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77" r:id="rId3"/>
    <p:sldId id="258" r:id="rId4"/>
    <p:sldId id="261" r:id="rId5"/>
    <p:sldId id="276" r:id="rId6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4663"/>
  </p:normalViewPr>
  <p:slideViewPr>
    <p:cSldViewPr snapToGrid="0" snapToObjects="1">
      <p:cViewPr>
        <p:scale>
          <a:sx n="149" d="100"/>
          <a:sy n="149" d="100"/>
        </p:scale>
        <p:origin x="128" y="-8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3F9817-0027-7F48-BB9C-571A6E41840B}" type="datetimeFigureOut">
              <a:rPr lang="es-ES_tradnl" smtClean="0"/>
              <a:t>25/2/21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3E17F-6239-B041-8DB9-0B3CF4713186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50508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53EF88-D243-C54C-B183-CA01DBD7C7BE}" type="slidenum">
              <a:rPr lang="es-ES_tradnl" smtClean="0"/>
              <a:t>5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688664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7A8DB0B-9770-FA4E-AA73-4B69264FC1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4705A9A-1F00-F64E-8713-513254B011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ADE1815-D559-E244-9CF7-78B49A997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6EC63-AD7D-F343-B04C-CDEC8F85481A}" type="datetimeFigureOut">
              <a:rPr lang="es-ES_tradnl" smtClean="0"/>
              <a:t>25/2/21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38A2271-E03B-A14D-970C-8015C4FAF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BA4AD00-57DC-A548-BCD2-299F1D6BB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794B5-860F-FF44-A0FA-DCE37F385BA5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90473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7281AE-6C0F-C84D-8F57-DBEC5280A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41DD656-5332-1D4C-9DB3-63874970F9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BC46EC1-3643-9B4B-818C-BADB385BF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6EC63-AD7D-F343-B04C-CDEC8F85481A}" type="datetimeFigureOut">
              <a:rPr lang="es-ES_tradnl" smtClean="0"/>
              <a:t>25/2/21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E4F33B1-6F3A-0344-BA2D-C356BFB7E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09A713F-8D9F-774C-9582-1DBD4CA7C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794B5-860F-FF44-A0FA-DCE37F385BA5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17597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68ECF6-68E0-5549-A0A7-A3E05C02F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3E8D3F7-FB3E-7D44-9E44-94AB25CE56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E58587C-9883-A049-AAB2-1690979992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6EC63-AD7D-F343-B04C-CDEC8F85481A}" type="datetimeFigureOut">
              <a:rPr lang="es-ES_tradnl" smtClean="0"/>
              <a:t>25/2/21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807A447-E1F6-E745-824C-14D57337CB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597B3EC-DB06-AB4A-BC06-D9586D81D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794B5-860F-FF44-A0FA-DCE37F385BA5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13058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296283-3005-C345-A4FB-44FFA4F0D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7635B9D-A93C-9542-9B52-0B92B18CE9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559B1C6-46F9-0343-AE1D-92010737DD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AA400ED-8E4A-524D-8396-CE45510D1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6EC63-AD7D-F343-B04C-CDEC8F85481A}" type="datetimeFigureOut">
              <a:rPr lang="es-ES_tradnl" smtClean="0"/>
              <a:t>25/2/21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77604CC-BEA5-6C4C-BB00-A07935583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F9E72C0-EC15-DE4B-A307-216CC8670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794B5-860F-FF44-A0FA-DCE37F385BA5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60935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634A7F-5F87-1847-86A6-57854DF84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67AAFEE-3E19-184E-BA1B-4B305AA72B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EBA1AE5-748D-5349-ACB0-A69826FC30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0981F5F-4379-8D48-A3E7-9DC90A784F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EE146FA-1956-0E4A-8ABB-6A8337F5E0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CAB01B0-5DE3-C648-9E82-AC13B3186C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6EC63-AD7D-F343-B04C-CDEC8F85481A}" type="datetimeFigureOut">
              <a:rPr lang="es-ES_tradnl" smtClean="0"/>
              <a:t>25/2/21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1812E47-F909-2B4C-B870-1DBBF2E28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3D8B0F9-29AF-5141-AC27-970E7FC13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794B5-860F-FF44-A0FA-DCE37F385BA5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16974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E00390-4F5D-3C4C-803D-F70CFFC51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A290BD4-CF2C-904D-869B-52E27FE259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6EC63-AD7D-F343-B04C-CDEC8F85481A}" type="datetimeFigureOut">
              <a:rPr lang="es-ES_tradnl" smtClean="0"/>
              <a:t>25/2/21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C9CF3B0-0C22-D344-9A64-607F683F1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EF4646D-5A0F-EF43-8FB0-481CC32FD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794B5-860F-FF44-A0FA-DCE37F385BA5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22203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7284418-5297-C947-863A-2F37A3F7B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6EC63-AD7D-F343-B04C-CDEC8F85481A}" type="datetimeFigureOut">
              <a:rPr lang="es-ES_tradnl" smtClean="0"/>
              <a:t>25/2/21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76CA9A6-50EE-4944-8E9A-46288FA55B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743001B-A8B4-BD44-A376-9C61E7CD5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794B5-860F-FF44-A0FA-DCE37F385BA5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59535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3AAE3C-7E58-AB4A-89F2-33E2590904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6593EDB-4E8A-8A47-9A00-B99E320462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18D3DCC-9047-E448-8279-D7BA239EE7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E2BB87F-9E66-7445-A396-3DA8EC54CF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6EC63-AD7D-F343-B04C-CDEC8F85481A}" type="datetimeFigureOut">
              <a:rPr lang="es-ES_tradnl" smtClean="0"/>
              <a:t>25/2/21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9936E1D-158E-B243-B9D3-8FBD064043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B9A9D55-872C-D94E-8868-7214226B7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794B5-860F-FF44-A0FA-DCE37F385BA5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61540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C0508F-0C4B-3942-A12D-93B652195E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38FBF0C1-C529-2043-8085-D6047C2118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D14617-72C3-EB4A-AF23-150EA1DDC8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1DF969C-8C93-884E-8767-D7ABF37648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6EC63-AD7D-F343-B04C-CDEC8F85481A}" type="datetimeFigureOut">
              <a:rPr lang="es-ES_tradnl" smtClean="0"/>
              <a:t>25/2/21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D898F84-6AB6-9D48-AC66-40F053A5B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1B808EE-FF86-4C49-A2F6-F61B8BB1F7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794B5-860F-FF44-A0FA-DCE37F385BA5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11267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8ED15E-1060-1445-9E59-F292BA4BE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3FA1535-428A-954A-AD3B-183CE48811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9AEAD45-96DC-6D43-9EBB-6D5F26ADC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6EC63-AD7D-F343-B04C-CDEC8F85481A}" type="datetimeFigureOut">
              <a:rPr lang="es-ES_tradnl" smtClean="0"/>
              <a:t>25/2/21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8CB2E14-8038-8C47-8D33-D43A3741A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B47D30E-216F-8846-BB3B-3D2F6EC1C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794B5-860F-FF44-A0FA-DCE37F385BA5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19327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9FDAEC8-83E9-9A4E-A9D3-0A535306AA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B6F380B-E72C-F146-9D00-185BD21D13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97B351B-C632-EF4B-8108-B16006E728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6EC63-AD7D-F343-B04C-CDEC8F85481A}" type="datetimeFigureOut">
              <a:rPr lang="es-ES_tradnl" smtClean="0"/>
              <a:t>25/2/21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FC27D78-A2B8-EA4B-85FF-C112F66E1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E27C682-366D-A343-823A-1553DE56B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794B5-860F-FF44-A0FA-DCE37F385BA5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47325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064BCE66-0800-1644-BC3F-2C6A73DAB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4D77EDA-3703-6345-A042-2D8D39261F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A4D2CDD-FBEB-004E-BE62-E8D18C4E5C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6EC63-AD7D-F343-B04C-CDEC8F85481A}" type="datetimeFigureOut">
              <a:rPr lang="es-ES_tradnl" smtClean="0"/>
              <a:t>25/2/21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08BE930-E260-EF4A-BEDF-CC28FB42AC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331E3E1-7AC0-B84D-B0C9-B8ECDB2DD8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3794B5-860F-FF44-A0FA-DCE37F385BA5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73811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to.org/spanish/news_s/pres00_s/pr172_s.ht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0015CE0-6160-7542-AA32-70FAF15844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122363"/>
            <a:ext cx="9785131" cy="2387600"/>
          </a:xfrm>
        </p:spPr>
        <p:txBody>
          <a:bodyPr/>
          <a:lstStyle/>
          <a:p>
            <a:r>
              <a:rPr lang="es-ES_tradnl" dirty="0"/>
              <a:t>Introducción a la economía Internacional</a:t>
            </a:r>
          </a:p>
        </p:txBody>
      </p:sp>
    </p:spTree>
    <p:extLst>
      <p:ext uri="{BB962C8B-B14F-4D97-AF65-F5344CB8AC3E}">
        <p14:creationId xmlns:p14="http://schemas.microsoft.com/office/powerpoint/2010/main" val="22052951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90FEEA-0085-B443-A2DB-08A1F0B1E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681037"/>
          </a:xfrm>
        </p:spPr>
        <p:txBody>
          <a:bodyPr>
            <a:normAutofit/>
          </a:bodyPr>
          <a:lstStyle/>
          <a:p>
            <a:pPr algn="ctr"/>
            <a:r>
              <a:rPr lang="es-ES_tradnl" sz="3200" b="1" dirty="0">
                <a:solidFill>
                  <a:srgbClr val="C00000"/>
                </a:solidFill>
              </a:rPr>
              <a:t>Qué estudia la economía internacional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E478FBC-11AB-7648-AF64-FC1085F70A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6029" y="1082565"/>
            <a:ext cx="4550978" cy="50943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_tradnl" sz="1200" b="1" dirty="0"/>
              <a:t>Teorías de comercio de bienes (Movimiento de mercancías)</a:t>
            </a:r>
          </a:p>
          <a:p>
            <a:pPr marL="0" indent="0">
              <a:buNone/>
            </a:pPr>
            <a:r>
              <a:rPr lang="es-ES_tradnl" sz="1200" dirty="0"/>
              <a:t>	Modelo de la gravedad</a:t>
            </a:r>
          </a:p>
          <a:p>
            <a:pPr marL="0" indent="0">
              <a:buNone/>
            </a:pPr>
            <a:r>
              <a:rPr lang="es-ES_tradnl" sz="1200" dirty="0"/>
              <a:t>	Ventajas absolutas</a:t>
            </a:r>
          </a:p>
          <a:p>
            <a:pPr marL="0" indent="0">
              <a:buNone/>
            </a:pPr>
            <a:r>
              <a:rPr lang="es-ES_tradnl" sz="1200" dirty="0"/>
              <a:t>	Ventajas comparativas</a:t>
            </a:r>
          </a:p>
          <a:p>
            <a:pPr marL="0" indent="0">
              <a:buNone/>
            </a:pPr>
            <a:r>
              <a:rPr lang="es-ES_tradnl" sz="1200" dirty="0"/>
              <a:t>	Factores específicos</a:t>
            </a:r>
          </a:p>
          <a:p>
            <a:pPr marL="0" indent="0">
              <a:buNone/>
            </a:pPr>
            <a:r>
              <a:rPr lang="es-ES_tradnl" sz="1200" dirty="0"/>
              <a:t>	Competencia monopólicas</a:t>
            </a:r>
          </a:p>
          <a:p>
            <a:pPr marL="0" indent="0">
              <a:buNone/>
            </a:pPr>
            <a:r>
              <a:rPr lang="es-ES_tradnl" sz="1200" dirty="0"/>
              <a:t>	Etc.</a:t>
            </a:r>
          </a:p>
          <a:p>
            <a:pPr marL="0" indent="0">
              <a:buNone/>
            </a:pPr>
            <a:r>
              <a:rPr lang="es-ES_tradnl" sz="1200" dirty="0"/>
              <a:t>Proceso de apertura</a:t>
            </a:r>
          </a:p>
          <a:p>
            <a:pPr marL="0" indent="0">
              <a:buNone/>
            </a:pPr>
            <a:r>
              <a:rPr lang="es-ES_tradnl" sz="1200" dirty="0"/>
              <a:t>	Unilateral</a:t>
            </a:r>
          </a:p>
          <a:p>
            <a:pPr marL="0" indent="0">
              <a:buNone/>
            </a:pPr>
            <a:r>
              <a:rPr lang="es-ES_tradnl" sz="1200" dirty="0"/>
              <a:t>	Bilateral</a:t>
            </a:r>
          </a:p>
          <a:p>
            <a:pPr marL="0" indent="0">
              <a:buNone/>
            </a:pPr>
            <a:r>
              <a:rPr lang="es-ES_tradnl" sz="1200" dirty="0"/>
              <a:t>	Regional</a:t>
            </a:r>
          </a:p>
          <a:p>
            <a:pPr marL="0" indent="0">
              <a:buNone/>
            </a:pPr>
            <a:r>
              <a:rPr lang="es-ES_tradnl" sz="1200" dirty="0"/>
              <a:t>	Multilateral</a:t>
            </a:r>
          </a:p>
          <a:p>
            <a:pPr marL="0" indent="0">
              <a:buNone/>
            </a:pPr>
            <a:r>
              <a:rPr lang="es-ES_tradnl" sz="1200" dirty="0"/>
              <a:t>		GATT (bienes)</a:t>
            </a:r>
          </a:p>
          <a:p>
            <a:pPr marL="0" indent="0">
              <a:buNone/>
            </a:pPr>
            <a:r>
              <a:rPr lang="es-ES_tradnl" sz="1200" dirty="0"/>
              <a:t>		OMC (Bienes y Servicios)</a:t>
            </a:r>
          </a:p>
          <a:p>
            <a:pPr marL="0" indent="0">
              <a:buNone/>
            </a:pPr>
            <a:r>
              <a:rPr lang="es-ES_tradnl" sz="1200" dirty="0"/>
              <a:t>			Ronda de Doha </a:t>
            </a:r>
            <a:r>
              <a:rPr lang="es-MX" sz="900" dirty="0"/>
              <a:t>(</a:t>
            </a:r>
            <a:r>
              <a:rPr lang="es-MX" sz="900" dirty="0">
                <a:hlinkClick r:id="rId2"/>
              </a:rPr>
              <a:t>agricultura</a:t>
            </a:r>
            <a:r>
              <a:rPr lang="es-MX" sz="900" dirty="0"/>
              <a:t>)</a:t>
            </a:r>
            <a:endParaRPr lang="es-ES_tradnl" sz="1200" dirty="0"/>
          </a:p>
        </p:txBody>
      </p:sp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BC852AB5-89A0-894D-95B0-225685B10C78}"/>
              </a:ext>
            </a:extLst>
          </p:cNvPr>
          <p:cNvSpPr txBox="1">
            <a:spLocks/>
          </p:cNvSpPr>
          <p:nvPr/>
        </p:nvSpPr>
        <p:spPr>
          <a:xfrm>
            <a:off x="5901559" y="1082565"/>
            <a:ext cx="5092262" cy="509439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s-ES_tradnl" sz="1200" b="1" dirty="0"/>
              <a:t>Movimiento de factores de la producción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s-ES_tradnl" sz="1200" dirty="0"/>
              <a:t>	Mano de obra (migración)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s-ES_tradnl" sz="1200" dirty="0"/>
              <a:t>		Remesas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s-ES_tradnl" sz="1200" dirty="0"/>
              <a:t>	Capital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s-ES_tradnl" sz="1200" dirty="0"/>
              <a:t>		Cartera</a:t>
            </a:r>
          </a:p>
          <a:p>
            <a:pPr marL="0" indent="0">
              <a:buNone/>
            </a:pPr>
            <a:r>
              <a:rPr lang="es-ES_tradnl" sz="1200" dirty="0"/>
              <a:t>		IED Vertical – horizontal-licencias–</a:t>
            </a:r>
            <a:r>
              <a:rPr lang="es-ES_tradnl" sz="1200" dirty="0" err="1"/>
              <a:t>outsourcing</a:t>
            </a:r>
            <a:endParaRPr lang="es-ES_tradnl" sz="1200" dirty="0"/>
          </a:p>
          <a:p>
            <a:pPr marL="0" indent="0">
              <a:buNone/>
            </a:pPr>
            <a:r>
              <a:rPr lang="es-ES_tradnl" sz="1200" dirty="0"/>
              <a:t>	</a:t>
            </a:r>
          </a:p>
          <a:p>
            <a:pPr marL="0" indent="0">
              <a:buNone/>
            </a:pPr>
            <a:r>
              <a:rPr lang="es-ES_tradnl" sz="1200" dirty="0"/>
              <a:t>	Balanza de pago (subcuentas)</a:t>
            </a:r>
          </a:p>
          <a:p>
            <a:pPr marL="0" indent="0">
              <a:buNone/>
            </a:pPr>
            <a:r>
              <a:rPr lang="es-ES_tradnl" sz="1200" dirty="0"/>
              <a:t>		Equilibrio</a:t>
            </a:r>
          </a:p>
          <a:p>
            <a:pPr marL="0" indent="0">
              <a:buNone/>
            </a:pPr>
            <a:r>
              <a:rPr lang="es-ES_tradnl" sz="1200" dirty="0"/>
              <a:t>		Déficit</a:t>
            </a:r>
          </a:p>
          <a:p>
            <a:pPr marL="0" indent="0">
              <a:buNone/>
            </a:pPr>
            <a:r>
              <a:rPr lang="es-ES_tradnl" sz="1200" dirty="0"/>
              <a:t>		Superávit</a:t>
            </a:r>
          </a:p>
          <a:p>
            <a:pPr marL="0" indent="0">
              <a:buNone/>
            </a:pPr>
            <a:r>
              <a:rPr lang="es-ES_tradnl" sz="1200" dirty="0"/>
              <a:t>			Mecanismos de ajuste</a:t>
            </a:r>
          </a:p>
          <a:p>
            <a:pPr marL="0" indent="0">
              <a:buNone/>
            </a:pPr>
            <a:r>
              <a:rPr lang="es-ES_tradnl" sz="1200" dirty="0"/>
              <a:t>		Tipo de cambio y su papel en la balanza de pagos</a:t>
            </a:r>
          </a:p>
          <a:p>
            <a:pPr marL="0" indent="0">
              <a:buNone/>
            </a:pPr>
            <a:endParaRPr lang="es-ES_tradnl" sz="1200" dirty="0"/>
          </a:p>
          <a:p>
            <a:pPr marL="0" indent="0">
              <a:buNone/>
            </a:pPr>
            <a:r>
              <a:rPr lang="es-ES_tradnl" sz="1200" dirty="0"/>
              <a:t>	Determinantes del tipo de cambio</a:t>
            </a:r>
          </a:p>
          <a:p>
            <a:pPr marL="0" indent="0">
              <a:buNone/>
            </a:pPr>
            <a:r>
              <a:rPr lang="es-ES_tradnl" sz="1200" dirty="0"/>
              <a:t>		El papel del dinero y la tasa de interés en el TC</a:t>
            </a:r>
          </a:p>
          <a:p>
            <a:pPr marL="0" indent="0">
              <a:buNone/>
            </a:pPr>
            <a:r>
              <a:rPr lang="es-ES_tradnl" sz="1200" dirty="0"/>
              <a:t>	Sistema financiero internacional</a:t>
            </a:r>
          </a:p>
          <a:p>
            <a:pPr marL="0" indent="0">
              <a:buNone/>
            </a:pPr>
            <a:r>
              <a:rPr lang="es-ES_tradnl" sz="1200" dirty="0"/>
              <a:t>	Área monetaria óptimas. 			</a:t>
            </a:r>
          </a:p>
        </p:txBody>
      </p:sp>
    </p:spTree>
    <p:extLst>
      <p:ext uri="{BB962C8B-B14F-4D97-AF65-F5344CB8AC3E}">
        <p14:creationId xmlns:p14="http://schemas.microsoft.com/office/powerpoint/2010/main" val="64171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D567D30-7A4E-504D-AA26-F2C53B3879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1845637" cy="6663156"/>
          </a:xfrm>
        </p:spPr>
        <p:txBody>
          <a:bodyPr>
            <a:noAutofit/>
          </a:bodyPr>
          <a:lstStyle/>
          <a:p>
            <a:pPr marL="457200" lvl="1" indent="0">
              <a:buNone/>
            </a:pPr>
            <a:endParaRPr lang="es-ES" b="1" dirty="0">
              <a:solidFill>
                <a:srgbClr val="C00000"/>
              </a:solidFill>
            </a:endParaRPr>
          </a:p>
          <a:p>
            <a:pPr marL="457200" lvl="1" indent="0">
              <a:buNone/>
            </a:pPr>
            <a:r>
              <a:rPr lang="es-ES" b="1" dirty="0">
                <a:solidFill>
                  <a:srgbClr val="C00000"/>
                </a:solidFill>
              </a:rPr>
              <a:t>Olas de la globalización</a:t>
            </a:r>
          </a:p>
          <a:p>
            <a:pPr marL="457200" lvl="1" indent="0">
              <a:buNone/>
            </a:pPr>
            <a:endParaRPr lang="es-MX" sz="2000" b="1" dirty="0">
              <a:solidFill>
                <a:srgbClr val="002060"/>
              </a:solidFill>
            </a:endParaRPr>
          </a:p>
          <a:p>
            <a:pPr marL="457200" lvl="1" indent="0" algn="just">
              <a:buNone/>
            </a:pPr>
            <a:r>
              <a:rPr lang="es-MX" b="1" dirty="0"/>
              <a:t>1.- 1870-1914: </a:t>
            </a:r>
            <a:r>
              <a:rPr lang="es-MX" dirty="0"/>
              <a:t>disminución de barrera arancelarias y surguimiento de tecnologías que resultaron en la reducción de costos de transporte p.ej maritimos y la aparicion de trenes.</a:t>
            </a:r>
          </a:p>
          <a:p>
            <a:pPr marL="457200" lvl="1" indent="0" algn="just">
              <a:buNone/>
            </a:pPr>
            <a:r>
              <a:rPr lang="es-MX" dirty="0"/>
              <a:t> </a:t>
            </a:r>
          </a:p>
          <a:p>
            <a:pPr marL="457200" lvl="1" indent="0" algn="just">
              <a:buNone/>
            </a:pPr>
            <a:r>
              <a:rPr lang="es-MX" b="1" dirty="0"/>
              <a:t>2.- 1945-1980: el continuo </a:t>
            </a:r>
            <a:r>
              <a:rPr lang="es-MX" dirty="0"/>
              <a:t>el desplome de los costos de transporte fomentó un mayor comercio; además muchos países persuadieron a sus gobiernos a reducir barreras comerciales previamente establecidas (en el marco del GATT).</a:t>
            </a:r>
          </a:p>
          <a:p>
            <a:pPr marL="457200" lvl="1" indent="0" algn="just">
              <a:buNone/>
            </a:pPr>
            <a:endParaRPr lang="es-MX" dirty="0"/>
          </a:p>
          <a:p>
            <a:pPr marL="457200" lvl="1" indent="0" algn="just">
              <a:buNone/>
            </a:pPr>
            <a:r>
              <a:rPr lang="es-MX" b="1" dirty="0"/>
              <a:t>3.- la ola más reciente: u</a:t>
            </a:r>
            <a:r>
              <a:rPr lang="es-MX" dirty="0"/>
              <a:t>n gran número de países en desarrollo, (Corea del Sur, China, India, Brasil y México) ingresaron a los mercados mundiales de manufactura. Otra caracteristicas fue movimientos de capital internacional, modestos durante la segunda ola, pero ahora se volvieron sobresalientes. </a:t>
            </a:r>
          </a:p>
          <a:p>
            <a:pPr marL="457200" lvl="1" indent="0" algn="just">
              <a:buNone/>
            </a:pPr>
            <a:endParaRPr lang="es-MX" dirty="0"/>
          </a:p>
          <a:p>
            <a:pPr marL="457200" lvl="1" indent="0" algn="just">
              <a:buNone/>
            </a:pPr>
            <a:r>
              <a:rPr lang="es-ES_tradnl" b="1" dirty="0"/>
              <a:t>La última ola </a:t>
            </a:r>
            <a:r>
              <a:rPr lang="es-ES_tradnl" dirty="0"/>
              <a:t>se vio interrumpida por el resurgimiento de medidas proteccionista arancelarias y no arancelarias, fue evidente después de la crisis de 2008 y con el resultado de las elecciones en E.U. </a:t>
            </a:r>
            <a:r>
              <a:rPr lang="es-ES" dirty="0"/>
              <a:t>De 2016.</a:t>
            </a:r>
            <a:endParaRPr lang="es-MX" sz="2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0767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D567D30-7A4E-504D-AA26-F2C53B3879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328391"/>
            <a:ext cx="12146279" cy="55616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ES" sz="1800" b="1" dirty="0"/>
              <a:t>Orígenes del resurgimiento del nacionalismo</a:t>
            </a:r>
            <a:r>
              <a:rPr lang="es-MX" sz="1800" dirty="0"/>
              <a:t>: </a:t>
            </a:r>
            <a:r>
              <a:rPr lang="es-MX" sz="1600" b="1" dirty="0">
                <a:solidFill>
                  <a:schemeClr val="accent1">
                    <a:lumMod val="75000"/>
                  </a:schemeClr>
                </a:solidFill>
              </a:rPr>
              <a:t>creciente déficit comercial de E.U. con respecto al mundo y China especificamente.	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F5B49BC-D602-204F-9A3B-40A8EAB3D8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1" y="1128649"/>
            <a:ext cx="4278975" cy="27686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300C13A-07C2-4C4C-9E3D-3378F31512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4262" y="955964"/>
            <a:ext cx="4077738" cy="2941285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16C1459-2A33-2846-8BBF-316C51DC04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1836" y="2817010"/>
            <a:ext cx="3812426" cy="27686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2B96F88-671F-1344-A4AB-641771538D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14261" y="4345051"/>
            <a:ext cx="4077738" cy="251295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03EE9D9C-E65D-FC40-B1D3-AE9E233237E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345050"/>
            <a:ext cx="4278975" cy="2565481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0168492B-FD4C-7C4F-B954-881AA6B7DE96}"/>
              </a:ext>
            </a:extLst>
          </p:cNvPr>
          <p:cNvSpPr/>
          <p:nvPr/>
        </p:nvSpPr>
        <p:spPr>
          <a:xfrm>
            <a:off x="4036524" y="1128649"/>
            <a:ext cx="381242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r>
              <a:rPr lang="es-MX" dirty="0"/>
              <a:t>No obtante China presenta un supéravit de $421.7 mmdd con respeto al resto del mundo, por regiones su balance es más equilibrado, salvo con E.U. 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3994DD71-D45E-A344-8FAD-208A21BE9BF0}"/>
              </a:ext>
            </a:extLst>
          </p:cNvPr>
          <p:cNvSpPr/>
          <p:nvPr/>
        </p:nvSpPr>
        <p:spPr>
          <a:xfrm>
            <a:off x="4100601" y="5637711"/>
            <a:ext cx="381242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r>
              <a:rPr lang="es-MX" dirty="0"/>
              <a:t>El 78% del superávit de China con el resto del mundo tiene su origen en Estados Unidos.</a:t>
            </a:r>
          </a:p>
        </p:txBody>
      </p:sp>
    </p:spTree>
    <p:extLst>
      <p:ext uri="{BB962C8B-B14F-4D97-AF65-F5344CB8AC3E}">
        <p14:creationId xmlns:p14="http://schemas.microsoft.com/office/powerpoint/2010/main" val="17929240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A98C3244-701F-4847-AEF9-B5C1B5838AEE}"/>
              </a:ext>
            </a:extLst>
          </p:cNvPr>
          <p:cNvSpPr/>
          <p:nvPr/>
        </p:nvSpPr>
        <p:spPr>
          <a:xfrm>
            <a:off x="-298451" y="808460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lvl="1" algn="just"/>
            <a:r>
              <a:rPr lang="es-MX" sz="2000" dirty="0"/>
              <a:t>Las exportaciones de E.U. a China en 2019 fueron de </a:t>
            </a:r>
            <a:r>
              <a:rPr lang="es-MX" sz="2000" dirty="0">
                <a:solidFill>
                  <a:srgbClr val="000000"/>
                </a:solidFill>
                <a:latin typeface="Calibri" panose="020F0502020204030204" pitchFamily="34" charset="0"/>
              </a:rPr>
              <a:t>$95.04 mmdd y se distribuyeron de la siguiente manera:</a:t>
            </a:r>
            <a:r>
              <a:rPr lang="es-MX" sz="2000" dirty="0"/>
              <a:t>  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85D6D4B6-AC7A-A948-901C-9F94090BC15B}"/>
              </a:ext>
            </a:extLst>
          </p:cNvPr>
          <p:cNvSpPr/>
          <p:nvPr/>
        </p:nvSpPr>
        <p:spPr>
          <a:xfrm>
            <a:off x="5375791" y="808460"/>
            <a:ext cx="633152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s-MX" sz="2000" dirty="0"/>
              <a:t>Las exportaciones de China a Estados Unidos en 2019 fueron de $</a:t>
            </a:r>
            <a:r>
              <a:rPr lang="es-MX" sz="2000" dirty="0">
                <a:solidFill>
                  <a:srgbClr val="000000"/>
                </a:solidFill>
                <a:latin typeface="Calibri" panose="020F0502020204030204" pitchFamily="34" charset="0"/>
              </a:rPr>
              <a:t>419.74 mmdd y se distribuyeron de la siguiente manera:</a:t>
            </a:r>
            <a:r>
              <a:rPr lang="es-MX" sz="2000" dirty="0"/>
              <a:t>  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E9876507-9E57-F141-AA2C-6795DEB70585}"/>
              </a:ext>
            </a:extLst>
          </p:cNvPr>
          <p:cNvSpPr/>
          <p:nvPr/>
        </p:nvSpPr>
        <p:spPr>
          <a:xfrm>
            <a:off x="-298451" y="5556818"/>
            <a:ext cx="121919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r>
              <a:rPr lang="es-MX" sz="2400" dirty="0"/>
              <a:t>Para ambas economías, su comercio exterior esta fuertemente influenciado por el intercambio de bienes de capital e intermedios necesarios para el crecimiento de las economías. 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4A403FD5-C007-234B-9BB3-03A47EC43BE6}"/>
              </a:ext>
            </a:extLst>
          </p:cNvPr>
          <p:cNvSpPr/>
          <p:nvPr/>
        </p:nvSpPr>
        <p:spPr>
          <a:xfrm>
            <a:off x="-221673" y="129037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es-MX" sz="2000" b="1" dirty="0"/>
              <a:t>Comercio de bienes China – Estados Unidos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046050F7-6B04-7E45-A32C-C6D96A868C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4965" y="2004649"/>
            <a:ext cx="5822353" cy="33528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6DDF1BDD-5DED-574C-8A2E-8007182482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961" y="2004649"/>
            <a:ext cx="5479301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04001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495</Words>
  <Application>Microsoft Macintosh PowerPoint</Application>
  <PresentationFormat>Panorámica</PresentationFormat>
  <Paragraphs>53</Paragraphs>
  <Slides>5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Tema de Office</vt:lpstr>
      <vt:lpstr>Introducción a la economía Internacional</vt:lpstr>
      <vt:lpstr>Qué estudia la economía internacional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Jhon Romo</dc:creator>
  <cp:lastModifiedBy>Jhon Romo</cp:lastModifiedBy>
  <cp:revision>4</cp:revision>
  <dcterms:created xsi:type="dcterms:W3CDTF">2021-02-25T16:26:50Z</dcterms:created>
  <dcterms:modified xsi:type="dcterms:W3CDTF">2021-02-25T17:07:00Z</dcterms:modified>
</cp:coreProperties>
</file>