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0"/>
  </p:notesMasterIdLst>
  <p:sldIdLst>
    <p:sldId id="390" r:id="rId2"/>
    <p:sldId id="391" r:id="rId3"/>
    <p:sldId id="392" r:id="rId4"/>
    <p:sldId id="393" r:id="rId5"/>
    <p:sldId id="394" r:id="rId6"/>
    <p:sldId id="363" r:id="rId7"/>
    <p:sldId id="372" r:id="rId8"/>
    <p:sldId id="381" r:id="rId9"/>
    <p:sldId id="373" r:id="rId10"/>
    <p:sldId id="380" r:id="rId11"/>
    <p:sldId id="367" r:id="rId12"/>
    <p:sldId id="374" r:id="rId13"/>
    <p:sldId id="378" r:id="rId14"/>
    <p:sldId id="377" r:id="rId15"/>
    <p:sldId id="375" r:id="rId16"/>
    <p:sldId id="389" r:id="rId17"/>
    <p:sldId id="379" r:id="rId18"/>
    <p:sldId id="376"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6600"/>
    <a:srgbClr val="33CC33"/>
    <a:srgbClr val="FF9933"/>
    <a:srgbClr val="00FF00"/>
    <a:srgbClr val="FFFFD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94660"/>
  </p:normalViewPr>
  <p:slideViewPr>
    <p:cSldViewPr snapToGrid="0">
      <p:cViewPr>
        <p:scale>
          <a:sx n="176" d="100"/>
          <a:sy n="176" d="100"/>
        </p:scale>
        <p:origin x="152" y="-6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EC202-70C1-4171-A800-4AC89813FB8B}" type="datetimeFigureOut">
              <a:rPr lang="es-MX" smtClean="0"/>
              <a:t>12/05/26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39416-DAE6-47CC-9AFA-DB39CD3112E9}" type="slidenum">
              <a:rPr lang="es-MX" smtClean="0"/>
              <a:t>‹Nº›</a:t>
            </a:fld>
            <a:endParaRPr lang="es-MX"/>
          </a:p>
        </p:txBody>
      </p:sp>
    </p:spTree>
    <p:extLst>
      <p:ext uri="{BB962C8B-B14F-4D97-AF65-F5344CB8AC3E}">
        <p14:creationId xmlns:p14="http://schemas.microsoft.com/office/powerpoint/2010/main" val="26803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a:prstGeom prst="rect">
            <a:avLst/>
          </a:prstGeom>
        </p:spPr>
        <p:txBody>
          <a:bodyPr anchor="b"/>
          <a:lstStyle>
            <a:lvl1pPr algn="ctr">
              <a:defRPr sz="6000"/>
            </a:lvl1pPr>
          </a:lstStyle>
          <a:p>
            <a:r>
              <a:rPr lang="es-ES" dirty="0"/>
              <a:t>Haga clic para </a:t>
            </a:r>
            <a:r>
              <a:rPr lang="es-ES" dirty="0" err="1"/>
              <a:t>moificar</a:t>
            </a:r>
            <a:r>
              <a:rPr lang="es-ES" dirty="0"/>
              <a:t>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5/12/26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42916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0183"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130736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303988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69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14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0183"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5/12/26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5339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5/12/26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21490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0183"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75504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MX"/>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204091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0183"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337799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MX"/>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150330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7614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BE3D660-AC64-4973-AEAD-E105381B3CF8}" type="datetimeFigureOut">
              <a:rPr lang="es-MX" smtClean="0"/>
              <a:t>12/05/26</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94E20C5-3E0C-421B-B1E9-C41C4C5F8CCA}" type="slidenum">
              <a:rPr lang="es-MX" smtClean="0"/>
              <a:t>‹Nº›</a:t>
            </a:fld>
            <a:endParaRPr lang="es-MX"/>
          </a:p>
        </p:txBody>
      </p:sp>
    </p:spTree>
    <p:extLst>
      <p:ext uri="{BB962C8B-B14F-4D97-AF65-F5344CB8AC3E}">
        <p14:creationId xmlns:p14="http://schemas.microsoft.com/office/powerpoint/2010/main" val="286746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201790" y="6354111"/>
            <a:ext cx="6528249" cy="276999"/>
          </a:xfrm>
          <a:prstGeom prst="rect">
            <a:avLst/>
          </a:prstGeom>
        </p:spPr>
        <p:txBody>
          <a:bodyPr wrap="square">
            <a:spAutoFit/>
          </a:bodyPr>
          <a:lstStyle/>
          <a:p>
            <a:r>
              <a:rPr lang="es-ES_tradnl" sz="1200" b="1" kern="1200" dirty="0">
                <a:solidFill>
                  <a:srgbClr val="0000FF"/>
                </a:solidFill>
                <a:effectLst/>
                <a:latin typeface="+mn-lt"/>
                <a:ea typeface="+mn-ea"/>
                <a:cs typeface="+mn-cs"/>
              </a:rPr>
              <a:t>Determinantes del tipo de cambio</a:t>
            </a:r>
            <a:endParaRPr lang="es-MX" sz="1200" kern="1200" dirty="0">
              <a:solidFill>
                <a:srgbClr val="0000FF"/>
              </a:solidFill>
              <a:effectLst/>
              <a:latin typeface="+mn-lt"/>
              <a:ea typeface="+mn-ea"/>
              <a:cs typeface="+mn-cs"/>
            </a:endParaRPr>
          </a:p>
        </p:txBody>
      </p:sp>
      <p:cxnSp>
        <p:nvCxnSpPr>
          <p:cNvPr id="5" name="Conector recto 4"/>
          <p:cNvCxnSpPr/>
          <p:nvPr userDrawn="1"/>
        </p:nvCxnSpPr>
        <p:spPr>
          <a:xfrm>
            <a:off x="332347" y="6252618"/>
            <a:ext cx="8403637" cy="2968"/>
          </a:xfrm>
          <a:prstGeom prst="line">
            <a:avLst/>
          </a:prstGeom>
          <a:ln w="38100" cmpd="dbl">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9046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3" r:id="rId12"/>
    <p:sldLayoutId id="21474837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099AA-F9F1-CBB0-4682-FCC69D968478}"/>
              </a:ext>
            </a:extLst>
          </p:cNvPr>
          <p:cNvSpPr>
            <a:spLocks noGrp="1"/>
          </p:cNvSpPr>
          <p:nvPr>
            <p:ph type="ctrTitle"/>
          </p:nvPr>
        </p:nvSpPr>
        <p:spPr/>
        <p:txBody>
          <a:bodyPr/>
          <a:lstStyle/>
          <a:p>
            <a:r>
              <a:rPr lang="es-MX" dirty="0"/>
              <a:t>Mercados cambiarios (de Divisas)</a:t>
            </a:r>
          </a:p>
        </p:txBody>
      </p:sp>
      <p:sp>
        <p:nvSpPr>
          <p:cNvPr id="3" name="Subtítulo 2">
            <a:extLst>
              <a:ext uri="{FF2B5EF4-FFF2-40B4-BE49-F238E27FC236}">
                <a16:creationId xmlns:a16="http://schemas.microsoft.com/office/drawing/2014/main" id="{C2218DB4-B48E-803A-7F42-CE08FCD50DB4}"/>
              </a:ext>
            </a:extLst>
          </p:cNvPr>
          <p:cNvSpPr>
            <a:spLocks noGrp="1"/>
          </p:cNvSpPr>
          <p:nvPr>
            <p:ph type="subTitle" idx="1"/>
          </p:nvPr>
        </p:nvSpPr>
        <p:spPr/>
        <p:txBody>
          <a:bodyPr/>
          <a:lstStyle/>
          <a:p>
            <a:r>
              <a:rPr lang="es-MX" dirty="0"/>
              <a:t>Mayo 2026</a:t>
            </a:r>
          </a:p>
        </p:txBody>
      </p:sp>
    </p:spTree>
    <p:extLst>
      <p:ext uri="{BB962C8B-B14F-4D97-AF65-F5344CB8AC3E}">
        <p14:creationId xmlns:p14="http://schemas.microsoft.com/office/powerpoint/2010/main" val="249843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6363" y="646657"/>
            <a:ext cx="8347363" cy="369332"/>
          </a:xfrm>
          <a:prstGeom prst="rect">
            <a:avLst/>
          </a:prstGeom>
        </p:spPr>
        <p:txBody>
          <a:bodyPr wrap="square">
            <a:spAutoFit/>
          </a:bodyPr>
          <a:lstStyle/>
          <a:p>
            <a:pPr>
              <a:spcBef>
                <a:spcPts val="1200"/>
              </a:spcBef>
              <a:spcAft>
                <a:spcPts val="1800"/>
              </a:spcAft>
            </a:pPr>
            <a:r>
              <a:rPr lang="es-ES_tradnl" b="1" dirty="0">
                <a:solidFill>
                  <a:srgbClr val="0000FF"/>
                </a:solidFill>
                <a:latin typeface="Arial"/>
                <a:cs typeface="Arial"/>
              </a:rPr>
              <a:t>Marco teórico del tipo de cambio</a:t>
            </a:r>
          </a:p>
        </p:txBody>
      </p:sp>
      <p:graphicFrame>
        <p:nvGraphicFramePr>
          <p:cNvPr id="3" name="Tabla 2"/>
          <p:cNvGraphicFramePr>
            <a:graphicFrameLocks noGrp="1"/>
          </p:cNvGraphicFramePr>
          <p:nvPr>
            <p:extLst>
              <p:ext uri="{D42A27DB-BD31-4B8C-83A1-F6EECF244321}">
                <p14:modId xmlns:p14="http://schemas.microsoft.com/office/powerpoint/2010/main" val="3396261133"/>
              </p:ext>
            </p:extLst>
          </p:nvPr>
        </p:nvGraphicFramePr>
        <p:xfrm>
          <a:off x="230908" y="1213572"/>
          <a:ext cx="8578273" cy="4253706"/>
        </p:xfrm>
        <a:graphic>
          <a:graphicData uri="http://schemas.openxmlformats.org/drawingml/2006/table">
            <a:tbl>
              <a:tblPr firstRow="1" bandRow="1">
                <a:tableStyleId>{5C22544A-7EE6-4342-B048-85BDC9FD1C3A}</a:tableStyleId>
              </a:tblPr>
              <a:tblGrid>
                <a:gridCol w="1339274">
                  <a:extLst>
                    <a:ext uri="{9D8B030D-6E8A-4147-A177-3AD203B41FA5}">
                      <a16:colId xmlns:a16="http://schemas.microsoft.com/office/drawing/2014/main" val="20000"/>
                    </a:ext>
                  </a:extLst>
                </a:gridCol>
                <a:gridCol w="7238999">
                  <a:extLst>
                    <a:ext uri="{9D8B030D-6E8A-4147-A177-3AD203B41FA5}">
                      <a16:colId xmlns:a16="http://schemas.microsoft.com/office/drawing/2014/main" val="20001"/>
                    </a:ext>
                  </a:extLst>
                </a:gridCol>
              </a:tblGrid>
              <a:tr h="321786">
                <a:tc>
                  <a:txBody>
                    <a:bodyPr/>
                    <a:lstStyle/>
                    <a:p>
                      <a:pPr algn="ctr"/>
                      <a:r>
                        <a:rPr lang="es-ES" sz="1450" b="1" dirty="0">
                          <a:solidFill>
                            <a:srgbClr val="000000"/>
                          </a:solidFill>
                          <a:latin typeface="Arial"/>
                          <a:cs typeface="Arial"/>
                        </a:rPr>
                        <a:t>Teoría</a:t>
                      </a:r>
                    </a:p>
                  </a:txBody>
                  <a:tcPr/>
                </a:tc>
                <a:tc>
                  <a:txBody>
                    <a:bodyPr/>
                    <a:lstStyle/>
                    <a:p>
                      <a:pPr algn="ctr"/>
                      <a:r>
                        <a:rPr lang="es-ES" sz="1450" b="1" dirty="0">
                          <a:solidFill>
                            <a:srgbClr val="000000"/>
                          </a:solidFill>
                          <a:latin typeface="Arial"/>
                          <a:cs typeface="Arial"/>
                        </a:rPr>
                        <a:t>Determinantes del</a:t>
                      </a:r>
                      <a:r>
                        <a:rPr lang="es-ES" sz="1450" b="1" baseline="0" dirty="0">
                          <a:solidFill>
                            <a:srgbClr val="000000"/>
                          </a:solidFill>
                          <a:latin typeface="Arial"/>
                          <a:cs typeface="Arial"/>
                        </a:rPr>
                        <a:t> tipo de cambio</a:t>
                      </a:r>
                      <a:endParaRPr lang="es-ES" sz="1450" b="1" dirty="0">
                        <a:solidFill>
                          <a:srgbClr val="000000"/>
                        </a:solidFill>
                        <a:latin typeface="Arial"/>
                        <a:cs typeface="Arial"/>
                      </a:endParaRPr>
                    </a:p>
                  </a:txBody>
                  <a:tcPr/>
                </a:tc>
                <a:extLst>
                  <a:ext uri="{0D108BD9-81ED-4DB2-BD59-A6C34878D82A}">
                    <a16:rowId xmlns:a16="http://schemas.microsoft.com/office/drawing/2014/main" val="10000"/>
                  </a:ext>
                </a:extLst>
              </a:tr>
              <a:tr h="67931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_tradnl" sz="1500" b="0" i="0" kern="1200" dirty="0">
                          <a:solidFill>
                            <a:schemeClr val="dk1"/>
                          </a:solidFill>
                          <a:effectLst/>
                          <a:latin typeface="Arial"/>
                          <a:ea typeface="+mn-ea"/>
                          <a:cs typeface="Arial"/>
                        </a:rPr>
                        <a:t>Enfoque de activos del tipo de cambio</a:t>
                      </a:r>
                      <a:endParaRPr lang="es-MX" sz="1500" b="0" i="0" kern="1200" dirty="0">
                        <a:solidFill>
                          <a:schemeClr val="dk1"/>
                        </a:solidFill>
                        <a:effectLst/>
                        <a:latin typeface="Arial"/>
                        <a:ea typeface="+mn-ea"/>
                        <a:cs typeface="Arial"/>
                      </a:endParaRPr>
                    </a:p>
                  </a:txBody>
                  <a:tcPr/>
                </a:tc>
                <a:tc>
                  <a:txBody>
                    <a:bodyPr/>
                    <a:lstStyle/>
                    <a:p>
                      <a:pPr algn="just"/>
                      <a:r>
                        <a:rPr lang="es-ES_tradnl" sz="1500" i="0" kern="1200" dirty="0">
                          <a:solidFill>
                            <a:schemeClr val="dk1"/>
                          </a:solidFill>
                          <a:effectLst/>
                          <a:latin typeface="Arial"/>
                          <a:ea typeface="+mn-ea"/>
                          <a:cs typeface="Arial"/>
                        </a:rPr>
                        <a:t>Para Krugman,</a:t>
                      </a:r>
                      <a:r>
                        <a:rPr lang="es-ES_tradnl" sz="1500" i="0" kern="1200" baseline="0" dirty="0">
                          <a:solidFill>
                            <a:schemeClr val="dk1"/>
                          </a:solidFill>
                          <a:effectLst/>
                          <a:latin typeface="Arial"/>
                          <a:ea typeface="+mn-ea"/>
                          <a:cs typeface="Arial"/>
                        </a:rPr>
                        <a:t> e</a:t>
                      </a:r>
                      <a:r>
                        <a:rPr lang="es-ES_tradnl" sz="1500" i="0" kern="1200" dirty="0">
                          <a:solidFill>
                            <a:schemeClr val="dk1"/>
                          </a:solidFill>
                          <a:effectLst/>
                          <a:latin typeface="Arial"/>
                          <a:ea typeface="+mn-ea"/>
                          <a:cs typeface="Arial"/>
                        </a:rPr>
                        <a:t>l mercado cambiario se encuentra en equilibrio cuando los depósitos de todas las divisas ofrecen la misma tasa de rentabilidad esperada. La condición de igualdad entre las rentabilidades esperadas de dos depósitos denominados en dos divisas cualesquiera, y expresadas en la misma unidad monetaria, se define como la condición de la paridad de intereses. </a:t>
                      </a:r>
                      <a:endParaRPr lang="es-ES" sz="1500" i="0" dirty="0">
                        <a:latin typeface="Arial"/>
                        <a:cs typeface="Arial"/>
                      </a:endParaRPr>
                    </a:p>
                  </a:txBody>
                  <a:tcPr/>
                </a:tc>
                <a:extLst>
                  <a:ext uri="{0D108BD9-81ED-4DB2-BD59-A6C34878D82A}">
                    <a16:rowId xmlns:a16="http://schemas.microsoft.com/office/drawing/2014/main" val="10001"/>
                  </a:ext>
                </a:extLst>
              </a:tr>
              <a:tr h="34191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500" i="0" kern="1200" dirty="0">
                          <a:solidFill>
                            <a:schemeClr val="dk1"/>
                          </a:solidFill>
                          <a:effectLst/>
                          <a:latin typeface="Arial"/>
                          <a:ea typeface="+mn-ea"/>
                          <a:cs typeface="Arial"/>
                        </a:rPr>
                        <a:t>Teoría del portafolios balanceado o equilibrio de cartera</a:t>
                      </a:r>
                      <a:r>
                        <a:rPr lang="es-MX" sz="1500" i="0" dirty="0">
                          <a:effectLst/>
                          <a:latin typeface="Arial"/>
                          <a:cs typeface="Arial"/>
                        </a:rPr>
                        <a:t> </a:t>
                      </a:r>
                      <a:endParaRPr lang="es-ES" sz="1500" i="0" dirty="0">
                        <a:latin typeface="Arial"/>
                        <a:cs typeface="Aria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500" i="0" kern="1200" dirty="0">
                          <a:solidFill>
                            <a:schemeClr val="dk1"/>
                          </a:solidFill>
                          <a:effectLst/>
                          <a:latin typeface="Arial"/>
                          <a:ea typeface="+mn-ea"/>
                          <a:cs typeface="Arial"/>
                        </a:rPr>
                        <a:t>Según Maurice D. Levi</a:t>
                      </a:r>
                      <a:r>
                        <a:rPr lang="es-ES_tradnl" sz="1500" i="0" kern="1200" baseline="0" dirty="0">
                          <a:solidFill>
                            <a:schemeClr val="dk1"/>
                          </a:solidFill>
                          <a:effectLst/>
                          <a:latin typeface="Arial"/>
                          <a:ea typeface="+mn-ea"/>
                          <a:cs typeface="Arial"/>
                        </a:rPr>
                        <a:t> </a:t>
                      </a:r>
                      <a:r>
                        <a:rPr lang="es-ES_tradnl" sz="1500" i="0" kern="1200" dirty="0">
                          <a:solidFill>
                            <a:schemeClr val="dk1"/>
                          </a:solidFill>
                          <a:effectLst/>
                          <a:latin typeface="Arial"/>
                          <a:ea typeface="+mn-ea"/>
                          <a:cs typeface="Arial"/>
                        </a:rPr>
                        <a:t>este enfoque reconoce que los</a:t>
                      </a:r>
                      <a:r>
                        <a:rPr lang="es-ES_tradnl" sz="1500" i="0" kern="1200" baseline="0" dirty="0">
                          <a:solidFill>
                            <a:schemeClr val="dk1"/>
                          </a:solidFill>
                          <a:effectLst/>
                          <a:latin typeface="Arial"/>
                          <a:ea typeface="+mn-ea"/>
                          <a:cs typeface="Arial"/>
                        </a:rPr>
                        <a:t> inversionistas </a:t>
                      </a:r>
                      <a:r>
                        <a:rPr lang="es-ES_tradnl" sz="1500" i="0" kern="1200" dirty="0">
                          <a:solidFill>
                            <a:schemeClr val="dk1"/>
                          </a:solidFill>
                          <a:effectLst/>
                          <a:latin typeface="Arial"/>
                          <a:ea typeface="+mn-ea"/>
                          <a:cs typeface="Arial"/>
                        </a:rPr>
                        <a:t> podrían estar interesada en mantener inversiones en varias monedas, y</a:t>
                      </a:r>
                      <a:r>
                        <a:rPr lang="es-ES_tradnl" sz="1500" i="0" kern="1200" baseline="0" dirty="0">
                          <a:solidFill>
                            <a:schemeClr val="dk1"/>
                          </a:solidFill>
                          <a:effectLst/>
                          <a:latin typeface="Arial"/>
                          <a:ea typeface="+mn-ea"/>
                          <a:cs typeface="Arial"/>
                        </a:rPr>
                        <a:t> </a:t>
                      </a:r>
                      <a:r>
                        <a:rPr lang="es-ES_tradnl" sz="1500" i="0" kern="1200" dirty="0">
                          <a:solidFill>
                            <a:schemeClr val="dk1"/>
                          </a:solidFill>
                          <a:effectLst/>
                          <a:latin typeface="Arial"/>
                          <a:ea typeface="+mn-ea"/>
                          <a:cs typeface="Arial"/>
                        </a:rPr>
                        <a:t>que éstos prefieren portafolios diversificados de valores,</a:t>
                      </a:r>
                      <a:r>
                        <a:rPr lang="es-ES_tradnl" sz="1500" i="0" kern="1200" baseline="0" dirty="0">
                          <a:solidFill>
                            <a:schemeClr val="dk1"/>
                          </a:solidFill>
                          <a:effectLst/>
                          <a:latin typeface="Arial"/>
                          <a:ea typeface="+mn-ea"/>
                          <a:cs typeface="Arial"/>
                        </a:rPr>
                        <a:t> así mismo menciona </a:t>
                      </a:r>
                      <a:r>
                        <a:rPr lang="es-ES_tradnl" sz="1500" i="0" kern="1200" dirty="0">
                          <a:solidFill>
                            <a:schemeClr val="dk1"/>
                          </a:solidFill>
                          <a:effectLst/>
                          <a:latin typeface="Arial"/>
                          <a:ea typeface="+mn-ea"/>
                          <a:cs typeface="Arial"/>
                        </a:rPr>
                        <a:t>que los inversionistas al momento de integrar sus portafolios e incluir activos externos, analizan los riesgos cambiarios, políticos, de solvencia, la presencia de controles de capital, o la existencia de información imperfecta sobre los activos extranjeros</a:t>
                      </a:r>
                      <a:r>
                        <a:rPr lang="es-MX" sz="1500" i="0" kern="1200" dirty="0">
                          <a:solidFill>
                            <a:schemeClr val="dk1"/>
                          </a:solidFill>
                          <a:effectLst/>
                          <a:latin typeface="Arial"/>
                          <a:ea typeface="+mn-ea"/>
                          <a:cs typeface="Arial"/>
                        </a:rPr>
                        <a:t>.</a:t>
                      </a:r>
                      <a:endParaRPr lang="es-ES" sz="1500" i="0" kern="1200" dirty="0">
                        <a:solidFill>
                          <a:schemeClr val="dk1"/>
                        </a:solidFill>
                        <a:effectLst/>
                        <a:latin typeface="Arial"/>
                        <a:ea typeface="+mn-ea"/>
                        <a:cs typeface="Arial"/>
                      </a:endParaRPr>
                    </a:p>
                  </a:txBody>
                  <a:tcPr/>
                </a:tc>
                <a:extLst>
                  <a:ext uri="{0D108BD9-81ED-4DB2-BD59-A6C34878D82A}">
                    <a16:rowId xmlns:a16="http://schemas.microsoft.com/office/drawing/2014/main" val="10002"/>
                  </a:ext>
                </a:extLst>
              </a:tr>
              <a:tr h="34191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500" i="0" dirty="0">
                          <a:solidFill>
                            <a:schemeClr val="dk1"/>
                          </a:solidFill>
                          <a:latin typeface="Arial"/>
                          <a:cs typeface="Arial"/>
                        </a:rPr>
                        <a:t>El enfoque monetario de la Balanza de pagos</a:t>
                      </a:r>
                      <a:endParaRPr lang="es-ES" sz="1500" i="0" dirty="0">
                        <a:latin typeface="Arial"/>
                        <a:cs typeface="Aria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500" i="0" dirty="0">
                        <a:latin typeface="Arial"/>
                        <a:cs typeface="Aria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500" i="0" kern="1200" dirty="0">
                          <a:solidFill>
                            <a:schemeClr val="dk1"/>
                          </a:solidFill>
                          <a:effectLst/>
                          <a:latin typeface="Arial"/>
                          <a:ea typeface="+mn-ea"/>
                          <a:cs typeface="Arial"/>
                        </a:rPr>
                        <a:t>De acuerdo</a:t>
                      </a:r>
                      <a:r>
                        <a:rPr lang="es-ES_tradnl" sz="1500" i="0" kern="1200" baseline="0" dirty="0">
                          <a:solidFill>
                            <a:schemeClr val="dk1"/>
                          </a:solidFill>
                          <a:effectLst/>
                          <a:latin typeface="Arial"/>
                          <a:ea typeface="+mn-ea"/>
                          <a:cs typeface="Arial"/>
                        </a:rPr>
                        <a:t> a</a:t>
                      </a:r>
                      <a:r>
                        <a:rPr lang="es-ES_tradnl" sz="1500" i="0" kern="1200" dirty="0">
                          <a:solidFill>
                            <a:schemeClr val="dk1"/>
                          </a:solidFill>
                          <a:effectLst/>
                          <a:latin typeface="Arial"/>
                          <a:ea typeface="+mn-ea"/>
                          <a:cs typeface="Arial"/>
                        </a:rPr>
                        <a:t> Solvilla, las variaciones de los tipos de cambio tienen el propósito de equilibrar la oferta y la demanda de divisas que se originaban en los flujos internacionales de bienes y servicios (exportaciones</a:t>
                      </a:r>
                      <a:r>
                        <a:rPr lang="es-ES_tradnl" sz="1500" i="0" kern="1200" baseline="0" dirty="0">
                          <a:solidFill>
                            <a:schemeClr val="dk1"/>
                          </a:solidFill>
                          <a:effectLst/>
                          <a:latin typeface="Arial"/>
                          <a:ea typeface="+mn-ea"/>
                          <a:cs typeface="Arial"/>
                        </a:rPr>
                        <a:t> e importaciones).</a:t>
                      </a:r>
                      <a:endParaRPr lang="es-ES" sz="1500" i="0" dirty="0">
                        <a:latin typeface="Arial"/>
                        <a:cs typeface="Aria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500" i="0" kern="1200" dirty="0">
                        <a:solidFill>
                          <a:schemeClr val="dk1"/>
                        </a:solidFill>
                        <a:effectLst/>
                        <a:latin typeface="Arial"/>
                        <a:ea typeface="+mn-ea"/>
                        <a:cs typeface="Arial"/>
                      </a:endParaRPr>
                    </a:p>
                  </a:txBody>
                  <a:tcPr/>
                </a:tc>
                <a:extLst>
                  <a:ext uri="{0D108BD9-81ED-4DB2-BD59-A6C34878D82A}">
                    <a16:rowId xmlns:a16="http://schemas.microsoft.com/office/drawing/2014/main" val="10003"/>
                  </a:ext>
                </a:extLst>
              </a:tr>
            </a:tbl>
          </a:graphicData>
        </a:graphic>
      </p:graphicFrame>
      <p:sp>
        <p:nvSpPr>
          <p:cNvPr id="6" name="Rectángulo 5"/>
          <p:cNvSpPr/>
          <p:nvPr/>
        </p:nvSpPr>
        <p:spPr>
          <a:xfrm>
            <a:off x="254002" y="5641982"/>
            <a:ext cx="8555180" cy="523220"/>
          </a:xfrm>
          <a:prstGeom prst="rect">
            <a:avLst/>
          </a:prstGeom>
        </p:spPr>
        <p:txBody>
          <a:bodyPr wrap="square">
            <a:spAutoFit/>
          </a:bodyPr>
          <a:lstStyle/>
          <a:p>
            <a:pPr algn="just"/>
            <a:r>
              <a:rPr lang="es-ES" sz="1400" b="1" dirty="0">
                <a:latin typeface="Arial" panose="020B0604020202020204" pitchFamily="34" charset="0"/>
                <a:ea typeface="Times New Roman" panose="02020603050405020304" pitchFamily="18" charset="0"/>
              </a:rPr>
              <a:t>De la revisión realizada se concluye que no existe alguna teoría con visión integral que explique el desempeño de corto, mediano y largo plazo del tipo del cambio. </a:t>
            </a:r>
            <a:endParaRPr lang="es-MX" sz="14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437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4584" y="1201385"/>
            <a:ext cx="8645498" cy="900246"/>
          </a:xfrm>
          <a:prstGeom prst="rect">
            <a:avLst/>
          </a:prstGeom>
        </p:spPr>
        <p:txBody>
          <a:bodyPr wrap="square">
            <a:spAutoFit/>
          </a:bodyPr>
          <a:lstStyle/>
          <a:p>
            <a:pPr algn="just">
              <a:lnSpc>
                <a:spcPct val="150000"/>
              </a:lnSpc>
              <a:spcAft>
                <a:spcPts val="0"/>
              </a:spcAft>
            </a:pPr>
            <a:r>
              <a:rPr lang="es-ES" dirty="0">
                <a:latin typeface="Arial" panose="020B0604020202020204" pitchFamily="34" charset="0"/>
                <a:ea typeface="Times New Roman" panose="02020603050405020304" pitchFamily="18" charset="0"/>
              </a:rPr>
              <a:t>Carbaugh integra la teoría de activos y el enfoque monetario, con ello propone determinantes de mediano y largo plazo del tipo de cambio, de la siguiente forma:</a:t>
            </a:r>
            <a:endParaRPr lang="es-MX" dirty="0">
              <a:latin typeface="Arial" panose="020B0604020202020204" pitchFamily="34" charset="0"/>
              <a:ea typeface="Times New Roman" panose="02020603050405020304" pitchFamily="18" charset="0"/>
            </a:endParaRPr>
          </a:p>
        </p:txBody>
      </p:sp>
      <p:sp>
        <p:nvSpPr>
          <p:cNvPr id="4" name="Rectángulo 3"/>
          <p:cNvSpPr/>
          <p:nvPr/>
        </p:nvSpPr>
        <p:spPr>
          <a:xfrm>
            <a:off x="404090" y="727486"/>
            <a:ext cx="8347363" cy="369332"/>
          </a:xfrm>
          <a:prstGeom prst="rect">
            <a:avLst/>
          </a:prstGeom>
        </p:spPr>
        <p:txBody>
          <a:bodyPr wrap="square">
            <a:spAutoFit/>
          </a:bodyPr>
          <a:lstStyle/>
          <a:p>
            <a:pPr>
              <a:spcBef>
                <a:spcPts val="1200"/>
              </a:spcBef>
              <a:spcAft>
                <a:spcPts val="1800"/>
              </a:spcAft>
            </a:pPr>
            <a:r>
              <a:rPr lang="es-ES_tradnl" b="1" dirty="0">
                <a:solidFill>
                  <a:srgbClr val="0000FF"/>
                </a:solidFill>
                <a:latin typeface="Arial"/>
                <a:cs typeface="Arial"/>
              </a:rPr>
              <a:t>Marco teórico del tipo de cambio</a:t>
            </a:r>
          </a:p>
        </p:txBody>
      </p:sp>
      <p:graphicFrame>
        <p:nvGraphicFramePr>
          <p:cNvPr id="5" name="Tabla 4"/>
          <p:cNvGraphicFramePr>
            <a:graphicFrameLocks noGrp="1"/>
          </p:cNvGraphicFramePr>
          <p:nvPr>
            <p:extLst>
              <p:ext uri="{D42A27DB-BD31-4B8C-83A1-F6EECF244321}">
                <p14:modId xmlns:p14="http://schemas.microsoft.com/office/powerpoint/2010/main" val="359896640"/>
              </p:ext>
            </p:extLst>
          </p:nvPr>
        </p:nvGraphicFramePr>
        <p:xfrm>
          <a:off x="173180" y="2320637"/>
          <a:ext cx="8578273" cy="2621280"/>
        </p:xfrm>
        <a:graphic>
          <a:graphicData uri="http://schemas.openxmlformats.org/drawingml/2006/table">
            <a:tbl>
              <a:tblPr firstRow="1" bandRow="1">
                <a:tableStyleId>{5C22544A-7EE6-4342-B048-85BDC9FD1C3A}</a:tableStyleId>
              </a:tblPr>
              <a:tblGrid>
                <a:gridCol w="3798456">
                  <a:extLst>
                    <a:ext uri="{9D8B030D-6E8A-4147-A177-3AD203B41FA5}">
                      <a16:colId xmlns:a16="http://schemas.microsoft.com/office/drawing/2014/main" val="20000"/>
                    </a:ext>
                  </a:extLst>
                </a:gridCol>
                <a:gridCol w="4779817">
                  <a:extLst>
                    <a:ext uri="{9D8B030D-6E8A-4147-A177-3AD203B41FA5}">
                      <a16:colId xmlns:a16="http://schemas.microsoft.com/office/drawing/2014/main" val="20001"/>
                    </a:ext>
                  </a:extLst>
                </a:gridCol>
              </a:tblGrid>
              <a:tr h="321786">
                <a:tc>
                  <a:txBody>
                    <a:bodyPr/>
                    <a:lstStyle/>
                    <a:p>
                      <a:pPr algn="ctr"/>
                      <a:r>
                        <a:rPr lang="es-ES" sz="1600" b="1" dirty="0">
                          <a:solidFill>
                            <a:srgbClr val="000000"/>
                          </a:solidFill>
                          <a:latin typeface="Arial"/>
                          <a:cs typeface="Arial"/>
                        </a:rPr>
                        <a:t>Determinantes</a:t>
                      </a:r>
                      <a:r>
                        <a:rPr lang="es-ES" sz="1600" b="1" baseline="0" dirty="0">
                          <a:solidFill>
                            <a:srgbClr val="000000"/>
                          </a:solidFill>
                          <a:latin typeface="Arial"/>
                          <a:cs typeface="Arial"/>
                        </a:rPr>
                        <a:t> del mediano  plazo</a:t>
                      </a:r>
                      <a:r>
                        <a:rPr lang="es-ES" sz="1600" b="1" dirty="0">
                          <a:solidFill>
                            <a:srgbClr val="000000"/>
                          </a:solidFill>
                          <a:latin typeface="Arial"/>
                          <a:cs typeface="Arial"/>
                        </a:rPr>
                        <a:t> del</a:t>
                      </a:r>
                      <a:r>
                        <a:rPr lang="es-ES" sz="1600" b="1" baseline="0" dirty="0">
                          <a:solidFill>
                            <a:srgbClr val="000000"/>
                          </a:solidFill>
                          <a:latin typeface="Arial"/>
                          <a:cs typeface="Arial"/>
                        </a:rPr>
                        <a:t> tipo de cambio</a:t>
                      </a:r>
                      <a:endParaRPr lang="es-ES" sz="1600" b="1" dirty="0">
                        <a:solidFill>
                          <a:srgbClr val="000000"/>
                        </a:solidFill>
                        <a:latin typeface="Arial"/>
                        <a:cs typeface="Arial"/>
                      </a:endParaRPr>
                    </a:p>
                  </a:txBody>
                  <a:tcPr/>
                </a:tc>
                <a:tc>
                  <a:txBody>
                    <a:bodyPr/>
                    <a:lstStyle/>
                    <a:p>
                      <a:pPr algn="ctr"/>
                      <a:r>
                        <a:rPr lang="es-ES" sz="1600" b="1" dirty="0">
                          <a:solidFill>
                            <a:srgbClr val="000000"/>
                          </a:solidFill>
                          <a:latin typeface="Arial"/>
                          <a:cs typeface="Arial"/>
                        </a:rPr>
                        <a:t>Determinantes</a:t>
                      </a:r>
                      <a:r>
                        <a:rPr lang="es-ES" sz="1600" b="1" baseline="0" dirty="0">
                          <a:solidFill>
                            <a:srgbClr val="000000"/>
                          </a:solidFill>
                          <a:latin typeface="Arial"/>
                          <a:cs typeface="Arial"/>
                        </a:rPr>
                        <a:t> de largo plazo</a:t>
                      </a:r>
                      <a:r>
                        <a:rPr lang="es-ES" sz="1600" b="1" dirty="0">
                          <a:solidFill>
                            <a:srgbClr val="000000"/>
                          </a:solidFill>
                          <a:latin typeface="Arial"/>
                          <a:cs typeface="Arial"/>
                        </a:rPr>
                        <a:t> del</a:t>
                      </a:r>
                      <a:r>
                        <a:rPr lang="es-ES" sz="1600" b="1" baseline="0" dirty="0">
                          <a:solidFill>
                            <a:srgbClr val="000000"/>
                          </a:solidFill>
                          <a:latin typeface="Arial"/>
                          <a:cs typeface="Arial"/>
                        </a:rPr>
                        <a:t> tipo de cambio</a:t>
                      </a:r>
                      <a:endParaRPr lang="es-ES" sz="1600" b="1" dirty="0">
                        <a:solidFill>
                          <a:srgbClr val="000000"/>
                        </a:solidFill>
                        <a:latin typeface="Arial"/>
                        <a:cs typeface="Arial"/>
                      </a:endParaRPr>
                    </a:p>
                  </a:txBody>
                  <a:tcPr/>
                </a:tc>
                <a:extLst>
                  <a:ext uri="{0D108BD9-81ED-4DB2-BD59-A6C34878D82A}">
                    <a16:rowId xmlns:a16="http://schemas.microsoft.com/office/drawing/2014/main" val="10000"/>
                  </a:ext>
                </a:extLst>
              </a:tr>
              <a:tr h="679313">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_tradnl" sz="1600" i="0" kern="1200" dirty="0">
                          <a:solidFill>
                            <a:schemeClr val="dk1"/>
                          </a:solidFill>
                          <a:effectLst/>
                          <a:latin typeface="Arial"/>
                          <a:ea typeface="+mn-ea"/>
                          <a:cs typeface="Arial"/>
                        </a:rPr>
                        <a:t>El diferencial en las tasas de interés de corto plazo, las expectativas del valor en las divisas (apreciación o depreciación) y de la producción nacional.</a:t>
                      </a:r>
                      <a:endParaRPr lang="es-MX" sz="1600" i="0" kern="1200" dirty="0">
                        <a:solidFill>
                          <a:schemeClr val="dk1"/>
                        </a:solidFill>
                        <a:effectLst/>
                        <a:latin typeface="Arial"/>
                        <a:ea typeface="+mn-ea"/>
                        <a:cs typeface="Aria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s-MX" sz="1600" b="0" i="0" kern="1200" dirty="0">
                        <a:solidFill>
                          <a:schemeClr val="dk1"/>
                        </a:solidFill>
                        <a:effectLst/>
                        <a:latin typeface="Arial"/>
                        <a:ea typeface="+mn-ea"/>
                        <a:cs typeface="Arial"/>
                      </a:endParaRPr>
                    </a:p>
                  </a:txBody>
                  <a:tcPr/>
                </a:tc>
                <a:tc>
                  <a:txBody>
                    <a:bodyPr/>
                    <a:lstStyle/>
                    <a:p>
                      <a:pPr algn="just"/>
                      <a:r>
                        <a:rPr lang="es-ES_tradnl" sz="1600" i="0" kern="1200" dirty="0">
                          <a:solidFill>
                            <a:schemeClr val="dk1"/>
                          </a:solidFill>
                          <a:effectLst/>
                          <a:latin typeface="Arial"/>
                          <a:ea typeface="+mn-ea"/>
                          <a:cs typeface="Arial"/>
                        </a:rPr>
                        <a:t>Las fluctuaciones del valor del tipo de cambio a largo plazo se deben a las reacciones de los intermediarios del mercado de divisas ante los cambios de cuatro factores clave: los niveles de los precios relativos, los niveles de la productividad relativa, las preferencias de los consumidores por bienes nacionales o extranjeros y las barreras al comercio</a:t>
                      </a:r>
                      <a:r>
                        <a:rPr lang="es-MX" sz="1600" i="0" dirty="0">
                          <a:effectLst/>
                          <a:latin typeface="Arial"/>
                          <a:cs typeface="Arial"/>
                        </a:rPr>
                        <a:t> </a:t>
                      </a:r>
                      <a:endParaRPr lang="es-ES" sz="1600" i="0" dirty="0">
                        <a:latin typeface="Arial"/>
                        <a:cs typeface="Aria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49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364" y="1674734"/>
            <a:ext cx="2770909" cy="4275528"/>
          </a:xfrm>
          <a:prstGeom prst="rect">
            <a:avLst/>
          </a:prstGeom>
        </p:spPr>
        <p:txBody>
          <a:bodyPr wrap="square">
            <a:spAutoFit/>
          </a:bodyPr>
          <a:lstStyle/>
          <a:p>
            <a:pPr algn="just">
              <a:lnSpc>
                <a:spcPct val="150000"/>
              </a:lnSpc>
              <a:spcAft>
                <a:spcPts val="0"/>
              </a:spcAft>
            </a:pPr>
            <a:r>
              <a:rPr lang="es-ES" sz="1400" dirty="0">
                <a:latin typeface="Arial" panose="020B0604020202020204" pitchFamily="34" charset="0"/>
                <a:ea typeface="Times New Roman" panose="02020603050405020304" pitchFamily="18" charset="0"/>
              </a:rPr>
              <a:t>Las noticas económico, financieras y hasta político social, tanto internas como externas, afectan la trayectoria del tipo de cambio de manera acelerada. En esquemas cambiario diferentes a libre flotación, la variación del punto más alto con respecto al valor previo es de 53.9%, en tanto que para eventos en periodos con libre flotación es de 4.8%, para los casos analizados.</a:t>
            </a:r>
            <a:endParaRPr lang="es-MX" sz="1400" dirty="0">
              <a:latin typeface="Arial" panose="020B0604020202020204" pitchFamily="34" charset="0"/>
              <a:ea typeface="Times New Roman" panose="02020603050405020304" pitchFamily="18" charset="0"/>
            </a:endParaRPr>
          </a:p>
        </p:txBody>
      </p:sp>
      <p:sp>
        <p:nvSpPr>
          <p:cNvPr id="3" name="Rectángulo 2"/>
          <p:cNvSpPr/>
          <p:nvPr/>
        </p:nvSpPr>
        <p:spPr>
          <a:xfrm>
            <a:off x="3221182" y="1466381"/>
            <a:ext cx="5680363" cy="307777"/>
          </a:xfrm>
          <a:prstGeom prst="rect">
            <a:avLst/>
          </a:prstGeom>
        </p:spPr>
        <p:txBody>
          <a:bodyPr wrap="square">
            <a:spAutoFit/>
          </a:bodyPr>
          <a:lstStyle/>
          <a:p>
            <a:pPr algn="ctr"/>
            <a:r>
              <a:rPr lang="es-ES_tradnl" sz="1400" b="1" dirty="0"/>
              <a:t>Eventos detonantes de los ajuste cambiarios de corto plazo</a:t>
            </a:r>
            <a:r>
              <a:rPr lang="es-MX" sz="1400" dirty="0"/>
              <a:t> </a:t>
            </a:r>
            <a:endParaRPr lang="es-ES" sz="1400" dirty="0"/>
          </a:p>
        </p:txBody>
      </p:sp>
      <p:sp>
        <p:nvSpPr>
          <p:cNvPr id="6" name="Rectángulo 5"/>
          <p:cNvSpPr/>
          <p:nvPr/>
        </p:nvSpPr>
        <p:spPr>
          <a:xfrm>
            <a:off x="3278923" y="6596390"/>
            <a:ext cx="5945909" cy="246221"/>
          </a:xfrm>
          <a:prstGeom prst="rect">
            <a:avLst/>
          </a:prstGeom>
        </p:spPr>
        <p:txBody>
          <a:bodyPr wrap="square">
            <a:spAutoFit/>
          </a:bodyPr>
          <a:lstStyle/>
          <a:p>
            <a:r>
              <a:rPr lang="es-ES_tradnl" sz="1000" dirty="0"/>
              <a:t>Fuente: Elaboración propia con información del portal de Yahoo finanzas y portales de noticias. </a:t>
            </a:r>
            <a:endParaRPr lang="es-MX" sz="1000" dirty="0"/>
          </a:p>
        </p:txBody>
      </p:sp>
      <p:pic>
        <p:nvPicPr>
          <p:cNvPr id="8" name="Imagen 7"/>
          <p:cNvPicPr>
            <a:picLocks noChangeAspect="1"/>
          </p:cNvPicPr>
          <p:nvPr/>
        </p:nvPicPr>
        <p:blipFill>
          <a:blip r:embed="rId2"/>
          <a:stretch>
            <a:fillRect/>
          </a:stretch>
        </p:blipFill>
        <p:spPr>
          <a:xfrm>
            <a:off x="3244273" y="1904999"/>
            <a:ext cx="5680363" cy="4768273"/>
          </a:xfrm>
          <a:prstGeom prst="rect">
            <a:avLst/>
          </a:prstGeom>
          <a:ln w="9525" cmpd="sng">
            <a:solidFill>
              <a:schemeClr val="tx1"/>
            </a:solidFill>
          </a:ln>
        </p:spPr>
      </p:pic>
      <p:sp>
        <p:nvSpPr>
          <p:cNvPr id="9" name="Rectángulo 8"/>
          <p:cNvSpPr/>
          <p:nvPr/>
        </p:nvSpPr>
        <p:spPr>
          <a:xfrm>
            <a:off x="1" y="6165273"/>
            <a:ext cx="3244272" cy="484909"/>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1" name="Rectángulo 10"/>
          <p:cNvSpPr/>
          <p:nvPr/>
        </p:nvSpPr>
        <p:spPr>
          <a:xfrm>
            <a:off x="357907" y="692836"/>
            <a:ext cx="5553365" cy="646331"/>
          </a:xfrm>
          <a:prstGeom prst="rect">
            <a:avLst/>
          </a:prstGeom>
        </p:spPr>
        <p:txBody>
          <a:bodyPr wrap="square">
            <a:spAutoFit/>
          </a:bodyPr>
          <a:lstStyle/>
          <a:p>
            <a:pPr>
              <a:spcBef>
                <a:spcPts val="1200"/>
              </a:spcBef>
              <a:spcAft>
                <a:spcPts val="1800"/>
              </a:spcAft>
            </a:pPr>
            <a:r>
              <a:rPr lang="es-ES_tradnl" b="1" dirty="0">
                <a:latin typeface="Arial"/>
                <a:cs typeface="Arial"/>
              </a:rPr>
              <a:t>DETERMINANTES DE CORTO</a:t>
            </a:r>
            <a:r>
              <a:rPr lang="es-ES_tradnl" b="1" dirty="0">
                <a:solidFill>
                  <a:srgbClr val="0000FF"/>
                </a:solidFill>
                <a:latin typeface="Arial"/>
                <a:cs typeface="Arial"/>
              </a:rPr>
              <a:t>, mediano y largo </a:t>
            </a:r>
            <a:r>
              <a:rPr lang="es-ES_tradnl" b="1" dirty="0">
                <a:solidFill>
                  <a:srgbClr val="000000"/>
                </a:solidFill>
                <a:latin typeface="Arial"/>
                <a:cs typeface="Arial"/>
              </a:rPr>
              <a:t>PLAZO</a:t>
            </a:r>
            <a:r>
              <a:rPr lang="es-ES_tradnl" b="1" dirty="0">
                <a:solidFill>
                  <a:srgbClr val="0000FF"/>
                </a:solidFill>
                <a:latin typeface="Arial"/>
                <a:cs typeface="Arial"/>
              </a:rPr>
              <a:t> del tipo de cambio: la evidencia empírica</a:t>
            </a:r>
          </a:p>
        </p:txBody>
      </p:sp>
    </p:spTree>
    <p:extLst>
      <p:ext uri="{BB962C8B-B14F-4D97-AF65-F5344CB8AC3E}">
        <p14:creationId xmlns:p14="http://schemas.microsoft.com/office/powerpoint/2010/main" val="354066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403" y="1420734"/>
            <a:ext cx="4335870" cy="4503798"/>
          </a:xfrm>
          <a:prstGeom prst="rect">
            <a:avLst/>
          </a:prstGeom>
        </p:spPr>
        <p:txBody>
          <a:bodyPr wrap="square">
            <a:spAutoFit/>
          </a:bodyPr>
          <a:lstStyle/>
          <a:p>
            <a:pPr algn="just">
              <a:lnSpc>
                <a:spcPct val="150000"/>
              </a:lnSpc>
              <a:spcAft>
                <a:spcPts val="0"/>
              </a:spcAft>
            </a:pPr>
            <a:r>
              <a:rPr lang="es-ES" sz="1600" dirty="0">
                <a:latin typeface="Arial" panose="020B0604020202020204" pitchFamily="34" charset="0"/>
                <a:ea typeface="Times New Roman" panose="02020603050405020304" pitchFamily="18" charset="0"/>
              </a:rPr>
              <a:t>Acorde a la teoría de Dornbusch (sobrerreación u overshooting), la evidencia empírica permite observar que el tipo de cambio tiende exagerar sus reacciones en los periodos analizados.</a:t>
            </a:r>
          </a:p>
          <a:p>
            <a:pPr algn="just">
              <a:lnSpc>
                <a:spcPct val="150000"/>
              </a:lnSpc>
              <a:spcAft>
                <a:spcPts val="0"/>
              </a:spcAft>
            </a:pPr>
            <a:r>
              <a:rPr lang="es-ES" sz="1600" dirty="0">
                <a:latin typeface="Arial" panose="020B0604020202020204" pitchFamily="34" charset="0"/>
                <a:ea typeface="Times New Roman" panose="02020603050405020304" pitchFamily="18" charset="0"/>
              </a:rPr>
              <a:t>La sobrerreacción, es mayor en presencia de esquemas cambiarios diferentes a libre flotación, pero su ajuste es relativamente rápido (menos de un mes), en tanto que  para esquemas de libre flotación, la recuperación del peso es más lenta e incluso puede llevar meses antes de iniciar una nueva fase alcista.</a:t>
            </a:r>
            <a:endParaRPr lang="es-MX" sz="1600" dirty="0">
              <a:latin typeface="Arial" panose="020B0604020202020204" pitchFamily="34" charset="0"/>
              <a:ea typeface="Times New Roman" panose="02020603050405020304" pitchFamily="18" charset="0"/>
            </a:endParaRPr>
          </a:p>
        </p:txBody>
      </p:sp>
      <p:sp>
        <p:nvSpPr>
          <p:cNvPr id="4" name="Rectángulo 3"/>
          <p:cNvSpPr/>
          <p:nvPr/>
        </p:nvSpPr>
        <p:spPr>
          <a:xfrm>
            <a:off x="288636" y="704381"/>
            <a:ext cx="5541819" cy="646331"/>
          </a:xfrm>
          <a:prstGeom prst="rect">
            <a:avLst/>
          </a:prstGeom>
        </p:spPr>
        <p:txBody>
          <a:bodyPr wrap="square">
            <a:spAutoFit/>
          </a:bodyPr>
          <a:lstStyle/>
          <a:p>
            <a:pPr>
              <a:spcBef>
                <a:spcPts val="1200"/>
              </a:spcBef>
              <a:spcAft>
                <a:spcPts val="1800"/>
              </a:spcAft>
            </a:pPr>
            <a:r>
              <a:rPr lang="es-ES_tradnl" b="1" dirty="0">
                <a:latin typeface="Arial"/>
                <a:cs typeface="Arial"/>
              </a:rPr>
              <a:t>DETERMINANTES DE CORTO</a:t>
            </a:r>
            <a:r>
              <a:rPr lang="es-ES_tradnl" b="1" dirty="0">
                <a:solidFill>
                  <a:srgbClr val="0000FF"/>
                </a:solidFill>
                <a:latin typeface="Arial"/>
                <a:cs typeface="Arial"/>
              </a:rPr>
              <a:t>, mediano y largo </a:t>
            </a:r>
            <a:r>
              <a:rPr lang="es-ES_tradnl" b="1" dirty="0">
                <a:solidFill>
                  <a:srgbClr val="000000"/>
                </a:solidFill>
                <a:latin typeface="Arial"/>
                <a:cs typeface="Arial"/>
              </a:rPr>
              <a:t>PLAZO</a:t>
            </a:r>
            <a:r>
              <a:rPr lang="es-ES_tradnl" b="1" dirty="0">
                <a:solidFill>
                  <a:srgbClr val="0000FF"/>
                </a:solidFill>
                <a:latin typeface="Arial"/>
                <a:cs typeface="Arial"/>
              </a:rPr>
              <a:t> del tipo de cambio: la evidencia empírica</a:t>
            </a:r>
          </a:p>
        </p:txBody>
      </p:sp>
      <p:sp>
        <p:nvSpPr>
          <p:cNvPr id="10" name="Rectángulo 9"/>
          <p:cNvSpPr/>
          <p:nvPr/>
        </p:nvSpPr>
        <p:spPr>
          <a:xfrm>
            <a:off x="4849090" y="5957557"/>
            <a:ext cx="4029329" cy="276999"/>
          </a:xfrm>
          <a:prstGeom prst="rect">
            <a:avLst/>
          </a:prstGeom>
        </p:spPr>
        <p:txBody>
          <a:bodyPr wrap="square">
            <a:spAutoFit/>
          </a:bodyPr>
          <a:lstStyle/>
          <a:p>
            <a:r>
              <a:rPr lang="es-MX" sz="1200" dirty="0"/>
              <a:t>Fuente: elaboración con información de Banxico.</a:t>
            </a:r>
          </a:p>
        </p:txBody>
      </p:sp>
      <p:sp>
        <p:nvSpPr>
          <p:cNvPr id="11" name="Rectángulo 10"/>
          <p:cNvSpPr/>
          <p:nvPr/>
        </p:nvSpPr>
        <p:spPr>
          <a:xfrm>
            <a:off x="4814455" y="1466375"/>
            <a:ext cx="4237182" cy="461665"/>
          </a:xfrm>
          <a:prstGeom prst="rect">
            <a:avLst/>
          </a:prstGeom>
        </p:spPr>
        <p:txBody>
          <a:bodyPr wrap="square">
            <a:spAutoFit/>
          </a:bodyPr>
          <a:lstStyle/>
          <a:p>
            <a:pPr algn="ctr"/>
            <a:r>
              <a:rPr lang="es-MX" sz="1200" b="1" dirty="0"/>
              <a:t>Sobrerreacción del tipo de cambio fix (pesos por dólar), varios periodos</a:t>
            </a:r>
            <a:endParaRPr lang="es-MX" sz="1200" dirty="0"/>
          </a:p>
        </p:txBody>
      </p:sp>
      <p:pic>
        <p:nvPicPr>
          <p:cNvPr id="3" name="Imagen 2"/>
          <p:cNvPicPr>
            <a:picLocks noChangeAspect="1"/>
          </p:cNvPicPr>
          <p:nvPr/>
        </p:nvPicPr>
        <p:blipFill>
          <a:blip r:embed="rId2"/>
          <a:stretch>
            <a:fillRect/>
          </a:stretch>
        </p:blipFill>
        <p:spPr>
          <a:xfrm>
            <a:off x="4872181" y="1985818"/>
            <a:ext cx="3998191" cy="3960091"/>
          </a:xfrm>
          <a:prstGeom prst="rect">
            <a:avLst/>
          </a:prstGeom>
          <a:ln w="6350" cmpd="sng">
            <a:solidFill>
              <a:schemeClr val="tx1"/>
            </a:solidFill>
          </a:ln>
        </p:spPr>
      </p:pic>
    </p:spTree>
    <p:extLst>
      <p:ext uri="{BB962C8B-B14F-4D97-AF65-F5344CB8AC3E}">
        <p14:creationId xmlns:p14="http://schemas.microsoft.com/office/powerpoint/2010/main" val="414004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403" y="1420734"/>
            <a:ext cx="2107597" cy="397545"/>
          </a:xfrm>
          <a:prstGeom prst="rect">
            <a:avLst/>
          </a:prstGeom>
        </p:spPr>
        <p:txBody>
          <a:bodyPr wrap="square">
            <a:spAutoFit/>
          </a:bodyPr>
          <a:lstStyle/>
          <a:p>
            <a:pPr algn="just">
              <a:lnSpc>
                <a:spcPct val="150000"/>
              </a:lnSpc>
              <a:spcAft>
                <a:spcPts val="0"/>
              </a:spcAft>
            </a:pPr>
            <a:r>
              <a:rPr lang="es-ES" sz="1400" dirty="0">
                <a:latin typeface="Arial" panose="020B0604020202020204" pitchFamily="34" charset="0"/>
                <a:ea typeface="Times New Roman" panose="02020603050405020304" pitchFamily="18" charset="0"/>
              </a:rPr>
              <a:t>xx</a:t>
            </a:r>
            <a:endParaRPr lang="es-MX" sz="1400" dirty="0">
              <a:latin typeface="Arial" panose="020B0604020202020204" pitchFamily="34" charset="0"/>
              <a:ea typeface="Times New Roman" panose="02020603050405020304" pitchFamily="18" charset="0"/>
            </a:endParaRPr>
          </a:p>
        </p:txBody>
      </p:sp>
      <p:sp>
        <p:nvSpPr>
          <p:cNvPr id="4" name="Rectángulo 3"/>
          <p:cNvSpPr/>
          <p:nvPr/>
        </p:nvSpPr>
        <p:spPr>
          <a:xfrm>
            <a:off x="357907" y="692836"/>
            <a:ext cx="5553365" cy="646331"/>
          </a:xfrm>
          <a:prstGeom prst="rect">
            <a:avLst/>
          </a:prstGeom>
        </p:spPr>
        <p:txBody>
          <a:bodyPr wrap="square">
            <a:spAutoFit/>
          </a:bodyPr>
          <a:lstStyle/>
          <a:p>
            <a:pPr>
              <a:spcBef>
                <a:spcPts val="1200"/>
              </a:spcBef>
              <a:spcAft>
                <a:spcPts val="1800"/>
              </a:spcAft>
            </a:pPr>
            <a:r>
              <a:rPr lang="es-ES_tradnl" b="1" dirty="0">
                <a:latin typeface="Arial"/>
                <a:cs typeface="Arial"/>
              </a:rPr>
              <a:t>DETERMINANTES DE CORTO</a:t>
            </a:r>
            <a:r>
              <a:rPr lang="es-ES_tradnl" b="1" dirty="0">
                <a:solidFill>
                  <a:srgbClr val="0000FF"/>
                </a:solidFill>
                <a:latin typeface="Arial"/>
                <a:cs typeface="Arial"/>
              </a:rPr>
              <a:t>, mediano y largo </a:t>
            </a:r>
            <a:r>
              <a:rPr lang="es-ES_tradnl" b="1" dirty="0">
                <a:solidFill>
                  <a:srgbClr val="000000"/>
                </a:solidFill>
                <a:latin typeface="Arial"/>
                <a:cs typeface="Arial"/>
              </a:rPr>
              <a:t>PLAZO</a:t>
            </a:r>
            <a:r>
              <a:rPr lang="es-ES_tradnl" b="1" dirty="0">
                <a:solidFill>
                  <a:srgbClr val="0000FF"/>
                </a:solidFill>
                <a:latin typeface="Arial"/>
                <a:cs typeface="Arial"/>
              </a:rPr>
              <a:t> del tipo de cambio: la evidencia empírica</a:t>
            </a:r>
          </a:p>
        </p:txBody>
      </p:sp>
      <p:sp>
        <p:nvSpPr>
          <p:cNvPr id="9" name="Rectángulo 8"/>
          <p:cNvSpPr/>
          <p:nvPr/>
        </p:nvSpPr>
        <p:spPr>
          <a:xfrm>
            <a:off x="1" y="6165273"/>
            <a:ext cx="3244272" cy="484909"/>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5" name="Imagen 4"/>
          <p:cNvPicPr>
            <a:picLocks noChangeAspect="1"/>
          </p:cNvPicPr>
          <p:nvPr/>
        </p:nvPicPr>
        <p:blipFill>
          <a:blip r:embed="rId2"/>
          <a:stretch>
            <a:fillRect/>
          </a:stretch>
        </p:blipFill>
        <p:spPr>
          <a:xfrm>
            <a:off x="0" y="1674091"/>
            <a:ext cx="4421909" cy="4906818"/>
          </a:xfrm>
          <a:prstGeom prst="rect">
            <a:avLst/>
          </a:prstGeom>
          <a:ln w="3175" cmpd="sng">
            <a:solidFill>
              <a:schemeClr val="tx1"/>
            </a:solidFill>
          </a:ln>
        </p:spPr>
      </p:pic>
      <p:pic>
        <p:nvPicPr>
          <p:cNvPr id="7" name="Imagen 6"/>
          <p:cNvPicPr>
            <a:picLocks noChangeAspect="1"/>
          </p:cNvPicPr>
          <p:nvPr/>
        </p:nvPicPr>
        <p:blipFill>
          <a:blip r:embed="rId3"/>
          <a:stretch>
            <a:fillRect/>
          </a:stretch>
        </p:blipFill>
        <p:spPr>
          <a:xfrm>
            <a:off x="4433456" y="1674090"/>
            <a:ext cx="4710544" cy="4929909"/>
          </a:xfrm>
          <a:prstGeom prst="rect">
            <a:avLst/>
          </a:prstGeom>
          <a:ln w="3175" cmpd="sng">
            <a:solidFill>
              <a:schemeClr val="tx1"/>
            </a:solidFill>
          </a:ln>
        </p:spPr>
      </p:pic>
      <p:sp>
        <p:nvSpPr>
          <p:cNvPr id="10" name="Rectángulo 9"/>
          <p:cNvSpPr/>
          <p:nvPr/>
        </p:nvSpPr>
        <p:spPr>
          <a:xfrm>
            <a:off x="0" y="6546374"/>
            <a:ext cx="6546273" cy="276999"/>
          </a:xfrm>
          <a:prstGeom prst="rect">
            <a:avLst/>
          </a:prstGeom>
        </p:spPr>
        <p:txBody>
          <a:bodyPr wrap="square">
            <a:spAutoFit/>
          </a:bodyPr>
          <a:lstStyle/>
          <a:p>
            <a:r>
              <a:rPr lang="es-MX" sz="1200" dirty="0"/>
              <a:t>Fuente: elaboración con información de Banxico.</a:t>
            </a:r>
          </a:p>
        </p:txBody>
      </p:sp>
      <p:sp>
        <p:nvSpPr>
          <p:cNvPr id="11" name="Rectángulo 10"/>
          <p:cNvSpPr/>
          <p:nvPr/>
        </p:nvSpPr>
        <p:spPr>
          <a:xfrm>
            <a:off x="184728" y="1304744"/>
            <a:ext cx="8866909" cy="307777"/>
          </a:xfrm>
          <a:prstGeom prst="rect">
            <a:avLst/>
          </a:prstGeom>
        </p:spPr>
        <p:txBody>
          <a:bodyPr wrap="square">
            <a:spAutoFit/>
          </a:bodyPr>
          <a:lstStyle/>
          <a:p>
            <a:pPr algn="ctr"/>
            <a:r>
              <a:rPr lang="es-MX" sz="1400" b="1" dirty="0"/>
              <a:t>Sobrerreacción del tipo de cambio fix (pesos por dólar), varios periodos</a:t>
            </a:r>
            <a:endParaRPr lang="es-MX" sz="1400" dirty="0"/>
          </a:p>
        </p:txBody>
      </p:sp>
    </p:spTree>
    <p:extLst>
      <p:ext uri="{BB962C8B-B14F-4D97-AF65-F5344CB8AC3E}">
        <p14:creationId xmlns:p14="http://schemas.microsoft.com/office/powerpoint/2010/main" val="76488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8545" y="1328376"/>
            <a:ext cx="3925456" cy="4896982"/>
          </a:xfrm>
          <a:prstGeom prst="rect">
            <a:avLst/>
          </a:prstGeom>
        </p:spPr>
        <p:txBody>
          <a:bodyPr wrap="square">
            <a:spAutoFit/>
          </a:bodyPr>
          <a:lstStyle/>
          <a:p>
            <a:pPr algn="just">
              <a:lnSpc>
                <a:spcPct val="150000"/>
              </a:lnSpc>
              <a:spcAft>
                <a:spcPts val="0"/>
              </a:spcAft>
            </a:pPr>
            <a:r>
              <a:rPr lang="es-ES" sz="1500" dirty="0">
                <a:latin typeface="Arial" panose="020B0604020202020204" pitchFamily="34" charset="0"/>
                <a:ea typeface="Times New Roman" panose="02020603050405020304" pitchFamily="18" charset="0"/>
              </a:rPr>
              <a:t>La evidencia empírica sugiere que las autoridades monetarias en el mediano plazo, acorde a la teoría de activos, incrementan las tasas de interés a fin de aumentar la rentabilidad de los instrumentos de deuda local y con ello reducir las presiones a la depreciación del peso. Sin embargo, la rentabilidad de inversionistas extranjeros está determinada, mayormente, por el valor del dólar al fin del periodo. Se observa también que las coberturas de tipo de cambio, limitar significativamente las pérdidas ocasionadas por depreciaciones importantes en el peso.</a:t>
            </a:r>
            <a:endParaRPr lang="es-MX" sz="1500" dirty="0">
              <a:latin typeface="Arial" panose="020B0604020202020204" pitchFamily="34" charset="0"/>
              <a:ea typeface="Times New Roman" panose="02020603050405020304" pitchFamily="18" charset="0"/>
            </a:endParaRPr>
          </a:p>
        </p:txBody>
      </p:sp>
      <p:sp>
        <p:nvSpPr>
          <p:cNvPr id="6" name="Rectángulo 5"/>
          <p:cNvSpPr/>
          <p:nvPr/>
        </p:nvSpPr>
        <p:spPr>
          <a:xfrm>
            <a:off x="4237182" y="1296048"/>
            <a:ext cx="4710545" cy="353943"/>
          </a:xfrm>
          <a:prstGeom prst="rect">
            <a:avLst/>
          </a:prstGeom>
        </p:spPr>
        <p:txBody>
          <a:bodyPr wrap="square">
            <a:spAutoFit/>
          </a:bodyPr>
          <a:lstStyle/>
          <a:p>
            <a:pPr algn="ctr">
              <a:lnSpc>
                <a:spcPct val="150000"/>
              </a:lnSpc>
              <a:spcAft>
                <a:spcPts val="0"/>
              </a:spcAft>
            </a:pPr>
            <a:r>
              <a:rPr lang="es-ES" sz="1200" b="1" dirty="0"/>
              <a:t>Rentabilidad en dólares de inversiones en CETES: Análisis de 4 periodos</a:t>
            </a:r>
            <a:endParaRPr lang="es-MX" sz="1200" b="1" dirty="0"/>
          </a:p>
        </p:txBody>
      </p:sp>
      <p:sp>
        <p:nvSpPr>
          <p:cNvPr id="7" name="Rectángulo 6"/>
          <p:cNvSpPr/>
          <p:nvPr/>
        </p:nvSpPr>
        <p:spPr>
          <a:xfrm>
            <a:off x="357908" y="646656"/>
            <a:ext cx="5541819" cy="646331"/>
          </a:xfrm>
          <a:prstGeom prst="rect">
            <a:avLst/>
          </a:prstGeom>
        </p:spPr>
        <p:txBody>
          <a:bodyPr wrap="square">
            <a:spAutoFit/>
          </a:bodyPr>
          <a:lstStyle/>
          <a:p>
            <a:pPr>
              <a:spcBef>
                <a:spcPts val="1200"/>
              </a:spcBef>
              <a:spcAft>
                <a:spcPts val="1800"/>
              </a:spcAft>
            </a:pPr>
            <a:r>
              <a:rPr lang="es-ES_tradnl" b="1" dirty="0">
                <a:latin typeface="Arial"/>
                <a:cs typeface="Arial"/>
              </a:rPr>
              <a:t>DETERMINANTES</a:t>
            </a:r>
            <a:r>
              <a:rPr lang="es-ES_tradnl" b="1" dirty="0">
                <a:solidFill>
                  <a:srgbClr val="000000"/>
                </a:solidFill>
                <a:latin typeface="Arial"/>
                <a:cs typeface="Arial"/>
              </a:rPr>
              <a:t> DE </a:t>
            </a:r>
            <a:r>
              <a:rPr lang="es-ES_tradnl" b="1" dirty="0">
                <a:solidFill>
                  <a:srgbClr val="0000FF"/>
                </a:solidFill>
                <a:latin typeface="Arial"/>
                <a:cs typeface="Arial"/>
              </a:rPr>
              <a:t>corto, </a:t>
            </a:r>
            <a:r>
              <a:rPr lang="es-ES_tradnl" b="1" dirty="0">
                <a:solidFill>
                  <a:srgbClr val="000000"/>
                </a:solidFill>
                <a:latin typeface="Arial"/>
                <a:cs typeface="Arial"/>
              </a:rPr>
              <a:t>MEDIANO</a:t>
            </a:r>
            <a:r>
              <a:rPr lang="es-ES_tradnl" b="1" dirty="0">
                <a:solidFill>
                  <a:srgbClr val="0000FF"/>
                </a:solidFill>
                <a:latin typeface="Arial"/>
                <a:cs typeface="Arial"/>
              </a:rPr>
              <a:t> y largo </a:t>
            </a:r>
            <a:r>
              <a:rPr lang="es-ES_tradnl" b="1" dirty="0">
                <a:solidFill>
                  <a:srgbClr val="000000"/>
                </a:solidFill>
                <a:latin typeface="Arial"/>
                <a:cs typeface="Arial"/>
              </a:rPr>
              <a:t>PLAZO</a:t>
            </a:r>
            <a:r>
              <a:rPr lang="es-ES_tradnl" b="1" dirty="0">
                <a:solidFill>
                  <a:srgbClr val="0000FF"/>
                </a:solidFill>
                <a:latin typeface="Arial"/>
                <a:cs typeface="Arial"/>
              </a:rPr>
              <a:t> del tipo de cambio: la evidencia empírica</a:t>
            </a:r>
          </a:p>
        </p:txBody>
      </p:sp>
      <p:sp>
        <p:nvSpPr>
          <p:cNvPr id="8" name="Rectángulo 7"/>
          <p:cNvSpPr/>
          <p:nvPr/>
        </p:nvSpPr>
        <p:spPr>
          <a:xfrm>
            <a:off x="4237181" y="5957557"/>
            <a:ext cx="4029329" cy="276999"/>
          </a:xfrm>
          <a:prstGeom prst="rect">
            <a:avLst/>
          </a:prstGeom>
        </p:spPr>
        <p:txBody>
          <a:bodyPr wrap="square">
            <a:spAutoFit/>
          </a:bodyPr>
          <a:lstStyle/>
          <a:p>
            <a:r>
              <a:rPr lang="es-MX" sz="1200" dirty="0"/>
              <a:t>Fuente: cálculos propio con información de Banxico.</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4190999" y="4040505"/>
            <a:ext cx="4825365" cy="2182495"/>
          </a:xfrm>
          <a:prstGeom prst="rect">
            <a:avLst/>
          </a:prstGeom>
          <a:noFill/>
          <a:ln w="19050" cmpd="sng">
            <a:solidFill>
              <a:schemeClr val="tx1"/>
            </a:solidFill>
          </a:ln>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4178300" y="1709103"/>
            <a:ext cx="4862512" cy="2253298"/>
          </a:xfrm>
          <a:prstGeom prst="rect">
            <a:avLst/>
          </a:prstGeom>
          <a:noFill/>
          <a:ln>
            <a:solidFill>
              <a:schemeClr val="tx1"/>
            </a:solidFill>
            <a:prstDash val="solid"/>
          </a:ln>
        </p:spPr>
      </p:pic>
    </p:spTree>
    <p:extLst>
      <p:ext uri="{BB962C8B-B14F-4D97-AF65-F5344CB8AC3E}">
        <p14:creationId xmlns:p14="http://schemas.microsoft.com/office/powerpoint/2010/main" val="354066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876424"/>
            <a:ext cx="8229600" cy="4041776"/>
          </a:xfrm>
          <a:prstGeom prst="rect">
            <a:avLst/>
          </a:prstGeom>
          <a:noFill/>
          <a:ln>
            <a:noFill/>
          </a:ln>
        </p:spPr>
      </p:pic>
      <p:sp>
        <p:nvSpPr>
          <p:cNvPr id="3" name="Rectángulo 2"/>
          <p:cNvSpPr/>
          <p:nvPr/>
        </p:nvSpPr>
        <p:spPr>
          <a:xfrm>
            <a:off x="520700" y="1340535"/>
            <a:ext cx="8128000" cy="369332"/>
          </a:xfrm>
          <a:prstGeom prst="rect">
            <a:avLst/>
          </a:prstGeom>
        </p:spPr>
        <p:txBody>
          <a:bodyPr wrap="square">
            <a:spAutoFit/>
          </a:bodyPr>
          <a:lstStyle/>
          <a:p>
            <a:pPr algn="ctr"/>
            <a:r>
              <a:rPr lang="es-ES_tradnl" b="1" dirty="0"/>
              <a:t>Diferencial de tasas CETES a 28 días y Letras del Tesoro a 1 mes </a:t>
            </a:r>
            <a:endParaRPr lang="es-MX" b="1" dirty="0"/>
          </a:p>
        </p:txBody>
      </p:sp>
    </p:spTree>
    <p:extLst>
      <p:ext uri="{BB962C8B-B14F-4D97-AF65-F5344CB8AC3E}">
        <p14:creationId xmlns:p14="http://schemas.microsoft.com/office/powerpoint/2010/main" val="104198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7908" y="646656"/>
            <a:ext cx="5541819" cy="646331"/>
          </a:xfrm>
          <a:prstGeom prst="rect">
            <a:avLst/>
          </a:prstGeom>
        </p:spPr>
        <p:txBody>
          <a:bodyPr wrap="square">
            <a:spAutoFit/>
          </a:bodyPr>
          <a:lstStyle/>
          <a:p>
            <a:pPr>
              <a:spcBef>
                <a:spcPts val="1200"/>
              </a:spcBef>
              <a:spcAft>
                <a:spcPts val="1800"/>
              </a:spcAft>
            </a:pPr>
            <a:r>
              <a:rPr lang="es-ES_tradnl" b="1" dirty="0">
                <a:latin typeface="Arial"/>
                <a:cs typeface="Arial"/>
              </a:rPr>
              <a:t>DETERMINANTES</a:t>
            </a:r>
            <a:r>
              <a:rPr lang="es-ES_tradnl" b="1" dirty="0">
                <a:solidFill>
                  <a:srgbClr val="000000"/>
                </a:solidFill>
                <a:latin typeface="Arial"/>
                <a:cs typeface="Arial"/>
              </a:rPr>
              <a:t> DE </a:t>
            </a:r>
            <a:r>
              <a:rPr lang="es-ES_tradnl" b="1" dirty="0">
                <a:solidFill>
                  <a:srgbClr val="0000FF"/>
                </a:solidFill>
                <a:latin typeface="Arial"/>
                <a:cs typeface="Arial"/>
              </a:rPr>
              <a:t>corto, mediano y</a:t>
            </a:r>
            <a:r>
              <a:rPr lang="es-ES_tradnl" b="1" dirty="0">
                <a:latin typeface="Arial"/>
                <a:cs typeface="Arial"/>
              </a:rPr>
              <a:t> LARGO PLAZO </a:t>
            </a:r>
            <a:r>
              <a:rPr lang="es-ES_tradnl" b="1" dirty="0">
                <a:solidFill>
                  <a:srgbClr val="0000FF"/>
                </a:solidFill>
                <a:latin typeface="Arial"/>
                <a:cs typeface="Arial"/>
              </a:rPr>
              <a:t>del tipo de cambio: la evidencia empírica</a:t>
            </a:r>
          </a:p>
        </p:txBody>
      </p:sp>
      <p:sp>
        <p:nvSpPr>
          <p:cNvPr id="5" name="Rectángulo 4"/>
          <p:cNvSpPr/>
          <p:nvPr/>
        </p:nvSpPr>
        <p:spPr>
          <a:xfrm>
            <a:off x="138545" y="1328376"/>
            <a:ext cx="8820728" cy="1918474"/>
          </a:xfrm>
          <a:prstGeom prst="rect">
            <a:avLst/>
          </a:prstGeom>
        </p:spPr>
        <p:txBody>
          <a:bodyPr wrap="square">
            <a:spAutoFit/>
          </a:bodyPr>
          <a:lstStyle/>
          <a:p>
            <a:pPr algn="just">
              <a:lnSpc>
                <a:spcPct val="150000"/>
              </a:lnSpc>
              <a:spcAft>
                <a:spcPts val="0"/>
              </a:spcAft>
            </a:pPr>
            <a:r>
              <a:rPr lang="es-ES" sz="1600" dirty="0">
                <a:latin typeface="Arial" panose="020B0604020202020204" pitchFamily="34" charset="0"/>
                <a:ea typeface="Times New Roman" panose="02020603050405020304" pitchFamily="18" charset="0"/>
              </a:rPr>
              <a:t>A largo plazo, se observa que el tipo de cambio nominal gira en torno al tipo de cambio real, acorde a lo que predice la teoría monetaria a través del enfoque de la paridad del poder adquisitivo. De 1990 a la fecha, se pueden apreciar periodos con niveles importantes de subvaluación del peso (1995, 2009 y 2018), así mismo existen periodos con niveles de sobrevaluación del peso (1990- 1994, 2000- 2008 y 2010 a 2014. </a:t>
            </a:r>
            <a:endParaRPr lang="es-MX" sz="1600" dirty="0">
              <a:latin typeface="Arial" panose="020B0604020202020204" pitchFamily="34" charset="0"/>
              <a:ea typeface="Times New Roman" panose="02020603050405020304" pitchFamily="18" charset="0"/>
            </a:endParaRPr>
          </a:p>
        </p:txBody>
      </p:sp>
      <p:sp>
        <p:nvSpPr>
          <p:cNvPr id="6" name="Rectángulo 5"/>
          <p:cNvSpPr/>
          <p:nvPr/>
        </p:nvSpPr>
        <p:spPr>
          <a:xfrm>
            <a:off x="196272" y="3339593"/>
            <a:ext cx="4248727" cy="353943"/>
          </a:xfrm>
          <a:prstGeom prst="rect">
            <a:avLst/>
          </a:prstGeom>
        </p:spPr>
        <p:txBody>
          <a:bodyPr wrap="square">
            <a:spAutoFit/>
          </a:bodyPr>
          <a:lstStyle/>
          <a:p>
            <a:pPr algn="ctr">
              <a:lnSpc>
                <a:spcPct val="150000"/>
              </a:lnSpc>
              <a:spcAft>
                <a:spcPts val="0"/>
              </a:spcAft>
            </a:pPr>
            <a:r>
              <a:rPr lang="es-ES" sz="1200" b="1" dirty="0"/>
              <a:t>Tipo de cambio real (de acuerdo a la PPA) y nominal  </a:t>
            </a:r>
            <a:endParaRPr lang="es-MX" sz="1200" b="1" dirty="0"/>
          </a:p>
        </p:txBody>
      </p:sp>
      <p:pic>
        <p:nvPicPr>
          <p:cNvPr id="2" name="Imagen 1"/>
          <p:cNvPicPr>
            <a:picLocks noChangeAspect="1"/>
          </p:cNvPicPr>
          <p:nvPr/>
        </p:nvPicPr>
        <p:blipFill>
          <a:blip r:embed="rId2"/>
          <a:stretch>
            <a:fillRect/>
          </a:stretch>
        </p:blipFill>
        <p:spPr>
          <a:xfrm>
            <a:off x="198582" y="3763824"/>
            <a:ext cx="4234872" cy="2836718"/>
          </a:xfrm>
          <a:prstGeom prst="rect">
            <a:avLst/>
          </a:prstGeom>
        </p:spPr>
      </p:pic>
      <p:pic>
        <p:nvPicPr>
          <p:cNvPr id="7" name="Imagen 6"/>
          <p:cNvPicPr>
            <a:picLocks noChangeAspect="1"/>
          </p:cNvPicPr>
          <p:nvPr/>
        </p:nvPicPr>
        <p:blipFill>
          <a:blip r:embed="rId3"/>
          <a:stretch>
            <a:fillRect/>
          </a:stretch>
        </p:blipFill>
        <p:spPr>
          <a:xfrm>
            <a:off x="4554682" y="3798461"/>
            <a:ext cx="4404591" cy="2805540"/>
          </a:xfrm>
          <a:prstGeom prst="rect">
            <a:avLst/>
          </a:prstGeom>
        </p:spPr>
      </p:pic>
      <p:sp>
        <p:nvSpPr>
          <p:cNvPr id="9" name="Rectángulo 8"/>
          <p:cNvSpPr/>
          <p:nvPr/>
        </p:nvSpPr>
        <p:spPr>
          <a:xfrm>
            <a:off x="4599709" y="3367293"/>
            <a:ext cx="4371110" cy="353943"/>
          </a:xfrm>
          <a:prstGeom prst="rect">
            <a:avLst/>
          </a:prstGeom>
        </p:spPr>
        <p:txBody>
          <a:bodyPr wrap="square">
            <a:spAutoFit/>
          </a:bodyPr>
          <a:lstStyle/>
          <a:p>
            <a:pPr algn="ctr">
              <a:lnSpc>
                <a:spcPct val="150000"/>
              </a:lnSpc>
              <a:spcAft>
                <a:spcPts val="0"/>
              </a:spcAft>
            </a:pPr>
            <a:r>
              <a:rPr lang="es-ES" sz="1200" b="1" dirty="0"/>
              <a:t>Márgenes de sobre y subvaluación del peso</a:t>
            </a:r>
            <a:endParaRPr lang="es-MX" sz="1200" b="1" dirty="0"/>
          </a:p>
        </p:txBody>
      </p:sp>
      <p:sp>
        <p:nvSpPr>
          <p:cNvPr id="10" name="Rectángulo 9"/>
          <p:cNvSpPr/>
          <p:nvPr/>
        </p:nvSpPr>
        <p:spPr>
          <a:xfrm>
            <a:off x="173182" y="6596390"/>
            <a:ext cx="4283364" cy="261610"/>
          </a:xfrm>
          <a:prstGeom prst="rect">
            <a:avLst/>
          </a:prstGeom>
        </p:spPr>
        <p:txBody>
          <a:bodyPr wrap="square">
            <a:spAutoFit/>
          </a:bodyPr>
          <a:lstStyle/>
          <a:p>
            <a:r>
              <a:rPr lang="es-MX" sz="1100" dirty="0"/>
              <a:t>Fuente: cálculos propio con información de Banxico, INEGI y FED.</a:t>
            </a:r>
          </a:p>
        </p:txBody>
      </p:sp>
      <p:sp>
        <p:nvSpPr>
          <p:cNvPr id="11" name="Rectángulo 10"/>
          <p:cNvSpPr/>
          <p:nvPr/>
        </p:nvSpPr>
        <p:spPr>
          <a:xfrm>
            <a:off x="4445005" y="5934363"/>
            <a:ext cx="92364" cy="692727"/>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2377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6363" y="669744"/>
            <a:ext cx="5334001" cy="646331"/>
          </a:xfrm>
          <a:prstGeom prst="rect">
            <a:avLst/>
          </a:prstGeom>
        </p:spPr>
        <p:txBody>
          <a:bodyPr wrap="square">
            <a:spAutoFit/>
          </a:bodyPr>
          <a:lstStyle/>
          <a:p>
            <a:pPr>
              <a:spcBef>
                <a:spcPts val="1200"/>
              </a:spcBef>
              <a:spcAft>
                <a:spcPts val="1800"/>
              </a:spcAft>
            </a:pPr>
            <a:r>
              <a:rPr lang="es-ES_tradnl" b="1" dirty="0">
                <a:solidFill>
                  <a:srgbClr val="0000FF"/>
                </a:solidFill>
                <a:latin typeface="Arial"/>
                <a:cs typeface="Arial"/>
              </a:rPr>
              <a:t>Determinantes de corto, mediano y largo plazo del tipo de cambio: la evidencia empírica</a:t>
            </a:r>
          </a:p>
        </p:txBody>
      </p:sp>
      <p:sp>
        <p:nvSpPr>
          <p:cNvPr id="5" name="Rectángulo 4"/>
          <p:cNvSpPr/>
          <p:nvPr/>
        </p:nvSpPr>
        <p:spPr>
          <a:xfrm>
            <a:off x="267862" y="3962367"/>
            <a:ext cx="1879600" cy="96981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rgbClr val="000090"/>
                </a:solidFill>
              </a:rPr>
              <a:t>Determinantes del tipo de cambio</a:t>
            </a:r>
          </a:p>
        </p:txBody>
      </p:sp>
      <p:sp>
        <p:nvSpPr>
          <p:cNvPr id="8" name="Rectángulo 7"/>
          <p:cNvSpPr/>
          <p:nvPr/>
        </p:nvSpPr>
        <p:spPr>
          <a:xfrm>
            <a:off x="3348165" y="2186683"/>
            <a:ext cx="5541835" cy="135774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500" b="1" dirty="0">
                <a:solidFill>
                  <a:schemeClr val="tx1"/>
                </a:solidFill>
                <a:latin typeface="Arial"/>
                <a:cs typeface="Arial"/>
              </a:rPr>
              <a:t>CORTO PLAZO (menor a 1 mes): </a:t>
            </a:r>
            <a:r>
              <a:rPr lang="es-ES_tradnl" sz="1500" dirty="0">
                <a:solidFill>
                  <a:schemeClr val="dk1"/>
                </a:solidFill>
                <a:latin typeface="Arial"/>
                <a:cs typeface="Arial"/>
              </a:rPr>
              <a:t>Las noticias económicas </a:t>
            </a:r>
            <a:r>
              <a:rPr lang="mr-IN" sz="1500" dirty="0">
                <a:solidFill>
                  <a:schemeClr val="dk1"/>
                </a:solidFill>
                <a:latin typeface="Arial"/>
                <a:cs typeface="Arial"/>
              </a:rPr>
              <a:t>–</a:t>
            </a:r>
            <a:r>
              <a:rPr lang="es-ES_tradnl" sz="1500" dirty="0">
                <a:solidFill>
                  <a:schemeClr val="dk1"/>
                </a:solidFill>
                <a:latin typeface="Arial"/>
                <a:cs typeface="Arial"/>
              </a:rPr>
              <a:t> financieras y político - sociales relevantes al crecimiento económico y; la sobrerreacción ocasionada por posturas especulativas en los mercados, básicamente en los internacionales.</a:t>
            </a:r>
            <a:endParaRPr lang="es-ES" sz="1500" dirty="0">
              <a:solidFill>
                <a:schemeClr val="tx1"/>
              </a:solidFill>
              <a:latin typeface="Arial"/>
              <a:cs typeface="Arial"/>
            </a:endParaRPr>
          </a:p>
        </p:txBody>
      </p:sp>
      <p:sp>
        <p:nvSpPr>
          <p:cNvPr id="9" name="Rectángulo 8"/>
          <p:cNvSpPr/>
          <p:nvPr/>
        </p:nvSpPr>
        <p:spPr>
          <a:xfrm>
            <a:off x="3359727" y="3736080"/>
            <a:ext cx="5541817" cy="142473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500" b="1" dirty="0">
                <a:solidFill>
                  <a:schemeClr val="tx1"/>
                </a:solidFill>
                <a:latin typeface="Arial"/>
                <a:cs typeface="Arial"/>
              </a:rPr>
              <a:t>MEDIANO PLAZO (Mayor a 1 mes y menor a 1 año): </a:t>
            </a:r>
            <a:r>
              <a:rPr lang="es-ES_tradnl" sz="1500" dirty="0">
                <a:solidFill>
                  <a:schemeClr val="dk1"/>
                </a:solidFill>
                <a:latin typeface="Arial"/>
                <a:cs typeface="Arial"/>
              </a:rPr>
              <a:t>El diferencial en las tasas de interés, las expectativas en la trayectoria del tipo de cambio, el análisis de riesgos político y de solvencia, la presencia de controles de capital, y la existencia de información imperfecta sobre activos</a:t>
            </a:r>
            <a:r>
              <a:rPr lang="es-MX" sz="1500" dirty="0">
                <a:solidFill>
                  <a:schemeClr val="dk1"/>
                </a:solidFill>
                <a:latin typeface="Arial"/>
                <a:cs typeface="Arial"/>
              </a:rPr>
              <a:t>.</a:t>
            </a:r>
            <a:endParaRPr lang="es-ES" sz="1500" dirty="0">
              <a:latin typeface="Arial"/>
              <a:cs typeface="Arial"/>
            </a:endParaRPr>
          </a:p>
        </p:txBody>
      </p:sp>
      <p:sp>
        <p:nvSpPr>
          <p:cNvPr id="10" name="Rectángulo 9"/>
          <p:cNvSpPr/>
          <p:nvPr/>
        </p:nvSpPr>
        <p:spPr>
          <a:xfrm>
            <a:off x="3368959" y="5334003"/>
            <a:ext cx="5555676" cy="75965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500" b="1" dirty="0">
                <a:solidFill>
                  <a:schemeClr val="tx1"/>
                </a:solidFill>
                <a:latin typeface="Arial"/>
                <a:cs typeface="Arial"/>
              </a:rPr>
              <a:t>LARGO PLAZO (Mayor a 1 año): </a:t>
            </a:r>
            <a:r>
              <a:rPr lang="es-ES" sz="1500" dirty="0">
                <a:solidFill>
                  <a:schemeClr val="tx1"/>
                </a:solidFill>
                <a:latin typeface="Arial"/>
                <a:cs typeface="Arial"/>
              </a:rPr>
              <a:t>Los diferenciales en las tasas de inflación entre los países</a:t>
            </a:r>
          </a:p>
        </p:txBody>
      </p:sp>
      <p:sp>
        <p:nvSpPr>
          <p:cNvPr id="11" name="Rectángulo 10"/>
          <p:cNvSpPr/>
          <p:nvPr/>
        </p:nvSpPr>
        <p:spPr>
          <a:xfrm>
            <a:off x="230911" y="1358617"/>
            <a:ext cx="8589816" cy="675057"/>
          </a:xfrm>
          <a:prstGeom prst="rect">
            <a:avLst/>
          </a:prstGeom>
        </p:spPr>
        <p:txBody>
          <a:bodyPr wrap="square">
            <a:spAutoFit/>
          </a:bodyPr>
          <a:lstStyle/>
          <a:p>
            <a:pPr algn="just">
              <a:lnSpc>
                <a:spcPct val="120000"/>
              </a:lnSpc>
            </a:pPr>
            <a:r>
              <a:rPr lang="es-ES" sz="1600" dirty="0">
                <a:latin typeface="Arial"/>
                <a:cs typeface="Arial"/>
              </a:rPr>
              <a:t>Del análisis empírico realizado se concluye que el desempeño del tipo de cambio tiene un carácter multifactorial y que su análisis puede realizarse por plazos de acuerdo a:</a:t>
            </a:r>
            <a:endParaRPr lang="es-MX" sz="1600" dirty="0">
              <a:latin typeface="Arial"/>
              <a:cs typeface="Arial"/>
            </a:endParaRPr>
          </a:p>
        </p:txBody>
      </p:sp>
      <p:cxnSp>
        <p:nvCxnSpPr>
          <p:cNvPr id="13" name="Conector angular 12"/>
          <p:cNvCxnSpPr>
            <a:stCxn id="5" idx="3"/>
            <a:endCxn id="8" idx="1"/>
          </p:cNvCxnSpPr>
          <p:nvPr/>
        </p:nvCxnSpPr>
        <p:spPr>
          <a:xfrm flipV="1">
            <a:off x="2147462" y="2865553"/>
            <a:ext cx="1200703" cy="1581724"/>
          </a:xfrm>
          <a:prstGeom prst="bentConnector3">
            <a:avLst>
              <a:gd name="adj1" fmla="val 50000"/>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ector angular 14"/>
          <p:cNvCxnSpPr>
            <a:stCxn id="5" idx="3"/>
            <a:endCxn id="10" idx="1"/>
          </p:cNvCxnSpPr>
          <p:nvPr/>
        </p:nvCxnSpPr>
        <p:spPr>
          <a:xfrm>
            <a:off x="2147462" y="4447277"/>
            <a:ext cx="1221497" cy="1266555"/>
          </a:xfrm>
          <a:prstGeom prst="bentConnector3">
            <a:avLst>
              <a:gd name="adj1" fmla="val 50000"/>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Conector angular 16"/>
          <p:cNvCxnSpPr>
            <a:stCxn id="5" idx="3"/>
            <a:endCxn id="9" idx="1"/>
          </p:cNvCxnSpPr>
          <p:nvPr/>
        </p:nvCxnSpPr>
        <p:spPr>
          <a:xfrm>
            <a:off x="2147462" y="4447277"/>
            <a:ext cx="1212265" cy="1170"/>
          </a:xfrm>
          <a:prstGeom prst="bentConnector3">
            <a:avLst>
              <a:gd name="adj1" fmla="val 50000"/>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66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ómo Funciona el Mercado Cambiario y Cómo Operar en Él?">
            <a:extLst>
              <a:ext uri="{FF2B5EF4-FFF2-40B4-BE49-F238E27FC236}">
                <a16:creationId xmlns:a16="http://schemas.microsoft.com/office/drawing/2014/main" id="{C1B54357-7292-5A31-C093-A25DD450B2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75582" y="4583163"/>
            <a:ext cx="3670853" cy="17827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BD09180-CED2-BEA2-1463-D62C10944A29}"/>
              </a:ext>
            </a:extLst>
          </p:cNvPr>
          <p:cNvSpPr>
            <a:spLocks noGrp="1"/>
          </p:cNvSpPr>
          <p:nvPr>
            <p:ph type="title"/>
          </p:nvPr>
        </p:nvSpPr>
        <p:spPr/>
        <p:txBody>
          <a:bodyPr/>
          <a:lstStyle/>
          <a:p>
            <a:r>
              <a:rPr lang="es-MX" dirty="0"/>
              <a:t>Mercados cambiarios (de Divisas)</a:t>
            </a:r>
          </a:p>
        </p:txBody>
      </p:sp>
      <p:sp>
        <p:nvSpPr>
          <p:cNvPr id="5" name="Rectangle 2">
            <a:extLst>
              <a:ext uri="{FF2B5EF4-FFF2-40B4-BE49-F238E27FC236}">
                <a16:creationId xmlns:a16="http://schemas.microsoft.com/office/drawing/2014/main" id="{9A9FDCA4-01A6-08AC-BC16-13D73BFE5B25}"/>
              </a:ext>
            </a:extLst>
          </p:cNvPr>
          <p:cNvSpPr>
            <a:spLocks noChangeArrowheads="1"/>
          </p:cNvSpPr>
          <p:nvPr/>
        </p:nvSpPr>
        <p:spPr bwMode="auto">
          <a:xfrm>
            <a:off x="219918" y="1166843"/>
            <a:ext cx="468338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MX" altLang="es-MX" b="1" dirty="0">
                <a:solidFill>
                  <a:srgbClr val="000000"/>
                </a:solidFill>
                <a:latin typeface="Arial" panose="020B0604020202020204" pitchFamily="34" charset="0"/>
              </a:rPr>
              <a:t>E</a:t>
            </a:r>
            <a:r>
              <a:rPr kumimoji="0" lang="es-MX" altLang="es-MX" sz="1800" b="1" i="0" u="none" strike="noStrike" cap="none" normalizeH="0" baseline="0" dirty="0">
                <a:ln>
                  <a:noFill/>
                </a:ln>
                <a:solidFill>
                  <a:srgbClr val="000000"/>
                </a:solidFill>
                <a:effectLst/>
                <a:latin typeface="Arial" panose="020B0604020202020204" pitchFamily="34" charset="0"/>
              </a:rPr>
              <a:t>l mercado de divisas </a:t>
            </a:r>
            <a:r>
              <a:rPr kumimoji="0" lang="es-MX" altLang="es-MX" sz="1800" b="0" i="0" u="none" strike="noStrike" cap="none" normalizeH="0" baseline="0" dirty="0">
                <a:ln>
                  <a:noFill/>
                </a:ln>
                <a:solidFill>
                  <a:srgbClr val="000000"/>
                </a:solidFill>
                <a:effectLst/>
                <a:latin typeface="Arial" panose="020B0604020202020204" pitchFamily="34" charset="0"/>
              </a:rPr>
              <a:t>es el lugar donde individuos, empresas, gobiernos y bancos compran y venden divisas (monedas extranjeras) y otros instrumentos financieros para transferir poder adquisitivo entre países. Es el mercado más grande y líquido del mundo, descentralizado y que opera las 24 horas.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Arial" panose="020B0604020202020204" pitchFamily="34" charset="0"/>
              </a:rPr>
              <a:t>Funciona en tres niveles principales:</a:t>
            </a: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MX" altLang="es-MX" sz="1800" b="0" i="0" u="none" strike="noStrike" cap="none" normalizeH="0" baseline="0" dirty="0">
                <a:ln>
                  <a:noFill/>
                </a:ln>
                <a:solidFill>
                  <a:srgbClr val="000000"/>
                </a:solidFill>
                <a:effectLst/>
                <a:latin typeface="Arial" panose="020B0604020202020204" pitchFamily="34" charset="0"/>
              </a:rPr>
              <a:t>Transacciones directas entre bancos comerciales y sus clientes (exportadores, importadores, inversionistas y turistas).</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es-MX" altLang="es-MX" sz="1800" b="0" i="0" u="none" strike="noStrike" cap="none" normalizeH="0" baseline="0" dirty="0">
                <a:ln>
                  <a:noFill/>
                </a:ln>
                <a:solidFill>
                  <a:srgbClr val="000000"/>
                </a:solidFill>
                <a:effectLst/>
                <a:latin typeface="Arial" panose="020B0604020202020204" pitchFamily="34" charset="0"/>
              </a:rPr>
              <a:t>Mercado interbancario nacional, facilitado por corredores (brokers).</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es-MX" altLang="es-MX" sz="1800" b="0" i="0" u="none" strike="noStrike" cap="none" normalizeH="0" baseline="0" dirty="0">
                <a:ln>
                  <a:noFill/>
                </a:ln>
                <a:solidFill>
                  <a:srgbClr val="000000"/>
                </a:solidFill>
                <a:effectLst/>
                <a:latin typeface="Arial" panose="020B0604020202020204" pitchFamily="34" charset="0"/>
              </a:rPr>
              <a:t>Intercambio internacional entre bancos comerciales de diferentes países. </a:t>
            </a:r>
            <a:r>
              <a:rPr kumimoji="0" lang="es-MX" altLang="es-MX" sz="1800" b="1" i="0" u="none" strike="noStrike" cap="none" normalizeH="0" baseline="0" dirty="0">
                <a:ln>
                  <a:noFill/>
                </a:ln>
                <a:solidFill>
                  <a:srgbClr val="000000"/>
                </a:solidFill>
                <a:effectLst/>
                <a:latin typeface="Arial" panose="020B0604020202020204" pitchFamily="34" charset="0"/>
              </a:rPr>
              <a:t>Carbaugh</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8BB55072-2982-D504-E313-E7A30D330A07}"/>
              </a:ext>
            </a:extLst>
          </p:cNvPr>
          <p:cNvSpPr>
            <a:spLocks noChangeArrowheads="1"/>
          </p:cNvSpPr>
          <p:nvPr/>
        </p:nvSpPr>
        <p:spPr bwMode="auto">
          <a:xfrm>
            <a:off x="4969564" y="1166843"/>
            <a:ext cx="377687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MX" altLang="es-MX" dirty="0">
                <a:solidFill>
                  <a:srgbClr val="000000"/>
                </a:solidFill>
                <a:latin typeface="Arial" panose="020B0604020202020204" pitchFamily="34" charset="0"/>
              </a:rPr>
              <a:t>E</a:t>
            </a:r>
            <a:r>
              <a:rPr kumimoji="0" lang="es-MX" altLang="es-MX" sz="1800" b="0" i="0" u="none" strike="noStrike" cap="none" normalizeH="0" baseline="0" dirty="0">
                <a:ln>
                  <a:noFill/>
                </a:ln>
                <a:solidFill>
                  <a:srgbClr val="000000"/>
                </a:solidFill>
                <a:effectLst/>
                <a:latin typeface="Arial" panose="020B0604020202020204" pitchFamily="34" charset="0"/>
              </a:rPr>
              <a:t>l </a:t>
            </a:r>
            <a:r>
              <a:rPr kumimoji="0" lang="es-MX" altLang="es-MX" sz="1800" b="1" i="0" u="none" strike="noStrike" cap="none" normalizeH="0" baseline="0" dirty="0">
                <a:ln>
                  <a:noFill/>
                </a:ln>
                <a:solidFill>
                  <a:srgbClr val="000000"/>
                </a:solidFill>
                <a:effectLst/>
                <a:latin typeface="Arial" panose="020B0604020202020204" pitchFamily="34" charset="0"/>
              </a:rPr>
              <a:t>mercado de divisas </a:t>
            </a:r>
            <a:r>
              <a:rPr kumimoji="0" lang="es-MX" altLang="es-MX" sz="1800" b="0" i="0" u="none" strike="noStrike" cap="none" normalizeH="0" baseline="0" dirty="0">
                <a:ln>
                  <a:noFill/>
                </a:ln>
                <a:solidFill>
                  <a:srgbClr val="000000"/>
                </a:solidFill>
                <a:effectLst/>
                <a:latin typeface="Arial" panose="020B0604020202020204" pitchFamily="34" charset="0"/>
              </a:rPr>
              <a:t>es donde se intercambian depósitos bancarios denominados en diferentes monedas. Las divisas se tratan como activos financieros (propiedad que transfiere poder adquisitivo del presente al futuro). El tipo de cambio es simplemente el precio relativo de una moneda en términos de otra, y determina los precios relativos de bienes y servicios entre países. </a:t>
            </a:r>
            <a:r>
              <a:rPr kumimoji="0" lang="es-MX" altLang="es-MX" sz="1800" b="1" i="0" u="none" strike="noStrike" cap="none" normalizeH="0" baseline="0" dirty="0">
                <a:ln>
                  <a:noFill/>
                </a:ln>
                <a:solidFill>
                  <a:srgbClr val="000000"/>
                </a:solidFill>
                <a:effectLst/>
                <a:latin typeface="Arial" panose="020B0604020202020204" pitchFamily="34" charset="0"/>
              </a:rPr>
              <a:t>Krugman</a:t>
            </a:r>
            <a:endParaRPr kumimoji="0" lang="es-MX" altLang="es-MX" sz="1800" b="1" i="0" u="none" strike="noStrike" cap="none" normalizeH="0" baseline="0" dirty="0">
              <a:ln>
                <a:noFill/>
              </a:ln>
              <a:solidFill>
                <a:schemeClr val="tx1"/>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1A7E9929-91E2-CF1B-F689-219BA929DFC5}"/>
              </a:ext>
            </a:extLst>
          </p:cNvPr>
          <p:cNvSpPr txBox="1"/>
          <p:nvPr/>
        </p:nvSpPr>
        <p:spPr>
          <a:xfrm>
            <a:off x="2286000" y="3015734"/>
            <a:ext cx="4572000" cy="369332"/>
          </a:xfrm>
          <a:prstGeom prst="rect">
            <a:avLst/>
          </a:prstGeom>
          <a:noFill/>
        </p:spPr>
        <p:txBody>
          <a:bodyPr wrap="square">
            <a:spAutoFit/>
          </a:bodyPr>
          <a:lstStyle/>
          <a:p>
            <a:endParaRPr lang="es-MX" dirty="0"/>
          </a:p>
        </p:txBody>
      </p:sp>
    </p:spTree>
    <p:extLst>
      <p:ext uri="{BB962C8B-B14F-4D97-AF65-F5344CB8AC3E}">
        <p14:creationId xmlns:p14="http://schemas.microsoft.com/office/powerpoint/2010/main" val="50387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C7E63-7E99-CFBB-0738-4AF1C9A7C0DC}"/>
              </a:ext>
            </a:extLst>
          </p:cNvPr>
          <p:cNvSpPr>
            <a:spLocks noGrp="1"/>
          </p:cNvSpPr>
          <p:nvPr>
            <p:ph type="title"/>
          </p:nvPr>
        </p:nvSpPr>
        <p:spPr/>
        <p:txBody>
          <a:bodyPr/>
          <a:lstStyle/>
          <a:p>
            <a:r>
              <a:rPr lang="es-MX" altLang="es-MX" b="1" dirty="0">
                <a:solidFill>
                  <a:srgbClr val="000000"/>
                </a:solidFill>
                <a:latin typeface="Arial" panose="020B0604020202020204" pitchFamily="34" charset="0"/>
              </a:rPr>
              <a:t>Operaciones cambiarias</a:t>
            </a:r>
            <a:endParaRPr lang="es-MX" dirty="0"/>
          </a:p>
        </p:txBody>
      </p:sp>
      <p:sp>
        <p:nvSpPr>
          <p:cNvPr id="4" name="Rectangle 1">
            <a:extLst>
              <a:ext uri="{FF2B5EF4-FFF2-40B4-BE49-F238E27FC236}">
                <a16:creationId xmlns:a16="http://schemas.microsoft.com/office/drawing/2014/main" id="{FAD91A3A-795F-C157-63D4-CAC50C1D2122}"/>
              </a:ext>
            </a:extLst>
          </p:cNvPr>
          <p:cNvSpPr>
            <a:spLocks noGrp="1" noChangeArrowheads="1"/>
          </p:cNvSpPr>
          <p:nvPr>
            <p:ph idx="1"/>
          </p:nvPr>
        </p:nvSpPr>
        <p:spPr bwMode="auto">
          <a:xfrm>
            <a:off x="409483" y="1166842"/>
            <a:ext cx="83081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000000"/>
                </a:solidFill>
                <a:effectLst/>
                <a:latin typeface="Arial" panose="020B0604020202020204" pitchFamily="34" charset="0"/>
              </a:rPr>
              <a:t>Operaciones spot (al contado)</a:t>
            </a:r>
            <a:r>
              <a:rPr kumimoji="0" lang="es-MX" altLang="es-MX" sz="1800" b="0" i="0" u="none" strike="noStrike" cap="none" normalizeH="0" baseline="0" dirty="0">
                <a:ln>
                  <a:noFill/>
                </a:ln>
                <a:solidFill>
                  <a:srgbClr val="000000"/>
                </a:solidFill>
                <a:effectLst/>
                <a:latin typeface="Arial" panose="020B0604020202020204" pitchFamily="34" charset="0"/>
              </a:rPr>
              <a:t>: Compra/venta de divisas con entrega inmediata (generalmente en dos días hábiles). Es la transacción más común y sirve para pagos inmediatos.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000000"/>
                </a:solidFill>
                <a:effectLst/>
                <a:latin typeface="Arial" panose="020B0604020202020204" pitchFamily="34" charset="0"/>
              </a:rPr>
              <a:t>Operaciones forward (a plazo o futuro)</a:t>
            </a:r>
            <a:r>
              <a:rPr kumimoji="0" lang="es-MX" altLang="es-MX" sz="1800" b="0" i="0" u="none" strike="noStrike" cap="none" normalizeH="0" baseline="0" dirty="0">
                <a:ln>
                  <a:noFill/>
                </a:ln>
                <a:solidFill>
                  <a:srgbClr val="000000"/>
                </a:solidFill>
                <a:effectLst/>
                <a:latin typeface="Arial" panose="020B0604020202020204" pitchFamily="34" charset="0"/>
              </a:rPr>
              <a:t>: Contrato para comprar/vender divisas en una fecha futura a un precio acordado hoy. Se usa para fijar el tipo de cambio y eliminar incertidumbre.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000000"/>
                </a:solidFill>
                <a:effectLst/>
                <a:latin typeface="Arial" panose="020B0604020202020204" pitchFamily="34" charset="0"/>
              </a:rPr>
              <a:t>Swaps de divisas</a:t>
            </a:r>
            <a:r>
              <a:rPr kumimoji="0" lang="es-MX" altLang="es-MX" sz="1800" b="0" i="0" u="none" strike="noStrike" cap="none" normalizeH="0" baseline="0" dirty="0">
                <a:ln>
                  <a:noFill/>
                </a:ln>
                <a:solidFill>
                  <a:srgbClr val="000000"/>
                </a:solidFill>
                <a:effectLst/>
                <a:latin typeface="Arial" panose="020B0604020202020204" pitchFamily="34" charset="0"/>
              </a:rPr>
              <a:t>: Combinación de una operación spot y una forward (o dos forwards). Muy usada en el mercado interbancario.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Otras operaciones: futuros, opciones y derivados, que permiten cobertura de riesgo o especulación.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Arial" panose="020B0604020202020204" pitchFamily="34" charset="0"/>
              </a:rPr>
              <a:t>La mayoría de las transacciones son interbancarias y que los bancos actúan como intermediarios cobrando un </a:t>
            </a:r>
            <a:r>
              <a:rPr kumimoji="0" lang="es-MX" altLang="es-MX" sz="1800" b="0" i="1" u="none" strike="noStrike" cap="none" normalizeH="0" baseline="0" dirty="0">
                <a:ln>
                  <a:noFill/>
                </a:ln>
                <a:solidFill>
                  <a:srgbClr val="000000"/>
                </a:solidFill>
                <a:effectLst/>
                <a:latin typeface="Arial" panose="020B0604020202020204" pitchFamily="34" charset="0"/>
              </a:rPr>
              <a:t>spread</a:t>
            </a:r>
            <a:r>
              <a:rPr kumimoji="0" lang="es-MX" altLang="es-MX" sz="1800" b="0" i="0" u="none" strike="noStrike" cap="none" normalizeH="0" baseline="0" dirty="0">
                <a:ln>
                  <a:noFill/>
                </a:ln>
                <a:solidFill>
                  <a:srgbClr val="000000"/>
                </a:solidFill>
                <a:effectLst/>
                <a:latin typeface="Arial" panose="020B0604020202020204" pitchFamily="34" charset="0"/>
              </a:rPr>
              <a:t> (diferencia entre precio de compra y venta). </a:t>
            </a:r>
          </a:p>
          <a:p>
            <a:pPr marL="0" marR="0" lvl="0" indent="0" algn="just" defTabSz="914400" rtl="0" eaLnBrk="0" fontAlgn="base" latinLnBrk="0" hangingPunct="0">
              <a:lnSpc>
                <a:spcPct val="100000"/>
              </a:lnSpc>
              <a:spcBef>
                <a:spcPct val="0"/>
              </a:spcBef>
              <a:spcAft>
                <a:spcPct val="0"/>
              </a:spcAft>
              <a:buClrTx/>
              <a:buSzTx/>
              <a:buFontTx/>
              <a:buNone/>
              <a:tabLst/>
            </a:pPr>
            <a:r>
              <a:rPr lang="es-MX" altLang="es-MX" sz="1800" dirty="0">
                <a:solidFill>
                  <a:srgbClr val="000000"/>
                </a:solidFill>
              </a:rPr>
              <a:t>M</a:t>
            </a:r>
            <a:r>
              <a:rPr kumimoji="0" lang="es-MX" altLang="es-MX" sz="1800" b="0" i="0" u="none" strike="noStrike" cap="none" normalizeH="0" baseline="0" dirty="0">
                <a:ln>
                  <a:noFill/>
                </a:ln>
                <a:solidFill>
                  <a:srgbClr val="000000"/>
                </a:solidFill>
                <a:effectLst/>
                <a:latin typeface="Arial" panose="020B0604020202020204" pitchFamily="34" charset="0"/>
              </a:rPr>
              <a:t>ercado es altamente eficiente gracias al arbitraje, que asegura consistencia de precios en todo el mundo, y que el dólar es la principal moneda vehicular (se usa en la mayoría de las transacciones).</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246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A4C06-6090-450D-818D-CAFB678C6703}"/>
              </a:ext>
            </a:extLst>
          </p:cNvPr>
          <p:cNvSpPr>
            <a:spLocks noGrp="1"/>
          </p:cNvSpPr>
          <p:nvPr>
            <p:ph type="title"/>
          </p:nvPr>
        </p:nvSpPr>
        <p:spPr>
          <a:xfrm>
            <a:off x="291550" y="365126"/>
            <a:ext cx="8560900" cy="1325563"/>
          </a:xfrm>
        </p:spPr>
        <p:txBody>
          <a:bodyPr/>
          <a:lstStyle/>
          <a:p>
            <a:r>
              <a:rPr lang="es-MX" sz="4000" b="1" dirty="0"/>
              <a:t>Participantes en el mercado cambiario</a:t>
            </a:r>
          </a:p>
        </p:txBody>
      </p:sp>
      <p:graphicFrame>
        <p:nvGraphicFramePr>
          <p:cNvPr id="4" name="Tabla 3">
            <a:extLst>
              <a:ext uri="{FF2B5EF4-FFF2-40B4-BE49-F238E27FC236}">
                <a16:creationId xmlns:a16="http://schemas.microsoft.com/office/drawing/2014/main" id="{BEC4A664-8062-5983-408A-0617459D2199}"/>
              </a:ext>
            </a:extLst>
          </p:cNvPr>
          <p:cNvGraphicFramePr>
            <a:graphicFrameLocks noGrp="1"/>
          </p:cNvGraphicFramePr>
          <p:nvPr>
            <p:extLst>
              <p:ext uri="{D42A27DB-BD31-4B8C-83A1-F6EECF244321}">
                <p14:modId xmlns:p14="http://schemas.microsoft.com/office/powerpoint/2010/main" val="3925882063"/>
              </p:ext>
            </p:extLst>
          </p:nvPr>
        </p:nvGraphicFramePr>
        <p:xfrm>
          <a:off x="238538" y="1217771"/>
          <a:ext cx="8613912" cy="4994216"/>
        </p:xfrm>
        <a:graphic>
          <a:graphicData uri="http://schemas.openxmlformats.org/drawingml/2006/table">
            <a:tbl>
              <a:tblPr/>
              <a:tblGrid>
                <a:gridCol w="2871304">
                  <a:extLst>
                    <a:ext uri="{9D8B030D-6E8A-4147-A177-3AD203B41FA5}">
                      <a16:colId xmlns:a16="http://schemas.microsoft.com/office/drawing/2014/main" val="2603013038"/>
                    </a:ext>
                  </a:extLst>
                </a:gridCol>
                <a:gridCol w="2871304">
                  <a:extLst>
                    <a:ext uri="{9D8B030D-6E8A-4147-A177-3AD203B41FA5}">
                      <a16:colId xmlns:a16="http://schemas.microsoft.com/office/drawing/2014/main" val="2699488004"/>
                    </a:ext>
                  </a:extLst>
                </a:gridCol>
                <a:gridCol w="2871304">
                  <a:extLst>
                    <a:ext uri="{9D8B030D-6E8A-4147-A177-3AD203B41FA5}">
                      <a16:colId xmlns:a16="http://schemas.microsoft.com/office/drawing/2014/main" val="3499715890"/>
                    </a:ext>
                  </a:extLst>
                </a:gridCol>
              </a:tblGrid>
              <a:tr h="465932">
                <a:tc>
                  <a:txBody>
                    <a:bodyPr/>
                    <a:lstStyle/>
                    <a:p>
                      <a:pPr>
                        <a:buNone/>
                      </a:pPr>
                      <a:r>
                        <a:rPr lang="es-MX" sz="1400"/>
                        <a:t>Participante</a:t>
                      </a:r>
                    </a:p>
                  </a:txBody>
                  <a:tcPr marL="43513" marR="43513" marT="21757" marB="21757" anchor="ctr">
                    <a:lnL>
                      <a:noFill/>
                    </a:lnL>
                    <a:lnR>
                      <a:noFill/>
                    </a:lnR>
                    <a:lnT>
                      <a:noFill/>
                    </a:lnT>
                    <a:lnB>
                      <a:noFill/>
                    </a:lnB>
                    <a:noFill/>
                  </a:tcPr>
                </a:tc>
                <a:tc>
                  <a:txBody>
                    <a:bodyPr/>
                    <a:lstStyle/>
                    <a:p>
                      <a:pPr>
                        <a:buNone/>
                      </a:pPr>
                      <a:r>
                        <a:rPr lang="es-MX" sz="1400"/>
                        <a:t>Rol (oferente/demandante)</a:t>
                      </a:r>
                    </a:p>
                  </a:txBody>
                  <a:tcPr marL="43513" marR="43513" marT="21757" marB="21757" anchor="ctr">
                    <a:lnL>
                      <a:noFill/>
                    </a:lnL>
                    <a:lnR>
                      <a:noFill/>
                    </a:lnR>
                    <a:lnT>
                      <a:noFill/>
                    </a:lnT>
                    <a:lnB>
                      <a:noFill/>
                    </a:lnB>
                    <a:noFill/>
                  </a:tcPr>
                </a:tc>
                <a:tc>
                  <a:txBody>
                    <a:bodyPr/>
                    <a:lstStyle/>
                    <a:p>
                      <a:pPr>
                        <a:buNone/>
                      </a:pPr>
                      <a:r>
                        <a:rPr lang="es-MX" sz="1400"/>
                        <a:t>Motivaciones principales</a:t>
                      </a:r>
                    </a:p>
                  </a:txBody>
                  <a:tcPr marL="43513" marR="43513" marT="21757" marB="21757" anchor="ctr">
                    <a:lnL>
                      <a:noFill/>
                    </a:lnL>
                    <a:lnR>
                      <a:noFill/>
                    </a:lnR>
                    <a:lnT>
                      <a:noFill/>
                    </a:lnT>
                    <a:lnB>
                      <a:noFill/>
                    </a:lnB>
                    <a:noFill/>
                  </a:tcPr>
                </a:tc>
                <a:extLst>
                  <a:ext uri="{0D108BD9-81ED-4DB2-BD59-A6C34878D82A}">
                    <a16:rowId xmlns:a16="http://schemas.microsoft.com/office/drawing/2014/main" val="2429548964"/>
                  </a:ext>
                </a:extLst>
              </a:tr>
              <a:tr h="802822">
                <a:tc>
                  <a:txBody>
                    <a:bodyPr/>
                    <a:lstStyle/>
                    <a:p>
                      <a:pPr algn="just">
                        <a:buNone/>
                      </a:pPr>
                      <a:r>
                        <a:rPr lang="es-MX" sz="1400" b="1"/>
                        <a:t>Exportadores e importadores</a:t>
                      </a:r>
                      <a:r>
                        <a:rPr lang="es-MX" sz="1400"/>
                        <a:t>(empresas)</a:t>
                      </a:r>
                    </a:p>
                  </a:txBody>
                  <a:tcPr marL="43513" marR="43513" marT="21757" marB="21757" anchor="ctr">
                    <a:lnL>
                      <a:noFill/>
                    </a:lnL>
                    <a:lnR>
                      <a:noFill/>
                    </a:lnR>
                    <a:lnT>
                      <a:noFill/>
                    </a:lnT>
                    <a:lnB>
                      <a:noFill/>
                    </a:lnB>
                    <a:noFill/>
                  </a:tcPr>
                </a:tc>
                <a:tc>
                  <a:txBody>
                    <a:bodyPr/>
                    <a:lstStyle/>
                    <a:p>
                      <a:pPr>
                        <a:buNone/>
                      </a:pPr>
                      <a:r>
                        <a:rPr lang="es-MX" sz="1400" dirty="0"/>
                        <a:t>Oferentes de divisas (exportadores) / Demandantes (importadores)</a:t>
                      </a:r>
                    </a:p>
                  </a:txBody>
                  <a:tcPr marL="43513" marR="43513" marT="21757" marB="21757" anchor="ctr">
                    <a:lnL>
                      <a:noFill/>
                    </a:lnL>
                    <a:lnR>
                      <a:noFill/>
                    </a:lnR>
                    <a:lnT>
                      <a:noFill/>
                    </a:lnT>
                    <a:lnB>
                      <a:noFill/>
                    </a:lnB>
                    <a:noFill/>
                  </a:tcPr>
                </a:tc>
                <a:tc>
                  <a:txBody>
                    <a:bodyPr/>
                    <a:lstStyle/>
                    <a:p>
                      <a:pPr algn="just">
                        <a:buNone/>
                      </a:pPr>
                      <a:r>
                        <a:rPr lang="es-MX" sz="1400" dirty="0"/>
                        <a:t>Pagar o cobrar por comercio de bienes y servicios. Necesitan convertir monedas para liquidar transacciones internacionales.</a:t>
                      </a:r>
                    </a:p>
                  </a:txBody>
                  <a:tcPr marL="43513" marR="43513" marT="21757" marB="21757" anchor="ctr">
                    <a:lnL>
                      <a:noFill/>
                    </a:lnL>
                    <a:lnR>
                      <a:noFill/>
                    </a:lnR>
                    <a:lnT>
                      <a:noFill/>
                    </a:lnT>
                    <a:lnB>
                      <a:noFill/>
                    </a:lnB>
                    <a:noFill/>
                  </a:tcPr>
                </a:tc>
                <a:extLst>
                  <a:ext uri="{0D108BD9-81ED-4DB2-BD59-A6C34878D82A}">
                    <a16:rowId xmlns:a16="http://schemas.microsoft.com/office/drawing/2014/main" val="2154288433"/>
                  </a:ext>
                </a:extLst>
              </a:tr>
              <a:tr h="802822">
                <a:tc>
                  <a:txBody>
                    <a:bodyPr/>
                    <a:lstStyle/>
                    <a:p>
                      <a:pPr algn="just">
                        <a:buNone/>
                      </a:pPr>
                      <a:r>
                        <a:rPr lang="es-MX" sz="1400" b="1"/>
                        <a:t>Inversionistas y turistas</a:t>
                      </a:r>
                      <a:endParaRPr lang="es-MX" sz="1400"/>
                    </a:p>
                  </a:txBody>
                  <a:tcPr marL="43513" marR="43513" marT="21757" marB="21757" anchor="ctr">
                    <a:lnL>
                      <a:noFill/>
                    </a:lnL>
                    <a:lnR>
                      <a:noFill/>
                    </a:lnR>
                    <a:lnT>
                      <a:noFill/>
                    </a:lnT>
                    <a:lnB>
                      <a:noFill/>
                    </a:lnB>
                    <a:noFill/>
                  </a:tcPr>
                </a:tc>
                <a:tc>
                  <a:txBody>
                    <a:bodyPr/>
                    <a:lstStyle/>
                    <a:p>
                      <a:pPr>
                        <a:buNone/>
                      </a:pPr>
                      <a:r>
                        <a:rPr lang="es-MX" sz="1400" dirty="0"/>
                        <a:t>Demandantes (inversiones/turismo al exterior) / Oferentes (ingresos de capital o turismo extranjero)</a:t>
                      </a:r>
                    </a:p>
                  </a:txBody>
                  <a:tcPr marL="43513" marR="43513" marT="21757" marB="21757" anchor="ctr">
                    <a:lnL>
                      <a:noFill/>
                    </a:lnL>
                    <a:lnR>
                      <a:noFill/>
                    </a:lnR>
                    <a:lnT>
                      <a:noFill/>
                    </a:lnT>
                    <a:lnB>
                      <a:noFill/>
                    </a:lnB>
                    <a:noFill/>
                  </a:tcPr>
                </a:tc>
                <a:tc>
                  <a:txBody>
                    <a:bodyPr/>
                    <a:lstStyle/>
                    <a:p>
                      <a:pPr algn="just">
                        <a:buNone/>
                      </a:pPr>
                      <a:r>
                        <a:rPr lang="es-MX" sz="1400" dirty="0"/>
                        <a:t>Realizar inversiones extranjeras, préstamos o viajes. Motivo: obtener rendimientos o consumir en el extranjero.</a:t>
                      </a:r>
                    </a:p>
                  </a:txBody>
                  <a:tcPr marL="43513" marR="43513" marT="21757" marB="21757" anchor="ctr">
                    <a:lnL>
                      <a:noFill/>
                    </a:lnL>
                    <a:lnR>
                      <a:noFill/>
                    </a:lnR>
                    <a:lnT>
                      <a:noFill/>
                    </a:lnT>
                    <a:lnB>
                      <a:noFill/>
                    </a:lnB>
                    <a:noFill/>
                  </a:tcPr>
                </a:tc>
                <a:extLst>
                  <a:ext uri="{0D108BD9-81ED-4DB2-BD59-A6C34878D82A}">
                    <a16:rowId xmlns:a16="http://schemas.microsoft.com/office/drawing/2014/main" val="1751340011"/>
                  </a:ext>
                </a:extLst>
              </a:tr>
              <a:tr h="611854">
                <a:tc>
                  <a:txBody>
                    <a:bodyPr/>
                    <a:lstStyle/>
                    <a:p>
                      <a:pPr algn="just">
                        <a:buNone/>
                      </a:pPr>
                      <a:r>
                        <a:rPr lang="es-MX" sz="1400" b="1"/>
                        <a:t>Bancos comerciales</a:t>
                      </a:r>
                      <a:r>
                        <a:rPr lang="es-MX" sz="1400"/>
                        <a:t>(intermediarios principales)</a:t>
                      </a:r>
                    </a:p>
                  </a:txBody>
                  <a:tcPr marL="43513" marR="43513" marT="21757" marB="21757" anchor="ctr">
                    <a:lnL>
                      <a:noFill/>
                    </a:lnL>
                    <a:lnR>
                      <a:noFill/>
                    </a:lnR>
                    <a:lnT>
                      <a:noFill/>
                    </a:lnT>
                    <a:lnB>
                      <a:noFill/>
                    </a:lnB>
                    <a:noFill/>
                  </a:tcPr>
                </a:tc>
                <a:tc>
                  <a:txBody>
                    <a:bodyPr/>
                    <a:lstStyle/>
                    <a:p>
                      <a:pPr>
                        <a:buNone/>
                      </a:pPr>
                      <a:r>
                        <a:rPr lang="es-MX" sz="1400" dirty="0"/>
                        <a:t>Tanto oferentes como demandantes (mercado interbancario)</a:t>
                      </a:r>
                    </a:p>
                  </a:txBody>
                  <a:tcPr marL="43513" marR="43513" marT="21757" marB="21757" anchor="ctr">
                    <a:lnL>
                      <a:noFill/>
                    </a:lnL>
                    <a:lnR>
                      <a:noFill/>
                    </a:lnR>
                    <a:lnT>
                      <a:noFill/>
                    </a:lnT>
                    <a:lnB>
                      <a:noFill/>
                    </a:lnB>
                    <a:noFill/>
                  </a:tcPr>
                </a:tc>
                <a:tc>
                  <a:txBody>
                    <a:bodyPr/>
                    <a:lstStyle/>
                    <a:p>
                      <a:pPr algn="just">
                        <a:buNone/>
                      </a:pPr>
                      <a:r>
                        <a:rPr lang="es-MX" sz="1400" dirty="0"/>
                        <a:t>Facilitar transacciones a clientes, cubrir posiciones propias, arbitraje y obtener ganancias del </a:t>
                      </a:r>
                      <a:r>
                        <a:rPr lang="es-MX" sz="1400" i="1" dirty="0"/>
                        <a:t>spread</a:t>
                      </a:r>
                      <a:r>
                        <a:rPr lang="es-MX" sz="1400" dirty="0"/>
                        <a:t>.</a:t>
                      </a:r>
                    </a:p>
                  </a:txBody>
                  <a:tcPr marL="43513" marR="43513" marT="21757" marB="21757" anchor="ctr">
                    <a:lnL>
                      <a:noFill/>
                    </a:lnL>
                    <a:lnR>
                      <a:noFill/>
                    </a:lnR>
                    <a:lnT>
                      <a:noFill/>
                    </a:lnT>
                    <a:lnB>
                      <a:noFill/>
                    </a:lnB>
                    <a:noFill/>
                  </a:tcPr>
                </a:tc>
                <a:extLst>
                  <a:ext uri="{0D108BD9-81ED-4DB2-BD59-A6C34878D82A}">
                    <a16:rowId xmlns:a16="http://schemas.microsoft.com/office/drawing/2014/main" val="469386855"/>
                  </a:ext>
                </a:extLst>
              </a:tr>
              <a:tr h="611854">
                <a:tc>
                  <a:txBody>
                    <a:bodyPr/>
                    <a:lstStyle/>
                    <a:p>
                      <a:pPr algn="just">
                        <a:buNone/>
                      </a:pPr>
                      <a:r>
                        <a:rPr lang="es-MX" sz="1400" b="1" dirty="0"/>
                        <a:t>Especuladores</a:t>
                      </a:r>
                      <a:endParaRPr lang="es-MX" sz="1400" dirty="0"/>
                    </a:p>
                  </a:txBody>
                  <a:tcPr marL="43513" marR="43513" marT="21757" marB="21757" anchor="ctr">
                    <a:lnL>
                      <a:noFill/>
                    </a:lnL>
                    <a:lnR>
                      <a:noFill/>
                    </a:lnR>
                    <a:lnT>
                      <a:noFill/>
                    </a:lnT>
                    <a:lnB>
                      <a:noFill/>
                    </a:lnB>
                    <a:noFill/>
                  </a:tcPr>
                </a:tc>
                <a:tc>
                  <a:txBody>
                    <a:bodyPr/>
                    <a:lstStyle/>
                    <a:p>
                      <a:pPr>
                        <a:buNone/>
                      </a:pPr>
                      <a:r>
                        <a:rPr lang="es-MX" sz="1400" dirty="0"/>
                        <a:t>Oferentes o demandantes según expectativas</a:t>
                      </a:r>
                    </a:p>
                  </a:txBody>
                  <a:tcPr marL="43513" marR="43513" marT="21757" marB="21757" anchor="ctr">
                    <a:lnL>
                      <a:noFill/>
                    </a:lnL>
                    <a:lnR>
                      <a:noFill/>
                    </a:lnR>
                    <a:lnT>
                      <a:noFill/>
                    </a:lnT>
                    <a:lnB>
                      <a:noFill/>
                    </a:lnB>
                    <a:noFill/>
                  </a:tcPr>
                </a:tc>
                <a:tc>
                  <a:txBody>
                    <a:bodyPr/>
                    <a:lstStyle/>
                    <a:p>
                      <a:pPr algn="just">
                        <a:buNone/>
                      </a:pPr>
                      <a:r>
                        <a:rPr lang="es-MX" sz="1400" dirty="0"/>
                        <a:t>Ganar por diferencias futuras en tipos de cambio (compran bajo, venden alto).</a:t>
                      </a:r>
                    </a:p>
                  </a:txBody>
                  <a:tcPr marL="43513" marR="43513" marT="21757" marB="21757" anchor="ctr">
                    <a:lnL>
                      <a:noFill/>
                    </a:lnL>
                    <a:lnR>
                      <a:noFill/>
                    </a:lnR>
                    <a:lnT>
                      <a:noFill/>
                    </a:lnT>
                    <a:lnB>
                      <a:noFill/>
                    </a:lnB>
                    <a:noFill/>
                  </a:tcPr>
                </a:tc>
                <a:extLst>
                  <a:ext uri="{0D108BD9-81ED-4DB2-BD59-A6C34878D82A}">
                    <a16:rowId xmlns:a16="http://schemas.microsoft.com/office/drawing/2014/main" val="717590901"/>
                  </a:ext>
                </a:extLst>
              </a:tr>
              <a:tr h="611854">
                <a:tc>
                  <a:txBody>
                    <a:bodyPr/>
                    <a:lstStyle/>
                    <a:p>
                      <a:pPr algn="just">
                        <a:buNone/>
                      </a:pPr>
                      <a:r>
                        <a:rPr lang="es-MX" sz="1400" b="1"/>
                        <a:t>Bancos centrales</a:t>
                      </a:r>
                      <a:endParaRPr lang="es-MX" sz="1400"/>
                    </a:p>
                  </a:txBody>
                  <a:tcPr marL="43513" marR="43513" marT="21757" marB="21757" anchor="ctr">
                    <a:lnL>
                      <a:noFill/>
                    </a:lnL>
                    <a:lnR>
                      <a:noFill/>
                    </a:lnR>
                    <a:lnT>
                      <a:noFill/>
                    </a:lnT>
                    <a:lnB>
                      <a:noFill/>
                    </a:lnB>
                    <a:noFill/>
                  </a:tcPr>
                </a:tc>
                <a:tc>
                  <a:txBody>
                    <a:bodyPr/>
                    <a:lstStyle/>
                    <a:p>
                      <a:pPr>
                        <a:buNone/>
                      </a:pPr>
                      <a:r>
                        <a:rPr lang="es-MX" sz="1400"/>
                        <a:t>Oferentes o demandantes según política</a:t>
                      </a:r>
                    </a:p>
                  </a:txBody>
                  <a:tcPr marL="43513" marR="43513" marT="21757" marB="21757" anchor="ctr">
                    <a:lnL>
                      <a:noFill/>
                    </a:lnL>
                    <a:lnR>
                      <a:noFill/>
                    </a:lnR>
                    <a:lnT>
                      <a:noFill/>
                    </a:lnT>
                    <a:lnB>
                      <a:noFill/>
                    </a:lnB>
                    <a:noFill/>
                  </a:tcPr>
                </a:tc>
                <a:tc>
                  <a:txBody>
                    <a:bodyPr/>
                    <a:lstStyle/>
                    <a:p>
                      <a:pPr algn="just">
                        <a:buNone/>
                      </a:pPr>
                      <a:r>
                        <a:rPr lang="es-MX" sz="1400" dirty="0"/>
                        <a:t>Intervenir para estabilizar el tipo de cambio, acumular reservas o cumplir objetivos de política monetaria.</a:t>
                      </a:r>
                    </a:p>
                  </a:txBody>
                  <a:tcPr marL="43513" marR="43513" marT="21757" marB="21757" anchor="ctr">
                    <a:lnL>
                      <a:noFill/>
                    </a:lnL>
                    <a:lnR>
                      <a:noFill/>
                    </a:lnR>
                    <a:lnT>
                      <a:noFill/>
                    </a:lnT>
                    <a:lnB>
                      <a:noFill/>
                    </a:lnB>
                    <a:noFill/>
                  </a:tcPr>
                </a:tc>
                <a:extLst>
                  <a:ext uri="{0D108BD9-81ED-4DB2-BD59-A6C34878D82A}">
                    <a16:rowId xmlns:a16="http://schemas.microsoft.com/office/drawing/2014/main" val="2043759026"/>
                  </a:ext>
                </a:extLst>
              </a:tr>
              <a:tr h="611854">
                <a:tc>
                  <a:txBody>
                    <a:bodyPr/>
                    <a:lstStyle/>
                    <a:p>
                      <a:pPr algn="just">
                        <a:buNone/>
                      </a:pPr>
                      <a:r>
                        <a:rPr lang="es-MX" sz="1400" b="1" dirty="0"/>
                        <a:t>Instituciones financieras no bancarias</a:t>
                      </a:r>
                      <a:r>
                        <a:rPr lang="es-MX" sz="1400" dirty="0"/>
                        <a:t> (fondos de pensiones, hedge funds, etc.)</a:t>
                      </a:r>
                    </a:p>
                  </a:txBody>
                  <a:tcPr marL="43513" marR="43513" marT="21757" marB="21757" anchor="ctr">
                    <a:lnL>
                      <a:noFill/>
                    </a:lnL>
                    <a:lnR>
                      <a:noFill/>
                    </a:lnR>
                    <a:lnT>
                      <a:noFill/>
                    </a:lnT>
                    <a:lnB>
                      <a:noFill/>
                    </a:lnB>
                    <a:noFill/>
                  </a:tcPr>
                </a:tc>
                <a:tc>
                  <a:txBody>
                    <a:bodyPr/>
                    <a:lstStyle/>
                    <a:p>
                      <a:pPr>
                        <a:buNone/>
                      </a:pPr>
                      <a:r>
                        <a:rPr lang="es-MX" sz="1400"/>
                        <a:t>Principalmente demandantes de activos</a:t>
                      </a:r>
                    </a:p>
                  </a:txBody>
                  <a:tcPr marL="43513" marR="43513" marT="21757" marB="21757" anchor="ctr">
                    <a:lnL>
                      <a:noFill/>
                    </a:lnL>
                    <a:lnR>
                      <a:noFill/>
                    </a:lnR>
                    <a:lnT>
                      <a:noFill/>
                    </a:lnT>
                    <a:lnB>
                      <a:noFill/>
                    </a:lnB>
                    <a:noFill/>
                  </a:tcPr>
                </a:tc>
                <a:tc>
                  <a:txBody>
                    <a:bodyPr/>
                    <a:lstStyle/>
                    <a:p>
                      <a:pPr algn="just">
                        <a:buNone/>
                      </a:pPr>
                      <a:r>
                        <a:rPr lang="es-MX" sz="1400" dirty="0"/>
                        <a:t>Maximizar retorno esperado de portafolios internacionales.</a:t>
                      </a:r>
                    </a:p>
                  </a:txBody>
                  <a:tcPr marL="43513" marR="43513" marT="21757" marB="21757" anchor="ctr">
                    <a:lnL>
                      <a:noFill/>
                    </a:lnL>
                    <a:lnR>
                      <a:noFill/>
                    </a:lnR>
                    <a:lnT>
                      <a:noFill/>
                    </a:lnT>
                    <a:lnB>
                      <a:noFill/>
                    </a:lnB>
                    <a:noFill/>
                  </a:tcPr>
                </a:tc>
                <a:extLst>
                  <a:ext uri="{0D108BD9-81ED-4DB2-BD59-A6C34878D82A}">
                    <a16:rowId xmlns:a16="http://schemas.microsoft.com/office/drawing/2014/main" val="972160987"/>
                  </a:ext>
                </a:extLst>
              </a:tr>
            </a:tbl>
          </a:graphicData>
        </a:graphic>
      </p:graphicFrame>
    </p:spTree>
    <p:extLst>
      <p:ext uri="{BB962C8B-B14F-4D97-AF65-F5344CB8AC3E}">
        <p14:creationId xmlns:p14="http://schemas.microsoft.com/office/powerpoint/2010/main" val="328773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2E03C-CFFA-8F4A-C1F3-6BF5381003BC}"/>
              </a:ext>
            </a:extLst>
          </p:cNvPr>
          <p:cNvSpPr>
            <a:spLocks noGrp="1"/>
          </p:cNvSpPr>
          <p:nvPr>
            <p:ph type="title"/>
          </p:nvPr>
        </p:nvSpPr>
        <p:spPr>
          <a:xfrm>
            <a:off x="606562" y="443607"/>
            <a:ext cx="7886700" cy="768513"/>
          </a:xfrm>
        </p:spPr>
        <p:txBody>
          <a:bodyPr/>
          <a:lstStyle/>
          <a:p>
            <a:pPr algn="ctr"/>
            <a:r>
              <a:rPr lang="es-MX" b="1" dirty="0"/>
              <a:t>OFERTA - DEMANDA</a:t>
            </a:r>
          </a:p>
        </p:txBody>
      </p:sp>
      <p:cxnSp>
        <p:nvCxnSpPr>
          <p:cNvPr id="5" name="Conector recto 4">
            <a:extLst>
              <a:ext uri="{FF2B5EF4-FFF2-40B4-BE49-F238E27FC236}">
                <a16:creationId xmlns:a16="http://schemas.microsoft.com/office/drawing/2014/main" id="{3732C71C-0B6D-1587-A242-A76925EF2452}"/>
              </a:ext>
            </a:extLst>
          </p:cNvPr>
          <p:cNvCxnSpPr/>
          <p:nvPr/>
        </p:nvCxnSpPr>
        <p:spPr>
          <a:xfrm>
            <a:off x="1007165" y="1987826"/>
            <a:ext cx="0" cy="3591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0F4525C-D6A2-D1D3-EBDF-B96F3CEC2341}"/>
              </a:ext>
            </a:extLst>
          </p:cNvPr>
          <p:cNvCxnSpPr>
            <a:cxnSpLocks/>
          </p:cNvCxnSpPr>
          <p:nvPr/>
        </p:nvCxnSpPr>
        <p:spPr>
          <a:xfrm flipH="1">
            <a:off x="1007165" y="5579165"/>
            <a:ext cx="4200939" cy="66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7EBFFE88-896B-345F-1CDA-5C9A04568601}"/>
              </a:ext>
            </a:extLst>
          </p:cNvPr>
          <p:cNvSpPr txBox="1"/>
          <p:nvPr/>
        </p:nvSpPr>
        <p:spPr>
          <a:xfrm>
            <a:off x="518569" y="1516222"/>
            <a:ext cx="1146468" cy="369332"/>
          </a:xfrm>
          <a:prstGeom prst="rect">
            <a:avLst/>
          </a:prstGeom>
          <a:noFill/>
        </p:spPr>
        <p:txBody>
          <a:bodyPr wrap="none" rtlCol="0">
            <a:spAutoFit/>
          </a:bodyPr>
          <a:lstStyle/>
          <a:p>
            <a:r>
              <a:rPr lang="es-MX" dirty="0"/>
              <a:t>MXNxUSD</a:t>
            </a:r>
          </a:p>
        </p:txBody>
      </p:sp>
      <p:sp>
        <p:nvSpPr>
          <p:cNvPr id="10" name="CuadroTexto 9">
            <a:extLst>
              <a:ext uri="{FF2B5EF4-FFF2-40B4-BE49-F238E27FC236}">
                <a16:creationId xmlns:a16="http://schemas.microsoft.com/office/drawing/2014/main" id="{CD621765-826E-C927-9A1C-6C4E915DC92B}"/>
              </a:ext>
            </a:extLst>
          </p:cNvPr>
          <p:cNvSpPr txBox="1"/>
          <p:nvPr/>
        </p:nvSpPr>
        <p:spPr>
          <a:xfrm>
            <a:off x="4876800" y="5585791"/>
            <a:ext cx="331304" cy="369332"/>
          </a:xfrm>
          <a:prstGeom prst="rect">
            <a:avLst/>
          </a:prstGeom>
          <a:noFill/>
        </p:spPr>
        <p:txBody>
          <a:bodyPr wrap="square" rtlCol="0">
            <a:spAutoFit/>
          </a:bodyPr>
          <a:lstStyle/>
          <a:p>
            <a:r>
              <a:rPr lang="es-MX" dirty="0"/>
              <a:t>Q</a:t>
            </a:r>
          </a:p>
        </p:txBody>
      </p:sp>
      <p:cxnSp>
        <p:nvCxnSpPr>
          <p:cNvPr id="11" name="Conector recto 10">
            <a:extLst>
              <a:ext uri="{FF2B5EF4-FFF2-40B4-BE49-F238E27FC236}">
                <a16:creationId xmlns:a16="http://schemas.microsoft.com/office/drawing/2014/main" id="{C45D08D9-E1E8-FCE5-8BAD-0C48A96C45EE}"/>
              </a:ext>
            </a:extLst>
          </p:cNvPr>
          <p:cNvCxnSpPr>
            <a:cxnSpLocks/>
          </p:cNvCxnSpPr>
          <p:nvPr/>
        </p:nvCxnSpPr>
        <p:spPr>
          <a:xfrm flipH="1">
            <a:off x="1702904" y="2650435"/>
            <a:ext cx="2860629" cy="2300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A149AF1-C925-0B1E-7E36-4C6328EEFDEA}"/>
              </a:ext>
            </a:extLst>
          </p:cNvPr>
          <p:cNvCxnSpPr>
            <a:cxnSpLocks/>
          </p:cNvCxnSpPr>
          <p:nvPr/>
        </p:nvCxnSpPr>
        <p:spPr>
          <a:xfrm flipH="1" flipV="1">
            <a:off x="1702904" y="2650435"/>
            <a:ext cx="2877565" cy="2300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91C4970E-3753-3C78-71DD-6AE5FF5E92D2}"/>
              </a:ext>
            </a:extLst>
          </p:cNvPr>
          <p:cNvCxnSpPr>
            <a:cxnSpLocks/>
          </p:cNvCxnSpPr>
          <p:nvPr/>
        </p:nvCxnSpPr>
        <p:spPr>
          <a:xfrm flipV="1">
            <a:off x="634692" y="1959667"/>
            <a:ext cx="0" cy="1439516"/>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2132F9F8-E1A3-63F7-9AFC-585F2F394B36}"/>
              </a:ext>
            </a:extLst>
          </p:cNvPr>
          <p:cNvSpPr txBox="1"/>
          <p:nvPr/>
        </p:nvSpPr>
        <p:spPr>
          <a:xfrm rot="16200000">
            <a:off x="-371975" y="2494759"/>
            <a:ext cx="1587742" cy="369332"/>
          </a:xfrm>
          <a:prstGeom prst="rect">
            <a:avLst/>
          </a:prstGeom>
          <a:noFill/>
        </p:spPr>
        <p:txBody>
          <a:bodyPr wrap="none" rtlCol="0">
            <a:spAutoFit/>
          </a:bodyPr>
          <a:lstStyle/>
          <a:p>
            <a:r>
              <a:rPr lang="es-MX" dirty="0"/>
              <a:t>DEPRECIACIÓN</a:t>
            </a:r>
          </a:p>
        </p:txBody>
      </p:sp>
      <p:cxnSp>
        <p:nvCxnSpPr>
          <p:cNvPr id="26" name="Conector recto de flecha 25">
            <a:extLst>
              <a:ext uri="{FF2B5EF4-FFF2-40B4-BE49-F238E27FC236}">
                <a16:creationId xmlns:a16="http://schemas.microsoft.com/office/drawing/2014/main" id="{DC4BEC4C-A2F9-2832-5331-1E0B727EE7D9}"/>
              </a:ext>
            </a:extLst>
          </p:cNvPr>
          <p:cNvCxnSpPr>
            <a:cxnSpLocks/>
          </p:cNvCxnSpPr>
          <p:nvPr/>
        </p:nvCxnSpPr>
        <p:spPr>
          <a:xfrm>
            <a:off x="638330" y="3870681"/>
            <a:ext cx="20966" cy="1618635"/>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25907B3B-1983-CBD0-064D-3ECA3D039426}"/>
              </a:ext>
            </a:extLst>
          </p:cNvPr>
          <p:cNvSpPr txBox="1"/>
          <p:nvPr/>
        </p:nvSpPr>
        <p:spPr>
          <a:xfrm rot="16200000">
            <a:off x="-399054" y="4424155"/>
            <a:ext cx="1465914" cy="369332"/>
          </a:xfrm>
          <a:prstGeom prst="rect">
            <a:avLst/>
          </a:prstGeom>
          <a:noFill/>
        </p:spPr>
        <p:txBody>
          <a:bodyPr wrap="none" rtlCol="0">
            <a:spAutoFit/>
          </a:bodyPr>
          <a:lstStyle/>
          <a:p>
            <a:r>
              <a:rPr lang="es-MX" dirty="0"/>
              <a:t>APRECIACIÓN</a:t>
            </a:r>
          </a:p>
        </p:txBody>
      </p:sp>
      <p:cxnSp>
        <p:nvCxnSpPr>
          <p:cNvPr id="32" name="Conector recto 31">
            <a:extLst>
              <a:ext uri="{FF2B5EF4-FFF2-40B4-BE49-F238E27FC236}">
                <a16:creationId xmlns:a16="http://schemas.microsoft.com/office/drawing/2014/main" id="{9358E211-4CBB-46FC-789C-FDE44FE19EB2}"/>
              </a:ext>
            </a:extLst>
          </p:cNvPr>
          <p:cNvCxnSpPr>
            <a:cxnSpLocks/>
          </p:cNvCxnSpPr>
          <p:nvPr/>
        </p:nvCxnSpPr>
        <p:spPr>
          <a:xfrm flipH="1">
            <a:off x="1007165" y="3791167"/>
            <a:ext cx="2173356"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0BB899FA-A626-2A8D-738D-354E5A3A7354}"/>
              </a:ext>
            </a:extLst>
          </p:cNvPr>
          <p:cNvCxnSpPr>
            <a:cxnSpLocks/>
          </p:cNvCxnSpPr>
          <p:nvPr/>
        </p:nvCxnSpPr>
        <p:spPr>
          <a:xfrm flipV="1">
            <a:off x="3160643" y="3791167"/>
            <a:ext cx="0" cy="1794624"/>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40" name="Imagen 39">
            <a:extLst>
              <a:ext uri="{FF2B5EF4-FFF2-40B4-BE49-F238E27FC236}">
                <a16:creationId xmlns:a16="http://schemas.microsoft.com/office/drawing/2014/main" id="{2FE047F1-2F7C-2260-549C-75E9224C2A26}"/>
              </a:ext>
            </a:extLst>
          </p:cNvPr>
          <p:cNvPicPr>
            <a:picLocks noChangeAspect="1"/>
          </p:cNvPicPr>
          <p:nvPr/>
        </p:nvPicPr>
        <p:blipFill>
          <a:blip r:embed="rId2"/>
          <a:stretch>
            <a:fillRect/>
          </a:stretch>
        </p:blipFill>
        <p:spPr>
          <a:xfrm>
            <a:off x="4731025" y="1867520"/>
            <a:ext cx="4338801" cy="3764654"/>
          </a:xfrm>
          <a:prstGeom prst="rect">
            <a:avLst/>
          </a:prstGeom>
        </p:spPr>
      </p:pic>
      <p:cxnSp>
        <p:nvCxnSpPr>
          <p:cNvPr id="3" name="Conector recto 2">
            <a:extLst>
              <a:ext uri="{FF2B5EF4-FFF2-40B4-BE49-F238E27FC236}">
                <a16:creationId xmlns:a16="http://schemas.microsoft.com/office/drawing/2014/main" id="{0BFA0E56-49F0-71CA-EEA8-5C122FCA28E3}"/>
              </a:ext>
            </a:extLst>
          </p:cNvPr>
          <p:cNvCxnSpPr>
            <a:cxnSpLocks/>
          </p:cNvCxnSpPr>
          <p:nvPr/>
        </p:nvCxnSpPr>
        <p:spPr>
          <a:xfrm flipH="1">
            <a:off x="2016171" y="2950770"/>
            <a:ext cx="2860629" cy="2300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612E637-BC17-C23E-20F8-3E4518B88E6C}"/>
              </a:ext>
            </a:extLst>
          </p:cNvPr>
          <p:cNvSpPr txBox="1"/>
          <p:nvPr/>
        </p:nvSpPr>
        <p:spPr>
          <a:xfrm>
            <a:off x="3939416" y="2253738"/>
            <a:ext cx="782009" cy="369332"/>
          </a:xfrm>
          <a:prstGeom prst="rect">
            <a:avLst/>
          </a:prstGeom>
          <a:noFill/>
        </p:spPr>
        <p:txBody>
          <a:bodyPr wrap="none" rtlCol="0">
            <a:spAutoFit/>
          </a:bodyPr>
          <a:lstStyle/>
          <a:p>
            <a:r>
              <a:rPr lang="es-MX" dirty="0"/>
              <a:t>Oferta</a:t>
            </a:r>
          </a:p>
        </p:txBody>
      </p:sp>
      <p:sp>
        <p:nvSpPr>
          <p:cNvPr id="7" name="CuadroTexto 6">
            <a:extLst>
              <a:ext uri="{FF2B5EF4-FFF2-40B4-BE49-F238E27FC236}">
                <a16:creationId xmlns:a16="http://schemas.microsoft.com/office/drawing/2014/main" id="{003A13F9-4EA5-0622-2FA8-15B4221BA0E3}"/>
              </a:ext>
            </a:extLst>
          </p:cNvPr>
          <p:cNvSpPr txBox="1"/>
          <p:nvPr/>
        </p:nvSpPr>
        <p:spPr>
          <a:xfrm>
            <a:off x="3866993" y="4943801"/>
            <a:ext cx="1091966" cy="369332"/>
          </a:xfrm>
          <a:prstGeom prst="rect">
            <a:avLst/>
          </a:prstGeom>
          <a:noFill/>
        </p:spPr>
        <p:txBody>
          <a:bodyPr wrap="none" rtlCol="0">
            <a:spAutoFit/>
          </a:bodyPr>
          <a:lstStyle/>
          <a:p>
            <a:r>
              <a:rPr lang="es-MX" dirty="0"/>
              <a:t>Demanda</a:t>
            </a:r>
          </a:p>
        </p:txBody>
      </p:sp>
    </p:spTree>
    <p:extLst>
      <p:ext uri="{BB962C8B-B14F-4D97-AF65-F5344CB8AC3E}">
        <p14:creationId xmlns:p14="http://schemas.microsoft.com/office/powerpoint/2010/main" val="6737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4090" y="750576"/>
            <a:ext cx="8347363" cy="369332"/>
          </a:xfrm>
          <a:prstGeom prst="rect">
            <a:avLst/>
          </a:prstGeom>
        </p:spPr>
        <p:txBody>
          <a:bodyPr wrap="square">
            <a:spAutoFit/>
          </a:bodyPr>
          <a:lstStyle/>
          <a:p>
            <a:pPr>
              <a:spcBef>
                <a:spcPts val="1200"/>
              </a:spcBef>
              <a:spcAft>
                <a:spcPts val="1800"/>
              </a:spcAft>
            </a:pPr>
            <a:r>
              <a:rPr lang="es-ES_tradnl" b="1" dirty="0">
                <a:solidFill>
                  <a:srgbClr val="0000FF"/>
                </a:solidFill>
                <a:latin typeface="Arial"/>
                <a:cs typeface="Arial"/>
              </a:rPr>
              <a:t>Evidencia empírica de la relación peso - dólar</a:t>
            </a:r>
            <a:endParaRPr lang="es-MX" b="1" dirty="0">
              <a:solidFill>
                <a:srgbClr val="0000FF"/>
              </a:solidFill>
              <a:latin typeface="Arial"/>
              <a:cs typeface="Arial"/>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378364" y="1604819"/>
            <a:ext cx="6638635" cy="4560454"/>
          </a:xfrm>
          <a:prstGeom prst="rect">
            <a:avLst/>
          </a:prstGeom>
          <a:noFill/>
          <a:ln>
            <a:noFill/>
          </a:ln>
        </p:spPr>
      </p:pic>
      <p:sp>
        <p:nvSpPr>
          <p:cNvPr id="3" name="Rectángulo 2"/>
          <p:cNvSpPr/>
          <p:nvPr/>
        </p:nvSpPr>
        <p:spPr>
          <a:xfrm>
            <a:off x="2366818" y="1154659"/>
            <a:ext cx="6650182" cy="523220"/>
          </a:xfrm>
          <a:prstGeom prst="rect">
            <a:avLst/>
          </a:prstGeom>
        </p:spPr>
        <p:txBody>
          <a:bodyPr wrap="square">
            <a:spAutoFit/>
          </a:bodyPr>
          <a:lstStyle/>
          <a:p>
            <a:pPr algn="ctr"/>
            <a:r>
              <a:rPr lang="es-ES_tradnl" sz="1400" b="1" dirty="0"/>
              <a:t>Periodos de ajuste cambiario en México</a:t>
            </a:r>
            <a:endParaRPr lang="es-MX" sz="1400" dirty="0"/>
          </a:p>
          <a:p>
            <a:pPr algn="ctr"/>
            <a:r>
              <a:rPr lang="es-ES_tradnl" sz="1400" dirty="0"/>
              <a:t>(Tasas de crecimiento mensual)</a:t>
            </a:r>
            <a:endParaRPr lang="es-MX" sz="1400" dirty="0"/>
          </a:p>
        </p:txBody>
      </p:sp>
      <p:sp>
        <p:nvSpPr>
          <p:cNvPr id="7" name="Rectángulo 6"/>
          <p:cNvSpPr/>
          <p:nvPr/>
        </p:nvSpPr>
        <p:spPr>
          <a:xfrm>
            <a:off x="213039" y="1570836"/>
            <a:ext cx="2038325" cy="4598694"/>
          </a:xfrm>
          <a:prstGeom prst="rect">
            <a:avLst/>
          </a:prstGeom>
        </p:spPr>
        <p:txBody>
          <a:bodyPr wrap="square">
            <a:spAutoFit/>
          </a:bodyPr>
          <a:lstStyle/>
          <a:p>
            <a:pPr algn="just">
              <a:lnSpc>
                <a:spcPct val="150000"/>
              </a:lnSpc>
              <a:spcAft>
                <a:spcPts val="0"/>
              </a:spcAft>
            </a:pPr>
            <a:r>
              <a:rPr lang="es-ES" sz="1400" dirty="0">
                <a:latin typeface="Arial" panose="020B0604020202020204" pitchFamily="34" charset="0"/>
                <a:ea typeface="Times New Roman" panose="02020603050405020304" pitchFamily="18" charset="0"/>
              </a:rPr>
              <a:t>Los periodos de volatilidad del tipo de cambio, están asociados a eventos económicos, financieros, políticos y hasta sociales, internos y externos, que afectan indicadores de producción, inflación y tasas de interés o las expectativas que los agentes económicos  tienen sobre éstos.</a:t>
            </a:r>
            <a:endParaRPr lang="es-MX" sz="14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5321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224584" y="1120557"/>
            <a:ext cx="8645498" cy="602216"/>
          </a:xfrm>
          <a:prstGeom prst="rect">
            <a:avLst/>
          </a:prstGeom>
        </p:spPr>
        <p:txBody>
          <a:bodyPr wrap="square">
            <a:spAutoFit/>
          </a:bodyPr>
          <a:lstStyle/>
          <a:p>
            <a:pPr algn="just">
              <a:lnSpc>
                <a:spcPct val="120000"/>
              </a:lnSpc>
              <a:spcAft>
                <a:spcPts val="0"/>
              </a:spcAft>
            </a:pPr>
            <a:r>
              <a:rPr lang="es-MX" sz="1400" dirty="0">
                <a:latin typeface="Arial" panose="020B0604020202020204" pitchFamily="34" charset="0"/>
                <a:ea typeface="Times New Roman" panose="02020603050405020304" pitchFamily="18" charset="0"/>
              </a:rPr>
              <a:t>Las motivaciones e importancias de los agentes económicos que intervienen en las operaciones cambiarias son diversas, como se observa a continuación: </a:t>
            </a:r>
          </a:p>
        </p:txBody>
      </p:sp>
      <p:sp>
        <p:nvSpPr>
          <p:cNvPr id="4" name="Rectángulo 3"/>
          <p:cNvSpPr/>
          <p:nvPr/>
        </p:nvSpPr>
        <p:spPr>
          <a:xfrm>
            <a:off x="346363" y="704382"/>
            <a:ext cx="8347363" cy="369332"/>
          </a:xfrm>
          <a:prstGeom prst="rect">
            <a:avLst/>
          </a:prstGeom>
        </p:spPr>
        <p:txBody>
          <a:bodyPr wrap="square">
            <a:spAutoFit/>
          </a:bodyPr>
          <a:lstStyle/>
          <a:p>
            <a:pPr>
              <a:spcBef>
                <a:spcPts val="1200"/>
              </a:spcBef>
              <a:spcAft>
                <a:spcPts val="1800"/>
              </a:spcAft>
            </a:pPr>
            <a:r>
              <a:rPr lang="es-MX" b="1" dirty="0">
                <a:solidFill>
                  <a:srgbClr val="0000FF"/>
                </a:solidFill>
                <a:latin typeface="Arial"/>
                <a:cs typeface="Arial"/>
              </a:rPr>
              <a:t>Marco teórico del tipo de cambio</a:t>
            </a:r>
          </a:p>
        </p:txBody>
      </p:sp>
      <p:graphicFrame>
        <p:nvGraphicFramePr>
          <p:cNvPr id="3" name="Tabla 2"/>
          <p:cNvGraphicFramePr>
            <a:graphicFrameLocks noGrp="1"/>
          </p:cNvGraphicFramePr>
          <p:nvPr>
            <p:extLst>
              <p:ext uri="{D42A27DB-BD31-4B8C-83A1-F6EECF244321}">
                <p14:modId xmlns:p14="http://schemas.microsoft.com/office/powerpoint/2010/main" val="2787149024"/>
              </p:ext>
            </p:extLst>
          </p:nvPr>
        </p:nvGraphicFramePr>
        <p:xfrm>
          <a:off x="288637" y="2135917"/>
          <a:ext cx="8566727" cy="4412742"/>
        </p:xfrm>
        <a:graphic>
          <a:graphicData uri="http://schemas.openxmlformats.org/drawingml/2006/table">
            <a:tbl>
              <a:tblPr firstRow="1" bandRow="1">
                <a:tableStyleId>{5C22544A-7EE6-4342-B048-85BDC9FD1C3A}</a:tableStyleId>
              </a:tblPr>
              <a:tblGrid>
                <a:gridCol w="1304636">
                  <a:extLst>
                    <a:ext uri="{9D8B030D-6E8A-4147-A177-3AD203B41FA5}">
                      <a16:colId xmlns:a16="http://schemas.microsoft.com/office/drawing/2014/main" val="20000"/>
                    </a:ext>
                  </a:extLst>
                </a:gridCol>
                <a:gridCol w="1424900">
                  <a:extLst>
                    <a:ext uri="{9D8B030D-6E8A-4147-A177-3AD203B41FA5}">
                      <a16:colId xmlns:a16="http://schemas.microsoft.com/office/drawing/2014/main" val="20001"/>
                    </a:ext>
                  </a:extLst>
                </a:gridCol>
                <a:gridCol w="5837191">
                  <a:extLst>
                    <a:ext uri="{9D8B030D-6E8A-4147-A177-3AD203B41FA5}">
                      <a16:colId xmlns:a16="http://schemas.microsoft.com/office/drawing/2014/main" val="20002"/>
                    </a:ext>
                  </a:extLst>
                </a:gridCol>
              </a:tblGrid>
              <a:tr h="226948">
                <a:tc>
                  <a:txBody>
                    <a:bodyPr/>
                    <a:lstStyle/>
                    <a:p>
                      <a:pPr algn="ctr"/>
                      <a:r>
                        <a:rPr lang="es-ES" sz="1400" b="1" dirty="0">
                          <a:solidFill>
                            <a:srgbClr val="000000"/>
                          </a:solidFill>
                        </a:rPr>
                        <a:t>Actor</a:t>
                      </a:r>
                    </a:p>
                  </a:txBody>
                  <a:tcPr anchor="ctr"/>
                </a:tc>
                <a:tc>
                  <a:txBody>
                    <a:bodyPr/>
                    <a:lstStyle/>
                    <a:p>
                      <a:pPr algn="ctr"/>
                      <a:r>
                        <a:rPr lang="es-ES" sz="1400" b="1" dirty="0">
                          <a:solidFill>
                            <a:srgbClr val="000000"/>
                          </a:solidFill>
                        </a:rPr>
                        <a:t>Propósito</a:t>
                      </a:r>
                    </a:p>
                  </a:txBody>
                  <a:tcPr anchor="ctr"/>
                </a:tc>
                <a:tc>
                  <a:txBody>
                    <a:bodyPr/>
                    <a:lstStyle/>
                    <a:p>
                      <a:pPr algn="ctr"/>
                      <a:r>
                        <a:rPr lang="es-ES" sz="1400" b="1" dirty="0">
                          <a:solidFill>
                            <a:srgbClr val="000000"/>
                          </a:solidFill>
                        </a:rPr>
                        <a:t>Actividad</a:t>
                      </a:r>
                    </a:p>
                  </a:txBody>
                  <a:tcPr anchor="ctr"/>
                </a:tc>
                <a:extLst>
                  <a:ext uri="{0D108BD9-81ED-4DB2-BD59-A6C34878D82A}">
                    <a16:rowId xmlns:a16="http://schemas.microsoft.com/office/drawing/2014/main" val="10000"/>
                  </a:ext>
                </a:extLst>
              </a:tr>
              <a:tr h="2096655">
                <a:tc>
                  <a:txBody>
                    <a:bodyPr/>
                    <a:lstStyle/>
                    <a:p>
                      <a:pPr algn="just"/>
                      <a:r>
                        <a:rPr lang="es-MX" sz="1250" b="1" kern="1200" dirty="0">
                          <a:solidFill>
                            <a:schemeClr val="dk1"/>
                          </a:solidFill>
                          <a:effectLst/>
                          <a:latin typeface="Arial"/>
                          <a:ea typeface="+mn-ea"/>
                          <a:cs typeface="Arial"/>
                        </a:rPr>
                        <a:t>Bancos comerciales</a:t>
                      </a:r>
                      <a:r>
                        <a:rPr lang="es-MX" sz="1250" b="1" dirty="0">
                          <a:effectLst/>
                          <a:latin typeface="Arial"/>
                          <a:cs typeface="Arial"/>
                        </a:rPr>
                        <a:t> </a:t>
                      </a:r>
                      <a:endParaRPr lang="es-ES" sz="1250" b="1" dirty="0">
                        <a:latin typeface="Arial"/>
                        <a:cs typeface="Arial"/>
                      </a:endParaRPr>
                    </a:p>
                  </a:txBody>
                  <a:tcPr/>
                </a:tc>
                <a:tc>
                  <a:txBody>
                    <a:bodyPr/>
                    <a:lstStyle/>
                    <a:p>
                      <a:pPr algn="just"/>
                      <a:r>
                        <a:rPr lang="es-MX" sz="1250" kern="1200" dirty="0">
                          <a:solidFill>
                            <a:schemeClr val="dk1"/>
                          </a:solidFill>
                          <a:effectLst/>
                          <a:latin typeface="Arial"/>
                          <a:ea typeface="+mn-ea"/>
                          <a:cs typeface="Arial"/>
                        </a:rPr>
                        <a:t>Intermadiario.</a:t>
                      </a:r>
                      <a:r>
                        <a:rPr lang="es-MX" sz="1250" kern="1200" baseline="0" dirty="0">
                          <a:solidFill>
                            <a:schemeClr val="dk1"/>
                          </a:solidFill>
                          <a:effectLst/>
                          <a:latin typeface="Arial"/>
                          <a:ea typeface="+mn-ea"/>
                          <a:cs typeface="Arial"/>
                        </a:rPr>
                        <a:t> </a:t>
                      </a:r>
                      <a:r>
                        <a:rPr lang="es-MX" sz="1250" kern="1200" dirty="0">
                          <a:solidFill>
                            <a:schemeClr val="dk1"/>
                          </a:solidFill>
                          <a:effectLst/>
                          <a:latin typeface="Arial"/>
                          <a:ea typeface="+mn-ea"/>
                          <a:cs typeface="Arial"/>
                        </a:rPr>
                        <a:t>Actúan a favor de clientes, principalmente las empresas multinacionales.</a:t>
                      </a:r>
                      <a:endParaRPr lang="es-ES" sz="1250" dirty="0">
                        <a:latin typeface="Arial"/>
                        <a:cs typeface="Aria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kern="1200" dirty="0">
                          <a:solidFill>
                            <a:schemeClr val="dk1"/>
                          </a:solidFill>
                          <a:effectLst/>
                          <a:latin typeface="Arial"/>
                          <a:ea typeface="+mn-ea"/>
                          <a:cs typeface="Arial"/>
                        </a:rPr>
                        <a:t>Se encuentran en el centro del mercado ya que la gran mayoría de las transacciones en el mercado de divisas (oferta-demanda) se realiza a través del intercambio de depósitos bancarios denominados en diferentes monedas.</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250" kern="1200" dirty="0">
                          <a:solidFill>
                            <a:schemeClr val="dk1"/>
                          </a:solidFill>
                          <a:effectLst/>
                          <a:latin typeface="Arial"/>
                          <a:ea typeface="+mn-ea"/>
                          <a:cs typeface="Arial"/>
                        </a:rPr>
                        <a:t>Sus clientes pueden</a:t>
                      </a:r>
                      <a:r>
                        <a:rPr lang="es-MX" sz="1250" kern="1200" baseline="0" dirty="0">
                          <a:solidFill>
                            <a:schemeClr val="dk1"/>
                          </a:solidFill>
                          <a:effectLst/>
                          <a:latin typeface="Arial"/>
                          <a:ea typeface="+mn-ea"/>
                          <a:cs typeface="Arial"/>
                        </a:rPr>
                        <a:t> ser: </a:t>
                      </a:r>
                      <a:endParaRPr lang="es-ES" sz="1250" kern="1200" dirty="0">
                        <a:solidFill>
                          <a:schemeClr val="dk1"/>
                        </a:solidFill>
                        <a:effectLst/>
                        <a:latin typeface="Arial"/>
                        <a:ea typeface="+mn-ea"/>
                        <a:cs typeface="Aria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50" dirty="0">
                          <a:latin typeface="Arial"/>
                          <a:cs typeface="Arial"/>
                        </a:rPr>
                        <a:t>Empresas ligadas</a:t>
                      </a:r>
                      <a:r>
                        <a:rPr lang="es-ES" sz="1250" baseline="0" dirty="0">
                          <a:latin typeface="Arial"/>
                          <a:cs typeface="Arial"/>
                        </a:rPr>
                        <a:t> a la exportación o importación, que ofrecen y demanda divisas.</a:t>
                      </a:r>
                      <a:endParaRPr lang="es-ES" sz="1250" dirty="0">
                        <a:latin typeface="Arial"/>
                        <a:cs typeface="Aria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50" dirty="0">
                          <a:latin typeface="Arial"/>
                          <a:cs typeface="Arial"/>
                        </a:rPr>
                        <a:t>Las expresas multinacionales</a:t>
                      </a:r>
                      <a:r>
                        <a:rPr lang="es-ES" sz="1250" baseline="0" dirty="0">
                          <a:latin typeface="Arial"/>
                          <a:cs typeface="Arial"/>
                        </a:rPr>
                        <a:t> que </a:t>
                      </a:r>
                      <a:r>
                        <a:rPr lang="es-ES" sz="1250" b="1" baseline="0" dirty="0">
                          <a:latin typeface="Arial"/>
                          <a:cs typeface="Arial"/>
                        </a:rPr>
                        <a:t>ofrecen y demanda </a:t>
                      </a:r>
                      <a:r>
                        <a:rPr lang="es-ES" sz="1250" baseline="0" dirty="0">
                          <a:latin typeface="Arial"/>
                          <a:cs typeface="Arial"/>
                        </a:rPr>
                        <a:t>divisas para realizar inversiones productivas en países diferentes a su residencia.</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250" baseline="0" dirty="0">
                          <a:latin typeface="Arial"/>
                          <a:cs typeface="Arial"/>
                        </a:rPr>
                        <a:t>Turistas nacionales y extranjeros.</a:t>
                      </a:r>
                      <a:endParaRPr lang="es-ES" sz="1250" dirty="0">
                        <a:latin typeface="Arial"/>
                        <a:cs typeface="Arial"/>
                      </a:endParaRPr>
                    </a:p>
                    <a:p>
                      <a:pPr algn="just"/>
                      <a:endParaRPr lang="es-ES" sz="1250" dirty="0">
                        <a:latin typeface="Arial"/>
                        <a:cs typeface="Arial"/>
                      </a:endParaRPr>
                    </a:p>
                  </a:txBody>
                  <a:tcPr/>
                </a:tc>
                <a:extLst>
                  <a:ext uri="{0D108BD9-81ED-4DB2-BD59-A6C34878D82A}">
                    <a16:rowId xmlns:a16="http://schemas.microsoft.com/office/drawing/2014/main" val="10001"/>
                  </a:ext>
                </a:extLst>
              </a:tr>
              <a:tr h="670429">
                <a:tc>
                  <a:txBody>
                    <a:bodyPr/>
                    <a:lstStyle/>
                    <a:p>
                      <a:pPr algn="just"/>
                      <a:r>
                        <a:rPr lang="es-MX" sz="1250" b="1" kern="1200" dirty="0">
                          <a:solidFill>
                            <a:schemeClr val="dk1"/>
                          </a:solidFill>
                          <a:effectLst/>
                          <a:latin typeface="Arial"/>
                          <a:ea typeface="+mn-ea"/>
                          <a:cs typeface="Arial"/>
                        </a:rPr>
                        <a:t>Instituciones financieras no bancarias</a:t>
                      </a:r>
                      <a:r>
                        <a:rPr lang="es-MX" sz="1250" b="1" dirty="0">
                          <a:effectLst/>
                          <a:latin typeface="Arial"/>
                          <a:cs typeface="Arial"/>
                        </a:rPr>
                        <a:t> </a:t>
                      </a:r>
                      <a:endParaRPr lang="es-ES" sz="1250" b="1" dirty="0">
                        <a:latin typeface="Arial"/>
                        <a:cs typeface="Arial"/>
                      </a:endParaRPr>
                    </a:p>
                  </a:txBody>
                  <a:tcPr/>
                </a:tc>
                <a:tc>
                  <a:txBody>
                    <a:bodyPr/>
                    <a:lstStyle/>
                    <a:p>
                      <a:pPr algn="just"/>
                      <a:r>
                        <a:rPr lang="es-ES" sz="1250" dirty="0">
                          <a:latin typeface="Arial"/>
                          <a:cs typeface="Arial"/>
                        </a:rPr>
                        <a:t>Inversión, cobertura y especulativo.</a:t>
                      </a:r>
                    </a:p>
                  </a:txBody>
                  <a:tcPr/>
                </a:tc>
                <a:tc>
                  <a:txBody>
                    <a:bodyPr/>
                    <a:lstStyle/>
                    <a:p>
                      <a:pPr algn="just"/>
                      <a:r>
                        <a:rPr lang="es-MX" sz="1250" kern="1200" dirty="0">
                          <a:solidFill>
                            <a:schemeClr val="dk1"/>
                          </a:solidFill>
                          <a:effectLst/>
                          <a:latin typeface="Arial"/>
                          <a:ea typeface="+mn-ea"/>
                          <a:cs typeface="Arial"/>
                        </a:rPr>
                        <a:t>Gestionan activos (</a:t>
                      </a:r>
                      <a:r>
                        <a:rPr lang="es-MX" sz="1250" b="1" kern="1200" dirty="0">
                          <a:solidFill>
                            <a:schemeClr val="dk1"/>
                          </a:solidFill>
                          <a:effectLst/>
                          <a:latin typeface="Arial"/>
                          <a:ea typeface="+mn-ea"/>
                          <a:cs typeface="Arial"/>
                        </a:rPr>
                        <a:t>oferta </a:t>
                      </a:r>
                      <a:r>
                        <a:rPr lang="mr-IN" sz="1250" b="1" kern="1200" dirty="0">
                          <a:solidFill>
                            <a:schemeClr val="dk1"/>
                          </a:solidFill>
                          <a:effectLst/>
                          <a:latin typeface="Arial"/>
                          <a:ea typeface="+mn-ea"/>
                          <a:cs typeface="Arial"/>
                        </a:rPr>
                        <a:t>–</a:t>
                      </a:r>
                      <a:r>
                        <a:rPr lang="es-MX" sz="1250" b="1" kern="1200" dirty="0">
                          <a:solidFill>
                            <a:schemeClr val="dk1"/>
                          </a:solidFill>
                          <a:effectLst/>
                          <a:latin typeface="Arial"/>
                          <a:ea typeface="+mn-ea"/>
                          <a:cs typeface="Arial"/>
                        </a:rPr>
                        <a:t> demanda</a:t>
                      </a:r>
                      <a:r>
                        <a:rPr lang="es-MX" sz="1250" kern="1200" dirty="0">
                          <a:solidFill>
                            <a:schemeClr val="dk1"/>
                          </a:solidFill>
                          <a:effectLst/>
                          <a:latin typeface="Arial"/>
                          <a:ea typeface="+mn-ea"/>
                          <a:cs typeface="Arial"/>
                        </a:rPr>
                        <a:t>) como empresas gestadoras de fondos de inversión.</a:t>
                      </a:r>
                      <a:r>
                        <a:rPr lang="es-MX" sz="1250" kern="1200" baseline="0" dirty="0">
                          <a:solidFill>
                            <a:schemeClr val="dk1"/>
                          </a:solidFill>
                          <a:effectLst/>
                          <a:latin typeface="Arial"/>
                          <a:ea typeface="+mn-ea"/>
                          <a:cs typeface="Arial"/>
                        </a:rPr>
                        <a:t> Actuan a favor de </a:t>
                      </a:r>
                      <a:r>
                        <a:rPr lang="es-MX" sz="1250" kern="1200" dirty="0">
                          <a:solidFill>
                            <a:schemeClr val="dk1"/>
                          </a:solidFill>
                          <a:effectLst/>
                          <a:latin typeface="Arial"/>
                          <a:ea typeface="+mn-ea"/>
                          <a:cs typeface="Arial"/>
                        </a:rPr>
                        <a:t>inversores instituciones, fondos de inversión,</a:t>
                      </a:r>
                      <a:r>
                        <a:rPr lang="es-MX" sz="1250" kern="1200" baseline="0" dirty="0">
                          <a:solidFill>
                            <a:schemeClr val="dk1"/>
                          </a:solidFill>
                          <a:effectLst/>
                          <a:latin typeface="Arial"/>
                          <a:ea typeface="+mn-ea"/>
                          <a:cs typeface="Arial"/>
                        </a:rPr>
                        <a:t> </a:t>
                      </a:r>
                      <a:r>
                        <a:rPr lang="es-MX" sz="1250" kern="1200" dirty="0">
                          <a:solidFill>
                            <a:schemeClr val="dk1"/>
                          </a:solidFill>
                          <a:effectLst/>
                          <a:latin typeface="Arial"/>
                          <a:ea typeface="+mn-ea"/>
                          <a:cs typeface="Arial"/>
                        </a:rPr>
                        <a:t>pensiones, cobertura</a:t>
                      </a:r>
                      <a:r>
                        <a:rPr lang="es-MX" sz="1250" kern="1200" baseline="0" dirty="0">
                          <a:solidFill>
                            <a:schemeClr val="dk1"/>
                          </a:solidFill>
                          <a:effectLst/>
                          <a:latin typeface="Arial"/>
                          <a:ea typeface="+mn-ea"/>
                          <a:cs typeface="Arial"/>
                        </a:rPr>
                        <a:t> </a:t>
                      </a:r>
                      <a:r>
                        <a:rPr lang="es-MX" sz="1250" kern="1200" dirty="0">
                          <a:solidFill>
                            <a:schemeClr val="dk1"/>
                          </a:solidFill>
                          <a:effectLst/>
                          <a:latin typeface="Arial"/>
                          <a:ea typeface="+mn-ea"/>
                          <a:cs typeface="Arial"/>
                        </a:rPr>
                        <a:t>que a menudo negocian con divisas.</a:t>
                      </a:r>
                      <a:r>
                        <a:rPr lang="es-MX" sz="1250" dirty="0">
                          <a:effectLst/>
                          <a:latin typeface="Arial"/>
                          <a:cs typeface="Arial"/>
                        </a:rPr>
                        <a:t> </a:t>
                      </a:r>
                      <a:endParaRPr lang="es-ES" sz="1250" dirty="0">
                        <a:latin typeface="Arial"/>
                        <a:cs typeface="Arial"/>
                      </a:endParaRPr>
                    </a:p>
                  </a:txBody>
                  <a:tcPr/>
                </a:tc>
                <a:extLst>
                  <a:ext uri="{0D108BD9-81ED-4DB2-BD59-A6C34878D82A}">
                    <a16:rowId xmlns:a16="http://schemas.microsoft.com/office/drawing/2014/main" val="10002"/>
                  </a:ext>
                </a:extLst>
              </a:tr>
              <a:tr h="670429">
                <a:tc>
                  <a:txBody>
                    <a:bodyPr/>
                    <a:lstStyle/>
                    <a:p>
                      <a:pPr algn="just"/>
                      <a:r>
                        <a:rPr lang="es-MX" sz="1250" b="1" kern="1200" dirty="0">
                          <a:solidFill>
                            <a:schemeClr val="dk1"/>
                          </a:solidFill>
                          <a:effectLst/>
                          <a:latin typeface="Arial"/>
                          <a:ea typeface="+mn-ea"/>
                          <a:cs typeface="Arial"/>
                        </a:rPr>
                        <a:t>Los bancos centrales</a:t>
                      </a:r>
                      <a:r>
                        <a:rPr lang="es-MX" sz="1250" b="1" dirty="0">
                          <a:effectLst/>
                          <a:latin typeface="Arial"/>
                          <a:cs typeface="Arial"/>
                        </a:rPr>
                        <a:t> </a:t>
                      </a:r>
                      <a:endParaRPr lang="es-ES" sz="1250" b="1" dirty="0">
                        <a:latin typeface="Arial"/>
                        <a:cs typeface="Arial"/>
                      </a:endParaRPr>
                    </a:p>
                  </a:txBody>
                  <a:tcPr/>
                </a:tc>
                <a:tc>
                  <a:txBody>
                    <a:bodyPr/>
                    <a:lstStyle/>
                    <a:p>
                      <a:pPr algn="just"/>
                      <a:r>
                        <a:rPr lang="es-ES" sz="1250" dirty="0">
                          <a:latin typeface="Arial"/>
                          <a:cs typeface="Arial"/>
                        </a:rPr>
                        <a:t>Estabilización.</a:t>
                      </a:r>
                    </a:p>
                  </a:txBody>
                  <a:tcPr/>
                </a:tc>
                <a:tc>
                  <a:txBody>
                    <a:bodyPr/>
                    <a:lstStyle/>
                    <a:p>
                      <a:pPr algn="just"/>
                      <a:r>
                        <a:rPr lang="es-MX" sz="1250" kern="1200" dirty="0">
                          <a:solidFill>
                            <a:schemeClr val="dk1"/>
                          </a:solidFill>
                          <a:effectLst/>
                          <a:latin typeface="Arial"/>
                          <a:ea typeface="+mn-ea"/>
                          <a:cs typeface="Arial"/>
                        </a:rPr>
                        <a:t>Dependiendo</a:t>
                      </a:r>
                      <a:r>
                        <a:rPr lang="es-MX" sz="1250" kern="1200" baseline="0" dirty="0">
                          <a:solidFill>
                            <a:schemeClr val="dk1"/>
                          </a:solidFill>
                          <a:effectLst/>
                          <a:latin typeface="Arial"/>
                          <a:ea typeface="+mn-ea"/>
                          <a:cs typeface="Arial"/>
                        </a:rPr>
                        <a:t> del esquema cambio implementado, los bancos centrales pueden </a:t>
                      </a:r>
                      <a:r>
                        <a:rPr lang="es-MX" sz="1250" b="1" kern="1200" baseline="0" dirty="0">
                          <a:solidFill>
                            <a:schemeClr val="dk1"/>
                          </a:solidFill>
                          <a:effectLst/>
                          <a:latin typeface="Arial"/>
                          <a:ea typeface="+mn-ea"/>
                          <a:cs typeface="Arial"/>
                        </a:rPr>
                        <a:t>ofrecer y demandar </a:t>
                      </a:r>
                      <a:r>
                        <a:rPr lang="es-MX" sz="1250" kern="1200" baseline="0" dirty="0">
                          <a:solidFill>
                            <a:schemeClr val="dk1"/>
                          </a:solidFill>
                          <a:effectLst/>
                          <a:latin typeface="Arial"/>
                          <a:ea typeface="+mn-ea"/>
                          <a:cs typeface="Arial"/>
                        </a:rPr>
                        <a:t>devisas a fin de influir en el valor de las monedas.</a:t>
                      </a:r>
                      <a:endParaRPr lang="es-ES" sz="1250" dirty="0">
                        <a:latin typeface="Arial"/>
                        <a:cs typeface="Arial"/>
                      </a:endParaRPr>
                    </a:p>
                  </a:txBody>
                  <a:tcPr/>
                </a:tc>
                <a:extLst>
                  <a:ext uri="{0D108BD9-81ED-4DB2-BD59-A6C34878D82A}">
                    <a16:rowId xmlns:a16="http://schemas.microsoft.com/office/drawing/2014/main" val="10003"/>
                  </a:ext>
                </a:extLst>
              </a:tr>
              <a:tr h="670429">
                <a:tc>
                  <a:txBody>
                    <a:bodyPr/>
                    <a:lstStyle/>
                    <a:p>
                      <a:pPr algn="just"/>
                      <a:r>
                        <a:rPr lang="es-MX" sz="1250" b="1" kern="1200" dirty="0">
                          <a:solidFill>
                            <a:schemeClr val="dk1"/>
                          </a:solidFill>
                          <a:effectLst/>
                          <a:latin typeface="Arial"/>
                          <a:ea typeface="+mn-ea"/>
                          <a:cs typeface="Arial"/>
                        </a:rPr>
                        <a:t>Casas de cambio</a:t>
                      </a:r>
                      <a:endParaRPr lang="es-ES" sz="1250" b="1" dirty="0">
                        <a:latin typeface="Arial"/>
                        <a:cs typeface="Arial"/>
                      </a:endParaRPr>
                    </a:p>
                  </a:txBody>
                  <a:tcPr/>
                </a:tc>
                <a:tc>
                  <a:txBody>
                    <a:bodyPr/>
                    <a:lstStyle/>
                    <a:p>
                      <a:pPr algn="just"/>
                      <a:r>
                        <a:rPr lang="es-MX" sz="1250" kern="1200" dirty="0">
                          <a:solidFill>
                            <a:schemeClr val="dk1"/>
                          </a:solidFill>
                          <a:effectLst/>
                          <a:latin typeface="Arial"/>
                          <a:ea typeface="+mn-ea"/>
                          <a:cs typeface="Arial"/>
                        </a:rPr>
                        <a:t>Intermadiario. </a:t>
                      </a:r>
                      <a:endParaRPr lang="es-ES" sz="1250" dirty="0">
                        <a:latin typeface="Arial"/>
                        <a:cs typeface="Arial"/>
                      </a:endParaRPr>
                    </a:p>
                  </a:txBody>
                  <a:tcPr/>
                </a:tc>
                <a:tc>
                  <a:txBody>
                    <a:bodyPr/>
                    <a:lstStyle/>
                    <a:p>
                      <a:pPr algn="just"/>
                      <a:r>
                        <a:rPr lang="es-MX" sz="1250" b="1" kern="1200" dirty="0">
                          <a:solidFill>
                            <a:schemeClr val="dk1"/>
                          </a:solidFill>
                          <a:effectLst/>
                          <a:latin typeface="Arial"/>
                          <a:ea typeface="+mn-ea"/>
                          <a:cs typeface="Arial"/>
                        </a:rPr>
                        <a:t>Ofrecen y demandan </a:t>
                      </a:r>
                      <a:r>
                        <a:rPr lang="es-MX" sz="1250" kern="1200" dirty="0">
                          <a:solidFill>
                            <a:schemeClr val="dk1"/>
                          </a:solidFill>
                          <a:effectLst/>
                          <a:latin typeface="Arial"/>
                          <a:ea typeface="+mn-ea"/>
                          <a:cs typeface="Arial"/>
                        </a:rPr>
                        <a:t>divisas</a:t>
                      </a:r>
                      <a:r>
                        <a:rPr lang="es-MX" sz="1250" kern="1200" baseline="0" dirty="0">
                          <a:solidFill>
                            <a:schemeClr val="dk1"/>
                          </a:solidFill>
                          <a:effectLst/>
                          <a:latin typeface="Arial"/>
                          <a:ea typeface="+mn-ea"/>
                          <a:cs typeface="Arial"/>
                        </a:rPr>
                        <a:t> de diferentes actores, básicamente ligadas al turismo o al comercio exterior.</a:t>
                      </a:r>
                      <a:endParaRPr lang="es-ES" sz="1250" dirty="0">
                        <a:latin typeface="Arial"/>
                        <a:cs typeface="Arial"/>
                      </a:endParaRPr>
                    </a:p>
                  </a:txBody>
                  <a:tcPr/>
                </a:tc>
                <a:extLst>
                  <a:ext uri="{0D108BD9-81ED-4DB2-BD59-A6C34878D82A}">
                    <a16:rowId xmlns:a16="http://schemas.microsoft.com/office/drawing/2014/main" val="10004"/>
                  </a:ext>
                </a:extLst>
              </a:tr>
            </a:tbl>
          </a:graphicData>
        </a:graphic>
      </p:graphicFrame>
      <p:sp>
        <p:nvSpPr>
          <p:cNvPr id="7" name="Rectángulo 6"/>
          <p:cNvSpPr/>
          <p:nvPr/>
        </p:nvSpPr>
        <p:spPr>
          <a:xfrm>
            <a:off x="461817" y="1677055"/>
            <a:ext cx="8197273" cy="397545"/>
          </a:xfrm>
          <a:prstGeom prst="rect">
            <a:avLst/>
          </a:prstGeom>
        </p:spPr>
        <p:txBody>
          <a:bodyPr wrap="square">
            <a:spAutoFit/>
          </a:bodyPr>
          <a:lstStyle/>
          <a:p>
            <a:pPr algn="ctr">
              <a:lnSpc>
                <a:spcPct val="150000"/>
              </a:lnSpc>
              <a:spcAft>
                <a:spcPts val="0"/>
              </a:spcAft>
            </a:pPr>
            <a:r>
              <a:rPr lang="es-MX" sz="1400" b="1" dirty="0">
                <a:latin typeface="Arial" panose="020B0604020202020204" pitchFamily="34" charset="0"/>
                <a:ea typeface="Times New Roman" panose="02020603050405020304" pitchFamily="18" charset="0"/>
              </a:rPr>
              <a:t>Principales actores del mercado de divisas y su propósito económico o financiero</a:t>
            </a:r>
          </a:p>
        </p:txBody>
      </p:sp>
    </p:spTree>
    <p:extLst>
      <p:ext uri="{BB962C8B-B14F-4D97-AF65-F5344CB8AC3E}">
        <p14:creationId xmlns:p14="http://schemas.microsoft.com/office/powerpoint/2010/main" val="312721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311726" y="1120557"/>
            <a:ext cx="8405091" cy="1477328"/>
          </a:xfrm>
          <a:prstGeom prst="rect">
            <a:avLst/>
          </a:prstGeom>
        </p:spPr>
        <p:txBody>
          <a:bodyPr wrap="square">
            <a:spAutoFit/>
          </a:bodyPr>
          <a:lstStyle/>
          <a:p>
            <a:pPr algn="just"/>
            <a:r>
              <a:rPr lang="es-MX" dirty="0"/>
              <a:t>La oferta y la demanda de los diversos actores determinan el tipo de cambio de equilibrio. Lo anterior supone un mercado libre y la no intervensión del Banco Central. </a:t>
            </a:r>
          </a:p>
          <a:p>
            <a:pPr algn="just"/>
            <a:r>
              <a:rPr lang="es-MX" dirty="0"/>
              <a:t>Para México, la determinación del esquema cambio corresponde a la Comisión de Cambios, integrada por tres miembros de la SHCP y tres de Banxico. Al respecto, la experiencia de México es amplia, como se observa a continuacion:</a:t>
            </a:r>
          </a:p>
        </p:txBody>
      </p:sp>
      <p:sp>
        <p:nvSpPr>
          <p:cNvPr id="4" name="Rectángulo 3"/>
          <p:cNvSpPr/>
          <p:nvPr/>
        </p:nvSpPr>
        <p:spPr>
          <a:xfrm>
            <a:off x="346363" y="704382"/>
            <a:ext cx="8347363" cy="369332"/>
          </a:xfrm>
          <a:prstGeom prst="rect">
            <a:avLst/>
          </a:prstGeom>
        </p:spPr>
        <p:txBody>
          <a:bodyPr wrap="square">
            <a:spAutoFit/>
          </a:bodyPr>
          <a:lstStyle/>
          <a:p>
            <a:pPr>
              <a:spcBef>
                <a:spcPts val="1200"/>
              </a:spcBef>
              <a:spcAft>
                <a:spcPts val="1800"/>
              </a:spcAft>
            </a:pPr>
            <a:r>
              <a:rPr lang="es-MX" b="1" dirty="0">
                <a:solidFill>
                  <a:srgbClr val="0000FF"/>
                </a:solidFill>
                <a:latin typeface="Arial"/>
                <a:cs typeface="Arial"/>
              </a:rPr>
              <a:t>Marco teórico del tipo de cambio</a:t>
            </a:r>
          </a:p>
        </p:txBody>
      </p:sp>
      <p:sp>
        <p:nvSpPr>
          <p:cNvPr id="5" name="Rectángulo 4"/>
          <p:cNvSpPr/>
          <p:nvPr/>
        </p:nvSpPr>
        <p:spPr>
          <a:xfrm>
            <a:off x="265546" y="1882248"/>
            <a:ext cx="3371272" cy="369332"/>
          </a:xfrm>
          <a:prstGeom prst="rect">
            <a:avLst/>
          </a:prstGeom>
        </p:spPr>
        <p:txBody>
          <a:bodyPr wrap="square">
            <a:spAutoFit/>
          </a:bodyPr>
          <a:lstStyle/>
          <a:p>
            <a:pPr algn="just"/>
            <a:endParaRPr lang="es-MX" dirty="0"/>
          </a:p>
        </p:txBody>
      </p:sp>
      <p:sp>
        <p:nvSpPr>
          <p:cNvPr id="6" name="Rectángulo 5"/>
          <p:cNvSpPr/>
          <p:nvPr/>
        </p:nvSpPr>
        <p:spPr>
          <a:xfrm>
            <a:off x="4202546" y="1997472"/>
            <a:ext cx="4572000" cy="369332"/>
          </a:xfrm>
          <a:prstGeom prst="rect">
            <a:avLst/>
          </a:prstGeom>
        </p:spPr>
        <p:txBody>
          <a:bodyPr>
            <a:spAutoFit/>
          </a:bodyPr>
          <a:lstStyle/>
          <a:p>
            <a:pPr algn="just"/>
            <a:endParaRPr lang="es-MX"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50091" y="2944091"/>
            <a:ext cx="8751453" cy="3775364"/>
          </a:xfrm>
          <a:prstGeom prst="rect">
            <a:avLst/>
          </a:prstGeom>
          <a:noFill/>
          <a:ln>
            <a:noFill/>
          </a:ln>
        </p:spPr>
      </p:pic>
    </p:spTree>
    <p:extLst>
      <p:ext uri="{BB962C8B-B14F-4D97-AF65-F5344CB8AC3E}">
        <p14:creationId xmlns:p14="http://schemas.microsoft.com/office/powerpoint/2010/main" val="24281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4584" y="958927"/>
            <a:ext cx="8645498" cy="720710"/>
          </a:xfrm>
          <a:prstGeom prst="rect">
            <a:avLst/>
          </a:prstGeom>
        </p:spPr>
        <p:txBody>
          <a:bodyPr wrap="square">
            <a:spAutoFit/>
          </a:bodyPr>
          <a:lstStyle/>
          <a:p>
            <a:pPr algn="just">
              <a:lnSpc>
                <a:spcPct val="150000"/>
              </a:lnSpc>
              <a:spcAft>
                <a:spcPts val="0"/>
              </a:spcAft>
            </a:pPr>
            <a:r>
              <a:rPr lang="es-ES" sz="1400" dirty="0">
                <a:latin typeface="Arial" panose="020B0604020202020204" pitchFamily="34" charset="0"/>
                <a:ea typeface="Times New Roman" panose="02020603050405020304" pitchFamily="18" charset="0"/>
              </a:rPr>
              <a:t>Las teorías que se han propuesto identificar los determinantes del tipo de cambio son vastas. Cada una de ellas identifica alguna causa o detonante de manera asilada, aplicable a un periodo. </a:t>
            </a:r>
            <a:endParaRPr lang="es-MX" sz="1400" dirty="0">
              <a:latin typeface="Arial" panose="020B0604020202020204" pitchFamily="34" charset="0"/>
              <a:ea typeface="Times New Roman" panose="02020603050405020304" pitchFamily="18" charset="0"/>
            </a:endParaRPr>
          </a:p>
        </p:txBody>
      </p:sp>
      <p:sp>
        <p:nvSpPr>
          <p:cNvPr id="4" name="Rectángulo 3"/>
          <p:cNvSpPr/>
          <p:nvPr/>
        </p:nvSpPr>
        <p:spPr>
          <a:xfrm>
            <a:off x="346363" y="669747"/>
            <a:ext cx="8347363" cy="369332"/>
          </a:xfrm>
          <a:prstGeom prst="rect">
            <a:avLst/>
          </a:prstGeom>
        </p:spPr>
        <p:txBody>
          <a:bodyPr wrap="square">
            <a:spAutoFit/>
          </a:bodyPr>
          <a:lstStyle/>
          <a:p>
            <a:pPr>
              <a:spcBef>
                <a:spcPts val="1200"/>
              </a:spcBef>
              <a:spcAft>
                <a:spcPts val="1800"/>
              </a:spcAft>
            </a:pPr>
            <a:r>
              <a:rPr lang="es-ES_tradnl" b="1" dirty="0">
                <a:solidFill>
                  <a:srgbClr val="0000FF"/>
                </a:solidFill>
                <a:latin typeface="Arial"/>
                <a:cs typeface="Arial"/>
              </a:rPr>
              <a:t>Marco teórico del tipo de cambio</a:t>
            </a:r>
          </a:p>
        </p:txBody>
      </p:sp>
      <p:graphicFrame>
        <p:nvGraphicFramePr>
          <p:cNvPr id="3" name="Tabla 2"/>
          <p:cNvGraphicFramePr>
            <a:graphicFrameLocks noGrp="1"/>
          </p:cNvGraphicFramePr>
          <p:nvPr>
            <p:extLst>
              <p:ext uri="{D42A27DB-BD31-4B8C-83A1-F6EECF244321}">
                <p14:modId xmlns:p14="http://schemas.microsoft.com/office/powerpoint/2010/main" val="1097326665"/>
              </p:ext>
            </p:extLst>
          </p:nvPr>
        </p:nvGraphicFramePr>
        <p:xfrm>
          <a:off x="253999" y="1882359"/>
          <a:ext cx="8578273" cy="4236720"/>
        </p:xfrm>
        <a:graphic>
          <a:graphicData uri="http://schemas.openxmlformats.org/drawingml/2006/table">
            <a:tbl>
              <a:tblPr firstRow="1" bandRow="1">
                <a:tableStyleId>{5C22544A-7EE6-4342-B048-85BDC9FD1C3A}</a:tableStyleId>
              </a:tblPr>
              <a:tblGrid>
                <a:gridCol w="1454728">
                  <a:extLst>
                    <a:ext uri="{9D8B030D-6E8A-4147-A177-3AD203B41FA5}">
                      <a16:colId xmlns:a16="http://schemas.microsoft.com/office/drawing/2014/main" val="20000"/>
                    </a:ext>
                  </a:extLst>
                </a:gridCol>
                <a:gridCol w="7123545">
                  <a:extLst>
                    <a:ext uri="{9D8B030D-6E8A-4147-A177-3AD203B41FA5}">
                      <a16:colId xmlns:a16="http://schemas.microsoft.com/office/drawing/2014/main" val="20001"/>
                    </a:ext>
                  </a:extLst>
                </a:gridCol>
              </a:tblGrid>
              <a:tr h="260068">
                <a:tc>
                  <a:txBody>
                    <a:bodyPr/>
                    <a:lstStyle/>
                    <a:p>
                      <a:pPr algn="ctr"/>
                      <a:r>
                        <a:rPr lang="es-ES" sz="1400" b="1" dirty="0">
                          <a:solidFill>
                            <a:srgbClr val="000000"/>
                          </a:solidFill>
                          <a:latin typeface="Arial"/>
                          <a:cs typeface="Arial"/>
                        </a:rPr>
                        <a:t>Teoría</a:t>
                      </a:r>
                    </a:p>
                  </a:txBody>
                  <a:tcPr/>
                </a:tc>
                <a:tc>
                  <a:txBody>
                    <a:bodyPr/>
                    <a:lstStyle/>
                    <a:p>
                      <a:pPr algn="ctr"/>
                      <a:r>
                        <a:rPr lang="es-ES" sz="1400" b="1" dirty="0">
                          <a:solidFill>
                            <a:srgbClr val="000000"/>
                          </a:solidFill>
                          <a:latin typeface="Arial"/>
                          <a:cs typeface="Arial"/>
                        </a:rPr>
                        <a:t>Determinantes del</a:t>
                      </a:r>
                      <a:r>
                        <a:rPr lang="es-ES" sz="1400" b="1" baseline="0" dirty="0">
                          <a:solidFill>
                            <a:srgbClr val="000000"/>
                          </a:solidFill>
                          <a:latin typeface="Arial"/>
                          <a:cs typeface="Arial"/>
                        </a:rPr>
                        <a:t> tipo de cambio</a:t>
                      </a:r>
                      <a:endParaRPr lang="es-ES" sz="1400" b="1" dirty="0">
                        <a:solidFill>
                          <a:srgbClr val="000000"/>
                        </a:solidFill>
                        <a:latin typeface="Arial"/>
                        <a:cs typeface="Arial"/>
                      </a:endParaRPr>
                    </a:p>
                  </a:txBody>
                  <a:tcPr/>
                </a:tc>
                <a:extLst>
                  <a:ext uri="{0D108BD9-81ED-4DB2-BD59-A6C34878D82A}">
                    <a16:rowId xmlns:a16="http://schemas.microsoft.com/office/drawing/2014/main" val="10000"/>
                  </a:ext>
                </a:extLst>
              </a:tr>
              <a:tr h="858225">
                <a:tc>
                  <a:txBody>
                    <a:bodyPr/>
                    <a:lstStyle/>
                    <a:p>
                      <a:pPr algn="just"/>
                      <a:r>
                        <a:rPr lang="es-ES_tradnl" sz="1500" b="0" i="0" kern="1200" dirty="0">
                          <a:solidFill>
                            <a:schemeClr val="dk1"/>
                          </a:solidFill>
                          <a:effectLst/>
                          <a:latin typeface="Arial"/>
                          <a:ea typeface="+mn-ea"/>
                          <a:cs typeface="Arial"/>
                        </a:rPr>
                        <a:t>El papel de las noticias y las sorpresas</a:t>
                      </a:r>
                      <a:endParaRPr lang="es-ES" sz="1500" b="0" i="0" dirty="0">
                        <a:latin typeface="Arial"/>
                        <a:cs typeface="Arial"/>
                      </a:endParaRPr>
                    </a:p>
                  </a:txBody>
                  <a:tcPr/>
                </a:tc>
                <a:tc>
                  <a:txBody>
                    <a:bodyPr/>
                    <a:lstStyle/>
                    <a:p>
                      <a:pPr algn="just"/>
                      <a:r>
                        <a:rPr lang="es-ES_tradnl" sz="1500" b="0" i="0" kern="1200" dirty="0">
                          <a:solidFill>
                            <a:schemeClr val="dk1"/>
                          </a:solidFill>
                          <a:effectLst/>
                          <a:latin typeface="Arial"/>
                          <a:ea typeface="+mn-ea"/>
                          <a:cs typeface="Arial"/>
                        </a:rPr>
                        <a:t>Las noticias económicas</a:t>
                      </a:r>
                      <a:r>
                        <a:rPr lang="es-ES_tradnl" sz="1500" b="0" i="0" kern="1200" baseline="0" dirty="0">
                          <a:solidFill>
                            <a:schemeClr val="dk1"/>
                          </a:solidFill>
                          <a:effectLst/>
                          <a:latin typeface="Arial"/>
                          <a:ea typeface="+mn-ea"/>
                          <a:cs typeface="Arial"/>
                        </a:rPr>
                        <a:t> </a:t>
                      </a:r>
                      <a:r>
                        <a:rPr lang="mr-IN" sz="1500" b="0" i="0" kern="1200" baseline="0" dirty="0">
                          <a:solidFill>
                            <a:schemeClr val="dk1"/>
                          </a:solidFill>
                          <a:effectLst/>
                          <a:latin typeface="Arial"/>
                          <a:ea typeface="+mn-ea"/>
                          <a:cs typeface="Arial"/>
                        </a:rPr>
                        <a:t>–</a:t>
                      </a:r>
                      <a:r>
                        <a:rPr lang="es-ES_tradnl" sz="1500" b="0" i="0" kern="1200" baseline="0" dirty="0">
                          <a:solidFill>
                            <a:schemeClr val="dk1"/>
                          </a:solidFill>
                          <a:effectLst/>
                          <a:latin typeface="Arial"/>
                          <a:ea typeface="+mn-ea"/>
                          <a:cs typeface="Arial"/>
                        </a:rPr>
                        <a:t> </a:t>
                      </a:r>
                      <a:r>
                        <a:rPr lang="es-ES_tradnl" sz="1500" b="0" i="0" kern="1200" dirty="0">
                          <a:solidFill>
                            <a:schemeClr val="dk1"/>
                          </a:solidFill>
                          <a:effectLst/>
                          <a:latin typeface="Arial"/>
                          <a:ea typeface="+mn-ea"/>
                          <a:cs typeface="Arial"/>
                        </a:rPr>
                        <a:t>financieras</a:t>
                      </a:r>
                      <a:r>
                        <a:rPr lang="es-ES_tradnl" sz="1500" b="0" i="0" kern="1200" baseline="0" dirty="0">
                          <a:solidFill>
                            <a:schemeClr val="dk1"/>
                          </a:solidFill>
                          <a:effectLst/>
                          <a:latin typeface="Arial"/>
                          <a:ea typeface="+mn-ea"/>
                          <a:cs typeface="Arial"/>
                        </a:rPr>
                        <a:t> </a:t>
                      </a:r>
                      <a:r>
                        <a:rPr lang="es-ES_tradnl" sz="1500" b="0" i="0" kern="1200" dirty="0">
                          <a:solidFill>
                            <a:schemeClr val="dk1"/>
                          </a:solidFill>
                          <a:effectLst/>
                          <a:latin typeface="Arial"/>
                          <a:ea typeface="+mn-ea"/>
                          <a:cs typeface="Arial"/>
                        </a:rPr>
                        <a:t>relevantes pueden afectar la trayectoria de los tipos de cambio, sobre todo en el CP.</a:t>
                      </a:r>
                      <a:r>
                        <a:rPr lang="es-MX" sz="1500" b="0" i="0" dirty="0">
                          <a:effectLst/>
                          <a:latin typeface="Arial"/>
                          <a:cs typeface="Arial"/>
                        </a:rPr>
                        <a:t> Noticas que</a:t>
                      </a:r>
                      <a:r>
                        <a:rPr lang="es-MX" sz="1500" b="0" i="0" baseline="0" dirty="0">
                          <a:effectLst/>
                          <a:latin typeface="Arial"/>
                          <a:cs typeface="Arial"/>
                        </a:rPr>
                        <a:t> denominen </a:t>
                      </a:r>
                      <a:r>
                        <a:rPr lang="es-ES_tradnl" sz="1500" b="0" i="0" kern="1200" dirty="0">
                          <a:solidFill>
                            <a:schemeClr val="dk1"/>
                          </a:solidFill>
                          <a:effectLst/>
                          <a:latin typeface="Arial"/>
                          <a:ea typeface="+mn-ea"/>
                          <a:cs typeface="Arial"/>
                        </a:rPr>
                        <a:t>un ambiente desfavorable o de incertidumbre al crecimiento económico provocan depreciación de</a:t>
                      </a:r>
                      <a:r>
                        <a:rPr lang="es-ES_tradnl" sz="1500" b="0" i="0" kern="1200" baseline="0" dirty="0">
                          <a:solidFill>
                            <a:schemeClr val="dk1"/>
                          </a:solidFill>
                          <a:effectLst/>
                          <a:latin typeface="Arial"/>
                          <a:ea typeface="+mn-ea"/>
                          <a:cs typeface="Arial"/>
                        </a:rPr>
                        <a:t> la moneda local </a:t>
                      </a:r>
                      <a:r>
                        <a:rPr lang="es-ES_tradnl" sz="1500" b="0" i="0" kern="1200" dirty="0">
                          <a:solidFill>
                            <a:schemeClr val="dk1"/>
                          </a:solidFill>
                          <a:effectLst/>
                          <a:latin typeface="Arial"/>
                          <a:ea typeface="+mn-ea"/>
                          <a:cs typeface="Arial"/>
                        </a:rPr>
                        <a:t>y periodos subsecuentes de alta volatilidad.</a:t>
                      </a:r>
                      <a:endParaRPr lang="es-ES" sz="1500" b="0" i="0" dirty="0">
                        <a:latin typeface="Arial"/>
                        <a:cs typeface="Arial"/>
                      </a:endParaRPr>
                    </a:p>
                  </a:txBody>
                  <a:tcPr/>
                </a:tc>
                <a:extLst>
                  <a:ext uri="{0D108BD9-81ED-4DB2-BD59-A6C34878D82A}">
                    <a16:rowId xmlns:a16="http://schemas.microsoft.com/office/drawing/2014/main" val="10001"/>
                  </a:ext>
                </a:extLst>
              </a:tr>
              <a:tr h="1443379">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_tradnl" sz="1500" b="0" i="0" kern="1200" dirty="0">
                          <a:solidFill>
                            <a:schemeClr val="dk1"/>
                          </a:solidFill>
                          <a:effectLst/>
                          <a:latin typeface="Arial"/>
                          <a:ea typeface="+mn-ea"/>
                          <a:cs typeface="Arial"/>
                        </a:rPr>
                        <a:t>Enfoque monetario del tipo de cambio </a:t>
                      </a:r>
                      <a:endParaRPr lang="es-MX" sz="1500" b="0" i="0" kern="1200" dirty="0">
                        <a:solidFill>
                          <a:schemeClr val="dk1"/>
                        </a:solidFill>
                        <a:effectLst/>
                        <a:latin typeface="Arial"/>
                        <a:ea typeface="+mn-ea"/>
                        <a:cs typeface="Arial"/>
                      </a:endParaRPr>
                    </a:p>
                  </a:txBody>
                  <a:tcPr/>
                </a:tc>
                <a:tc>
                  <a:txBody>
                    <a:bodyPr/>
                    <a:lstStyle/>
                    <a:p>
                      <a:pPr algn="just"/>
                      <a:r>
                        <a:rPr lang="es-ES_tradnl" sz="1500" b="0" i="0" kern="1200" dirty="0">
                          <a:solidFill>
                            <a:schemeClr val="dk1"/>
                          </a:solidFill>
                          <a:effectLst/>
                          <a:latin typeface="Arial"/>
                          <a:ea typeface="+mn-ea"/>
                          <a:cs typeface="Arial"/>
                        </a:rPr>
                        <a:t>Según Krugman, a LP, los precios nacionales desempeñan una función clave, al influir en la determinación tanto de los tipos de interés como de los precios relativos a los que se intercambian los productos de diferentes países</a:t>
                      </a:r>
                      <a:r>
                        <a:rPr lang="es-MX" sz="1500" b="0" i="0" kern="1200" dirty="0">
                          <a:solidFill>
                            <a:schemeClr val="dk1"/>
                          </a:solidFill>
                          <a:effectLst/>
                          <a:latin typeface="Arial"/>
                          <a:ea typeface="+mn-ea"/>
                          <a:cs typeface="Arial"/>
                        </a:rPr>
                        <a:t>.</a:t>
                      </a:r>
                      <a:r>
                        <a:rPr lang="es-MX" sz="1500" b="0" i="0" kern="1200" baseline="0" dirty="0">
                          <a:solidFill>
                            <a:schemeClr val="dk1"/>
                          </a:solidFill>
                          <a:effectLst/>
                          <a:latin typeface="Arial"/>
                          <a:ea typeface="+mn-ea"/>
                          <a:cs typeface="Arial"/>
                        </a:rPr>
                        <a:t> </a:t>
                      </a:r>
                    </a:p>
                    <a:p>
                      <a:pPr algn="just"/>
                      <a:r>
                        <a:rPr lang="es-ES_tradnl" sz="1500" b="0" i="0" kern="1200" dirty="0">
                          <a:solidFill>
                            <a:schemeClr val="dk1"/>
                          </a:solidFill>
                          <a:effectLst/>
                          <a:latin typeface="Arial"/>
                          <a:ea typeface="+mn-ea"/>
                          <a:cs typeface="Arial"/>
                        </a:rPr>
                        <a:t>Solvilla concluye que la PPA establece qué si la tasa de inflación nacional excede la extranjera, se requiere un aumento del tipo de cambio para mantener el poder de compra de la moneda nacional (es decir, una depreciación). </a:t>
                      </a:r>
                      <a:endParaRPr lang="es-ES" sz="1500" b="0" i="0" dirty="0">
                        <a:latin typeface="Arial"/>
                        <a:cs typeface="Arial"/>
                      </a:endParaRPr>
                    </a:p>
                  </a:txBody>
                  <a:tcPr/>
                </a:tc>
                <a:extLst>
                  <a:ext uri="{0D108BD9-81ED-4DB2-BD59-A6C34878D82A}">
                    <a16:rowId xmlns:a16="http://schemas.microsoft.com/office/drawing/2014/main" val="10002"/>
                  </a:ext>
                </a:extLst>
              </a:tr>
              <a:tr h="1276009">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_tradnl" sz="1500" b="0" i="0" kern="1200" dirty="0">
                          <a:solidFill>
                            <a:schemeClr val="dk1"/>
                          </a:solidFill>
                          <a:effectLst/>
                          <a:latin typeface="Arial"/>
                          <a:ea typeface="+mn-ea"/>
                          <a:cs typeface="Arial"/>
                        </a:rPr>
                        <a:t>Teoría de Dornbusch de los precios rígidos u overshooting</a:t>
                      </a:r>
                      <a:endParaRPr lang="es-MX" sz="1500" b="0" i="0" kern="1200" dirty="0">
                        <a:solidFill>
                          <a:schemeClr val="dk1"/>
                        </a:solidFill>
                        <a:effectLst/>
                        <a:latin typeface="Arial"/>
                        <a:ea typeface="+mn-ea"/>
                        <a:cs typeface="Arial"/>
                      </a:endParaRPr>
                    </a:p>
                    <a:p>
                      <a:pPr marL="0" marR="0" lvl="2" indent="0" algn="just" defTabSz="914400" rtl="0" eaLnBrk="1" fontAlgn="auto" latinLnBrk="0" hangingPunct="1">
                        <a:lnSpc>
                          <a:spcPct val="100000"/>
                        </a:lnSpc>
                        <a:spcBef>
                          <a:spcPts val="0"/>
                        </a:spcBef>
                        <a:spcAft>
                          <a:spcPts val="0"/>
                        </a:spcAft>
                        <a:buClrTx/>
                        <a:buSzTx/>
                        <a:buFontTx/>
                        <a:buNone/>
                        <a:tabLst/>
                        <a:defRPr/>
                      </a:pPr>
                      <a:endParaRPr lang="es-MX" sz="1500" b="0" i="0" kern="1200" dirty="0">
                        <a:solidFill>
                          <a:schemeClr val="dk1"/>
                        </a:solidFill>
                        <a:effectLst/>
                        <a:latin typeface="Arial"/>
                        <a:ea typeface="+mn-ea"/>
                        <a:cs typeface="Arial"/>
                      </a:endParaRPr>
                    </a:p>
                  </a:txBody>
                  <a:tcPr/>
                </a:tc>
                <a:tc>
                  <a:txBody>
                    <a:bodyPr/>
                    <a:lstStyle/>
                    <a:p>
                      <a:pPr algn="just"/>
                      <a:r>
                        <a:rPr lang="es-ES_tradnl" sz="1500" b="0" i="0" kern="1200" dirty="0">
                          <a:solidFill>
                            <a:schemeClr val="dk1"/>
                          </a:solidFill>
                          <a:effectLst/>
                          <a:latin typeface="Arial"/>
                          <a:ea typeface="+mn-ea"/>
                          <a:cs typeface="Arial"/>
                        </a:rPr>
                        <a:t>El tipo de cambio se desborda cuando la respuesta inmediata a una perturbación es mayor que su respuesta a LP.</a:t>
                      </a:r>
                      <a:r>
                        <a:rPr lang="es-MX" sz="1500" b="0" i="0" dirty="0">
                          <a:effectLst/>
                          <a:latin typeface="Arial"/>
                          <a:cs typeface="Arial"/>
                        </a:rPr>
                        <a:t> </a:t>
                      </a:r>
                      <a:r>
                        <a:rPr lang="es-ES_tradnl" sz="1500" b="0" i="0" kern="1200" dirty="0">
                          <a:solidFill>
                            <a:schemeClr val="dk1"/>
                          </a:solidFill>
                          <a:effectLst/>
                          <a:latin typeface="Arial"/>
                          <a:ea typeface="+mn-ea"/>
                          <a:cs typeface="Arial"/>
                        </a:rPr>
                        <a:t>Según Dornbusch, los precios de los bienes no comercializables son “rígidos”, es decir, se desplazan lentamente hacia un nuevo equilibrio después de una turbulencia. </a:t>
                      </a:r>
                      <a:endParaRPr lang="es-ES" sz="1500" b="0" i="0" dirty="0">
                        <a:latin typeface="Arial"/>
                        <a:cs typeface="Aria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4502124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22011</TotalTime>
  <Words>2271</Words>
  <Application>Microsoft Macintosh PowerPoint</Application>
  <PresentationFormat>Presentación en pantalla (4:3)</PresentationFormat>
  <Paragraphs>130</Paragraphs>
  <Slides>18</Slides>
  <Notes>0</Notes>
  <HiddenSlides>2</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Calibri</vt:lpstr>
      <vt:lpstr>Tema de Office</vt:lpstr>
      <vt:lpstr>Mercados cambiarios (de Divisas)</vt:lpstr>
      <vt:lpstr>Mercados cambiarios (de Divisas)</vt:lpstr>
      <vt:lpstr>Operaciones cambiarias</vt:lpstr>
      <vt:lpstr>Participantes en el mercado cambiario</vt:lpstr>
      <vt:lpstr>OFERTA - DEMANDA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REHABILITACIÓN, OPERACIÓN Y MANTENIMIENTO DEL SISTEMA UXPANAPA – LA CANGREJERA, EN EL ESTADO DE VERACRUZ</dc:title>
  <dc:creator>Enrique Aguilar</dc:creator>
  <cp:lastModifiedBy>serjhon</cp:lastModifiedBy>
  <cp:revision>309</cp:revision>
  <dcterms:created xsi:type="dcterms:W3CDTF">2017-07-05T17:37:01Z</dcterms:created>
  <dcterms:modified xsi:type="dcterms:W3CDTF">2026-05-12T19:27:16Z</dcterms:modified>
</cp:coreProperties>
</file>