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5" r:id="rId7"/>
    <p:sldId id="294" r:id="rId8"/>
    <p:sldId id="262" r:id="rId9"/>
    <p:sldId id="264" r:id="rId10"/>
    <p:sldId id="263" r:id="rId11"/>
    <p:sldId id="267" r:id="rId12"/>
    <p:sldId id="268" r:id="rId13"/>
    <p:sldId id="273" r:id="rId14"/>
    <p:sldId id="279" r:id="rId15"/>
    <p:sldId id="278" r:id="rId16"/>
    <p:sldId id="280" r:id="rId17"/>
    <p:sldId id="288" r:id="rId18"/>
    <p:sldId id="289" r:id="rId19"/>
    <p:sldId id="291" r:id="rId20"/>
    <p:sldId id="290" r:id="rId21"/>
    <p:sldId id="293" r:id="rId22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ustria" panose="02000603060000020004" pitchFamily="2" charset="0"/>
      <p:regular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D2EA7A-86DF-4B70-8C84-8657AECCE145}">
  <a:tblStyle styleId="{03D2EA7A-86DF-4B70-8C84-8657AECCE14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CC617E5-5BB4-4D9F-B576-09A1D7DFB7C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9" name="Google Shape;43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5" name="Google Shape;62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2" name="Google Shape;632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7" name="Google Shape;64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0" name="Google Shape;640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6" name="Google Shape;66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0696A839-8A63-65D5-3CF7-8ECAB5773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5F0340E7-B833-3F6D-D0D6-684CB45A7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82A21382-6B69-C324-5E36-5BD80A586B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357277C5-1D50-89CA-45BD-DD7429449E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5874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7924366" y="2315931"/>
            <a:ext cx="4984956" cy="23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2547783" y="-711610"/>
            <a:ext cx="4984956" cy="840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715383" y="2128684"/>
            <a:ext cx="5304417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172200" y="2128684"/>
            <a:ext cx="5219700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715384" y="2505075"/>
            <a:ext cx="5282192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688258" y="2315497"/>
            <a:ext cx="4093599" cy="35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183188" y="1066800"/>
            <a:ext cx="6172200" cy="479425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683342" y="2552700"/>
            <a:ext cx="4103431" cy="331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4228224" y="-1234462"/>
            <a:ext cx="3636088" cy="1069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685799" y="899025"/>
            <a:ext cx="4210665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s-ES" sz="4000" dirty="0"/>
              <a:t>Productividad del trabajo</a:t>
            </a:r>
            <a:br>
              <a:rPr lang="es-ES" sz="4000" dirty="0"/>
            </a:br>
            <a:r>
              <a:rPr lang="es-ES" sz="4000" dirty="0"/>
              <a:t>y ventaja comparativa:</a:t>
            </a:r>
            <a:br>
              <a:rPr lang="es-ES" sz="4000" dirty="0"/>
            </a:br>
            <a:r>
              <a:rPr lang="es-ES" sz="4000" dirty="0"/>
              <a:t>el modelo ricardiano</a:t>
            </a:r>
            <a:endParaRPr dirty="0"/>
          </a:p>
        </p:txBody>
      </p:sp>
      <p:cxnSp>
        <p:nvCxnSpPr>
          <p:cNvPr id="93" name="Google Shape;93;p13"/>
          <p:cNvCxnSpPr/>
          <p:nvPr/>
        </p:nvCxnSpPr>
        <p:spPr>
          <a:xfrm>
            <a:off x="800100" y="723900"/>
            <a:ext cx="13716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13" descr="Una ilustración de aviones de papel volando"/>
          <p:cNvPicPr preferRelativeResize="0"/>
          <p:nvPr/>
        </p:nvPicPr>
        <p:blipFill rotWithShape="1">
          <a:blip r:embed="rId3">
            <a:alphaModFix/>
          </a:blip>
          <a:srcRect l="14905" r="24130" b="-2"/>
          <a:stretch/>
        </p:blipFill>
        <p:spPr>
          <a:xfrm>
            <a:off x="5307838" y="723901"/>
            <a:ext cx="4814823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555400" y="1612958"/>
            <a:ext cx="2922900" cy="2809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999" marR="0" lvl="0" indent="-2699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s-E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 curvas DR y DR'  muestran la demanda del queso con respecto al vino es u a función decreciente del precio relativo del queso respecto al vino, pero la curva OR muestra una relación contraria de la oferta relativa respecto al precio relativo.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0" y="219325"/>
            <a:ext cx="11375917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s-ES" sz="2400" dirty="0"/>
              <a:t>OFERTA Y  DEMANDA RELATIVAS MUNDIALES </a:t>
            </a: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endParaRPr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F88BB7-F352-0BF1-418F-653D2E6DB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8065" y="1133224"/>
            <a:ext cx="5719096" cy="45915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Google Shape;189;p2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86112" y="895133"/>
                <a:ext cx="11017629" cy="104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lvl="0" indent="-36830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Lato"/>
                  <a:buChar char="●"/>
                </a:pPr>
                <a:r>
                  <a:rPr lang="es-ES" sz="2200" dirty="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La curva OR es singular y su figura se puede interpretar dado que: </a:t>
                </a:r>
              </a:p>
              <a:p>
                <a:pPr marL="88900" lvl="0" indent="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None/>
                </a:pPr>
                <a:endParaRPr lang="es-ES" sz="2200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88900" lvl="0" indent="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None/>
                </a:pPr>
                <a:r>
                  <a:rPr lang="es-ES" sz="2200" dirty="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	1. No hay oferta de queso si el precio mundial es menor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𝑎</m:t>
                        </m:r>
                      </m:e>
                      <m:sub>
                        <m: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𝐿𝑄</m:t>
                        </m:r>
                      </m:sub>
                    </m:sSub>
                    <m:r>
                      <a:rPr lang="es-E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/</m:t>
                    </m:r>
                    <m:sSub>
                      <m:sSubPr>
                        <m:ctrlP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𝑎</m:t>
                        </m:r>
                      </m:e>
                      <m:sub>
                        <m: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𝐿𝑉</m:t>
                        </m:r>
                      </m:sub>
                    </m:sSub>
                  </m:oMath>
                </a14:m>
                <a:r>
                  <a:rPr lang="es-ES" sz="2200" dirty="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</a:p>
              <a:p>
                <a:pPr marL="88900" lvl="0" indent="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None/>
                </a:pPr>
                <a:endParaRPr lang="es-ES" sz="2200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88900" indent="0" algn="just">
                  <a:lnSpc>
                    <a:spcPct val="115000"/>
                  </a:lnSpc>
                  <a:spcBef>
                    <a:spcPts val="0"/>
                  </a:spcBef>
                  <a:buClr>
                    <a:srgbClr val="000000"/>
                  </a:buClr>
                  <a:buSzPts val="2200"/>
                  <a:buNone/>
                </a:pPr>
                <a:r>
                  <a:rPr lang="es-ES" sz="2200" dirty="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	2. Cuando el precio relativo del queso es igual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𝑎</m:t>
                        </m:r>
                      </m:e>
                      <m:sub>
                        <m: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𝐿𝑄</m:t>
                        </m:r>
                      </m:sub>
                    </m:sSub>
                    <m:r>
                      <a:rPr lang="es-E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/</m:t>
                    </m:r>
                    <m:sSub>
                      <m:sSubPr>
                        <m:ctrlP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𝑎</m:t>
                        </m:r>
                      </m:e>
                      <m:sub>
                        <m: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𝐿𝑉</m:t>
                        </m:r>
                      </m:sub>
                    </m:sSub>
                  </m:oMath>
                </a14:m>
                <a:r>
                  <a:rPr lang="es-ES" sz="2200" dirty="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 los trabajadores ganan 	lo mismo si producen queso y vino por lo tanto nuestro país puede ofrecer la 	misma cantidad relativa de ambos bienes.</a:t>
                </a:r>
              </a:p>
              <a:p>
                <a:pPr marL="88900" indent="0" algn="just">
                  <a:lnSpc>
                    <a:spcPct val="115000"/>
                  </a:lnSpc>
                  <a:spcBef>
                    <a:spcPts val="0"/>
                  </a:spcBef>
                  <a:buClr>
                    <a:srgbClr val="000000"/>
                  </a:buClr>
                  <a:buSzPts val="2200"/>
                  <a:buNone/>
                </a:pPr>
                <a:endParaRPr lang="es-ES" sz="2200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88900" indent="0" algn="just">
                  <a:lnSpc>
                    <a:spcPct val="115000"/>
                  </a:lnSpc>
                  <a:spcBef>
                    <a:spcPts val="0"/>
                  </a:spcBef>
                  <a:buClr>
                    <a:srgbClr val="000000"/>
                  </a:buClr>
                  <a:buSzPts val="2200"/>
                  <a:buNone/>
                </a:pPr>
                <a:r>
                  <a:rPr lang="es-ES" sz="2200" dirty="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	3. Si nuestro país se especializa en la producción de queso tendremos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L</m:t>
                    </m:r>
                    <m:r>
                      <a:rPr lang="es-E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/</m:t>
                    </m:r>
                    <m:sSub>
                      <m:sSubPr>
                        <m:ctrlPr>
                          <a:rPr lang="es-E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𝑎</m:t>
                        </m:r>
                      </m:e>
                      <m:sub>
                        <m: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𝐿𝑄</m:t>
                        </m:r>
                      </m:sub>
                    </m:sSub>
                  </m:oMath>
                </a14:m>
                <a:r>
                  <a:rPr lang="es-ES" sz="2200" dirty="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 	kg y si el extranjero se especializa en vino producirá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L</m:t>
                    </m:r>
                    <m:r>
                      <a:rPr lang="es-E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∗</m:t>
                    </m:r>
                    <m:r>
                      <a:rPr lang="es-ES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/</m:t>
                    </m:r>
                    <m:sSub>
                      <m:sSubPr>
                        <m:ctrlPr>
                          <a:rPr lang="es-E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sSubPr>
                      <m:e>
                        <m:r>
                          <a:rPr lang="es-E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𝑎</m:t>
                        </m:r>
                        <m: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∗</m:t>
                        </m:r>
                      </m:e>
                      <m:sub>
                        <m:r>
                          <a:rPr lang="es-E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𝐿</m:t>
                        </m:r>
                        <m:r>
                          <a:rPr lang="es-E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𝑉</m:t>
                        </m:r>
                      </m:sub>
                    </m:sSub>
                    <m:r>
                      <a:rPr lang="es-E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 </m:t>
                    </m:r>
                  </m:oMath>
                </a14:m>
                <a:r>
                  <a:rPr lang="es-ES" sz="2200" dirty="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litros. Dando la 	oferta relativa de queso como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S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L</m:t>
                        </m:r>
                      </m:num>
                      <m:den>
                        <m:sSub>
                          <m:sSubPr>
                            <m:ctrlPr>
                              <a:rPr lang="es-E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</m:ctrlPr>
                          </m:sSubPr>
                          <m:e>
                            <m:r>
                              <a:rPr lang="es-E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𝐿𝑄</m:t>
                            </m:r>
                          </m:sub>
                        </m:sSub>
                      </m:den>
                    </m:f>
                    <m:r>
                      <a:rPr lang="es-E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/(</m:t>
                    </m:r>
                    <m:r>
                      <m:rPr>
                        <m:sty m:val="p"/>
                      </m:rPr>
                      <a:rPr lang="es-ES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L</m:t>
                    </m:r>
                    <m:r>
                      <a:rPr lang="es-ES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∗/</m:t>
                    </m:r>
                    <m:sSub>
                      <m:sSubPr>
                        <m:ctrlPr>
                          <a:rPr lang="es-E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sSubPr>
                      <m:e>
                        <m:r>
                          <a:rPr lang="es-E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𝑎</m:t>
                        </m:r>
                        <m:r>
                          <a:rPr lang="es-E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∗</m:t>
                        </m:r>
                      </m:e>
                      <m:sub>
                        <m:r>
                          <a:rPr lang="es-E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𝐿𝑉</m:t>
                        </m:r>
                      </m:sub>
                    </m:sSub>
                  </m:oMath>
                </a14:m>
                <a:r>
                  <a:rPr lang="es-ES" sz="2200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88900" indent="0" algn="just">
                  <a:lnSpc>
                    <a:spcPct val="115000"/>
                  </a:lnSpc>
                  <a:spcBef>
                    <a:spcPts val="0"/>
                  </a:spcBef>
                  <a:buClr>
                    <a:srgbClr val="000000"/>
                  </a:buClr>
                  <a:buSzPts val="2200"/>
                  <a:buNone/>
                </a:pPr>
                <a:endParaRPr sz="2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9" name="Google Shape;189;p2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6112" y="895133"/>
                <a:ext cx="11017629" cy="1044900"/>
              </a:xfrm>
              <a:prstGeom prst="rect">
                <a:avLst/>
              </a:prstGeom>
              <a:blipFill>
                <a:blip r:embed="rId3"/>
                <a:stretch>
                  <a:fillRect t="-2924" r="-719" b="-346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8" name="Google Shape;198;p2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46021" y="1002445"/>
                <a:ext cx="11744700" cy="448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88900" lvl="0" indent="0" algn="l" rtl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None/>
                </a:pPr>
                <a:r>
                  <a:rPr lang="es-ES" sz="2200" dirty="0">
                    <a:latin typeface="Lato"/>
                    <a:ea typeface="Lato"/>
                    <a:cs typeface="Lato"/>
                    <a:sym typeface="Lato"/>
                  </a:rPr>
                  <a:t>	4. Cuando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200" b="0" i="1" smtClean="0"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20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</m:ctrlPr>
                          </m:sSubPr>
                          <m:e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</m:ctrlPr>
                          </m:sSubPr>
                          <m:e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𝑉</m:t>
                            </m:r>
                          </m:sub>
                        </m:sSub>
                      </m:den>
                    </m:f>
                    <m:r>
                      <a:rPr lang="es-ES" sz="2200" b="0" i="0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=</m:t>
                    </m:r>
                    <m:f>
                      <m:fPr>
                        <m:ctrlPr>
                          <a:rPr lang="es-ES" sz="2200" b="0" i="1" smtClean="0"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</m:ctrlPr>
                          </m:sSubPr>
                          <m:e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𝑎</m:t>
                            </m:r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∗</m:t>
                            </m:r>
                          </m:e>
                          <m:sub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𝐿𝑄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</m:ctrlPr>
                          </m:sSubPr>
                          <m:e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𝑎</m:t>
                            </m:r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∗</m:t>
                            </m:r>
                          </m:e>
                          <m:sub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𝐿𝑉</m:t>
                            </m:r>
                          </m:sub>
                        </m:sSub>
                      </m:den>
                    </m:f>
                    <m:r>
                      <a:rPr lang="es-ES" sz="22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 </m:t>
                    </m:r>
                  </m:oMath>
                </a14:m>
                <a:r>
                  <a:rPr lang="es-ES" sz="2200" dirty="0">
                    <a:latin typeface="Lato"/>
                    <a:ea typeface="Lato"/>
                    <a:cs typeface="Lato"/>
                    <a:sym typeface="Lato"/>
                  </a:rPr>
                  <a:t>a los trabajadores extranjeros les es indiferente producir vino o 	queso, así de nuevo tenemos la curva de nuevo horizontal. </a:t>
                </a:r>
              </a:p>
              <a:p>
                <a:pPr marL="88900" lvl="0" indent="0" algn="l" rtl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None/>
                </a:pPr>
                <a:endParaRPr lang="es-ES" sz="2200" dirty="0">
                  <a:latin typeface="Lato"/>
                  <a:ea typeface="Lato"/>
                  <a:cs typeface="Lato"/>
                  <a:sym typeface="Lato"/>
                </a:endParaRPr>
              </a:p>
              <a:p>
                <a:pPr marL="88900" lvl="0" indent="0" algn="l" rtl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None/>
                </a:pPr>
                <a:r>
                  <a:rPr lang="es-ES" sz="2200" dirty="0">
                    <a:latin typeface="Lato"/>
                    <a:ea typeface="Lato"/>
                    <a:cs typeface="Lato"/>
                    <a:sym typeface="Lato"/>
                  </a:rPr>
                  <a:t>	5. Finalmente, si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200" b="0" i="1" smtClean="0"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20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</m:ctrlPr>
                          </m:sSubPr>
                          <m:e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</m:ctrlPr>
                          </m:sSubPr>
                          <m:e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𝑉</m:t>
                            </m:r>
                          </m:sub>
                        </m:sSub>
                      </m:den>
                    </m:f>
                    <m:r>
                      <a:rPr lang="es-ES" sz="2200" b="0" i="0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&gt;</m:t>
                    </m:r>
                    <m:f>
                      <m:fPr>
                        <m:ctrlPr>
                          <a:rPr lang="es-ES" sz="2200" b="0" i="1" smtClean="0"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</m:ctrlPr>
                          </m:sSubPr>
                          <m:e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𝑎</m:t>
                            </m:r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∗</m:t>
                            </m:r>
                          </m:e>
                          <m:sub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𝐿𝑄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</m:ctrlPr>
                          </m:sSubPr>
                          <m:e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𝑎</m:t>
                            </m:r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∗</m:t>
                            </m:r>
                          </m:e>
                          <m:sub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𝐿𝑉</m:t>
                            </m:r>
                          </m:sub>
                        </m:sSub>
                      </m:den>
                    </m:f>
                    <m:r>
                      <a:rPr lang="es-ES" sz="2200" b="0" i="1" smtClean="0"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 </m:t>
                    </m:r>
                  </m:oMath>
                </a14:m>
                <a:r>
                  <a:rPr lang="es-ES" sz="2200" dirty="0">
                    <a:latin typeface="Lato"/>
                    <a:ea typeface="Lato"/>
                    <a:cs typeface="Lato"/>
                    <a:sym typeface="Lato"/>
                  </a:rPr>
                  <a:t>nuestro país y el extranjero se especializarán en la 	producción de queso por lo que no se producirá vino por lo que la oferta relativa del 	queso será infinita.</a:t>
                </a:r>
                <a:endParaRPr sz="2200" dirty="0"/>
              </a:p>
            </p:txBody>
          </p:sp>
        </mc:Choice>
        <mc:Fallback>
          <p:sp>
            <p:nvSpPr>
              <p:cNvPr id="198" name="Google Shape;198;p2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6021" y="1002445"/>
                <a:ext cx="11744700" cy="4484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400" cy="1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dirty="0"/>
              <a:t>LAS GANANCIAS DEL COMERCIO</a:t>
            </a:r>
            <a:endParaRPr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1" name="Google Shape;281;p3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05500" y="1607596"/>
                <a:ext cx="11181000" cy="4135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>
                  <a:lnSpc>
                    <a:spcPct val="115000"/>
                  </a:lnSpc>
                  <a:spcBef>
                    <a:spcPts val="0"/>
                  </a:spcBef>
                  <a:buSzPct val="61000"/>
                </a:pPr>
                <a:r>
                  <a:rPr lang="es-ES" sz="22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Hay 2 formas principales de visualizar los beneficios del comercio: </a:t>
                </a: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buSzPct val="61000"/>
                  <a:buNone/>
                </a:pPr>
                <a:endParaRPr lang="es-E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457200">
                  <a:lnSpc>
                    <a:spcPct val="115000"/>
                  </a:lnSpc>
                  <a:spcBef>
                    <a:spcPts val="0"/>
                  </a:spcBef>
                  <a:buSzPct val="100000"/>
                  <a:buFont typeface="+mj-lt"/>
                  <a:buAutoNum type="alphaUcPeriod"/>
                </a:pPr>
                <a:r>
                  <a:rPr lang="es-ES" sz="22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Producción indirecta: </a:t>
                </a:r>
              </a:p>
              <a:p>
                <a:pPr marL="457200" lvl="1" indent="0">
                  <a:lnSpc>
                    <a:spcPct val="115000"/>
                  </a:lnSpc>
                  <a:spcBef>
                    <a:spcPts val="0"/>
                  </a:spcBef>
                  <a:buSzPct val="100000"/>
                  <a:buNone/>
                </a:pPr>
                <a:r>
                  <a:rPr lang="es-ES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En lugar de producir ambos bienes, se especializa en producir lo que le sale mejor y lo intercambia por lo que necesita, esto quiere decir que tenemos 2 alternativas de uso de una hora de trabajo, la primera para producir </a:t>
                </a:r>
                <a14:m>
                  <m:oMath xmlns:m="http://schemas.openxmlformats.org/officeDocument/2006/math">
                    <m:r>
                      <a:rPr lang="es-E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1/</m:t>
                    </m:r>
                    <m:sSub>
                      <m:sSubPr>
                        <m:ctrlPr>
                          <a:rPr lang="es-E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𝐿𝑉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litros de vino, la segunda para producir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1/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𝐿</m:t>
                        </m:r>
                        <m:r>
                          <a:rPr lang="es-E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𝑄</m:t>
                        </m:r>
                      </m:sub>
                    </m:sSub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 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kilogramos de queso. Este queso se puede cambiar por vino cambiando cada kilogramo por su precio relativo en litros, obteniendo (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1/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𝐿𝑄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𝑃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𝑃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) litros de vino. La cantidad obtenida de vino será mayor a la que se pudo haber producido sí y sólo si (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1/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𝐿𝑄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𝑃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𝑃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  <a:ea typeface="Lato"/>
                                <a:cs typeface="Lato"/>
                                <a:sym typeface="Lato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) &gt; </a:t>
                </a:r>
                <a:r>
                  <a:rPr lang="es-ES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1/</m:t>
                    </m:r>
                    <m:sSub>
                      <m:sSub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𝐿𝑉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</a:p>
              <a:p>
                <a:pPr indent="-457200">
                  <a:lnSpc>
                    <a:spcPct val="115000"/>
                  </a:lnSpc>
                  <a:spcBef>
                    <a:spcPts val="0"/>
                  </a:spcBef>
                  <a:buSzPct val="100000"/>
                  <a:buFont typeface="+mj-lt"/>
                  <a:buAutoNum type="alphaUcPeriod"/>
                </a:pPr>
                <a:r>
                  <a:rPr lang="es-ES" sz="22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Expansión de las posibilidades de consumo – </a:t>
                </a:r>
              </a:p>
              <a:p>
                <a:pPr marL="457200" lvl="1" indent="0">
                  <a:lnSpc>
                    <a:spcPct val="115000"/>
                  </a:lnSpc>
                  <a:spcBef>
                    <a:spcPts val="0"/>
                  </a:spcBef>
                  <a:buSzPct val="100000"/>
                  <a:buNone/>
                </a:pPr>
                <a:r>
                  <a:rPr lang="es-ES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Con comercio un país puede consumir fuera de su frontera de posibilidades de producción lo que sería imposible sin especialización e intercambio.</a:t>
                </a: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buSzPct val="100000"/>
                  <a:buNone/>
                </a:pPr>
                <a:endParaRPr lang="es-E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800100" lvl="1">
                  <a:lnSpc>
                    <a:spcPct val="115000"/>
                  </a:lnSpc>
                  <a:spcBef>
                    <a:spcPts val="0"/>
                  </a:spcBef>
                  <a:buSzPct val="100000"/>
                  <a:buFont typeface="+mj-lt"/>
                  <a:buAutoNum type="alphaUcPeriod"/>
                </a:pPr>
                <a:endParaRPr lang="es-E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81" name="Google Shape;281;p3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5500" y="1607596"/>
                <a:ext cx="11181000" cy="4135249"/>
              </a:xfrm>
              <a:prstGeom prst="rect">
                <a:avLst/>
              </a:prstGeom>
              <a:blipFill>
                <a:blip r:embed="rId3"/>
                <a:stretch>
                  <a:fillRect l="-567" t="-306" b="-122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0;p30">
            <a:extLst>
              <a:ext uri="{FF2B5EF4-FFF2-40B4-BE49-F238E27FC236}">
                <a16:creationId xmlns:a16="http://schemas.microsoft.com/office/drawing/2014/main" id="{E51E9621-9888-C00C-FBF6-ECCA26857F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634" y="922096"/>
            <a:ext cx="11491365" cy="1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dirty="0"/>
              <a:t>Una pequeña nota de los salarios y la evidencia empírica del modelo ricardiano</a:t>
            </a:r>
            <a:endParaRPr sz="3600" dirty="0"/>
          </a:p>
        </p:txBody>
      </p:sp>
      <p:sp>
        <p:nvSpPr>
          <p:cNvPr id="5" name="Google Shape;281;p30">
            <a:extLst>
              <a:ext uri="{FF2B5EF4-FFF2-40B4-BE49-F238E27FC236}">
                <a16:creationId xmlns:a16="http://schemas.microsoft.com/office/drawing/2014/main" id="{68929772-E2C7-D64B-463D-6E795C5258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5500" y="2109041"/>
            <a:ext cx="11181000" cy="41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115000"/>
              </a:lnSpc>
              <a:spcBef>
                <a:spcPts val="0"/>
              </a:spcBef>
              <a:buSzPct val="61000"/>
            </a:pPr>
            <a:r>
              <a:rPr lang="es-E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ES" sz="22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salario relativo </a:t>
            </a:r>
            <a:r>
              <a:rPr lang="es-E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los trabajadores de un país es la cantidad que cobran por hora, comparada con la cantidad que cobran por hora los trabajadores en otro país.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SzPct val="61000"/>
              <a:buNone/>
            </a:pPr>
            <a:endParaRPr lang="es-ES"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>
              <a:lnSpc>
                <a:spcPct val="115000"/>
              </a:lnSpc>
              <a:spcBef>
                <a:spcPts val="0"/>
              </a:spcBef>
              <a:buSzPct val="61000"/>
            </a:pPr>
            <a:r>
              <a:rPr lang="es-E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países tienden a exportar bienes en los que tienen una productividad relativa alta. Un país con alta productividad en una industria suele especializarse en ella y exportarla.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  <a:buSzPct val="61000"/>
            </a:pPr>
            <a:endParaRPr lang="es-ES"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>
              <a:lnSpc>
                <a:spcPct val="115000"/>
              </a:lnSpc>
              <a:spcBef>
                <a:spcPts val="0"/>
              </a:spcBef>
              <a:buSzPct val="61000"/>
            </a:pPr>
            <a:r>
              <a:rPr lang="es-E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 real: Japón es más eficiente en la producción de automóviles que en la producción de textiles, por lo que exporta autos e importa ropa y Brasil, con una alta productividad agrícola, exporta soja y café, pero importa tecnología avanzada.</a:t>
            </a:r>
          </a:p>
          <a:p>
            <a:pPr marL="800100" lvl="1">
              <a:lnSpc>
                <a:spcPct val="115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endParaRPr lang="es-E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"/>
          <p:cNvSpPr txBox="1">
            <a:spLocks noGrp="1"/>
          </p:cNvSpPr>
          <p:nvPr>
            <p:ph type="title"/>
          </p:nvPr>
        </p:nvSpPr>
        <p:spPr>
          <a:xfrm>
            <a:off x="700634" y="922096"/>
            <a:ext cx="10950591" cy="1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dirty="0"/>
              <a:t>Ideas Erróneas sobre la Ventaja Comparativa</a:t>
            </a:r>
            <a:endParaRPr dirty="0"/>
          </a:p>
        </p:txBody>
      </p:sp>
      <p:sp>
        <p:nvSpPr>
          <p:cNvPr id="428" name="Google Shape;428;p35"/>
          <p:cNvSpPr txBox="1">
            <a:spLocks noGrp="1"/>
          </p:cNvSpPr>
          <p:nvPr>
            <p:ph type="body" idx="1"/>
          </p:nvPr>
        </p:nvSpPr>
        <p:spPr>
          <a:xfrm>
            <a:off x="700625" y="1751675"/>
            <a:ext cx="10691400" cy="47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515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r>
              <a:rPr lang="es-ES" sz="1800" dirty="0">
                <a:latin typeface="Arial"/>
                <a:ea typeface="Arial"/>
                <a:cs typeface="Arial"/>
                <a:sym typeface="Arial"/>
              </a:rPr>
              <a:t>"Un país con menor productividad en todo no puede beneficiarse del comercio“</a:t>
            </a:r>
          </a:p>
          <a:p>
            <a:pPr marL="565150" lvl="1" indent="0" algn="just">
              <a:lnSpc>
                <a:spcPct val="115000"/>
              </a:lnSpc>
              <a:spcBef>
                <a:spcPts val="0"/>
              </a:spcBef>
              <a:buSzPts val="1900"/>
              <a:buNone/>
            </a:pPr>
            <a:r>
              <a:rPr lang="es-ES" sz="1500" dirty="0">
                <a:latin typeface="Arial"/>
                <a:ea typeface="Arial"/>
                <a:cs typeface="Arial"/>
                <a:sym typeface="Arial"/>
              </a:rPr>
              <a:t>Se cree que un país menos productivo no puede competir. Sin embargo, la realidad es que la ventaja comparativa permite a cualquier país beneficiarse si se especializa correctamente. Por ejemplo, Aunque Bangladesh tiene menor productividad que Alemania, puede especializarse en textiles, donde su coste de oportunidad es bajo.</a:t>
            </a:r>
          </a:p>
          <a:p>
            <a:pPr marL="56515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endParaRPr lang="es-ES" sz="1700" dirty="0">
              <a:latin typeface="Arial"/>
              <a:ea typeface="Arial"/>
              <a:cs typeface="Arial"/>
              <a:sym typeface="Arial"/>
            </a:endParaRPr>
          </a:p>
          <a:p>
            <a:pPr marL="56515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r>
              <a:rPr lang="es-ES" sz="1700" dirty="0">
                <a:latin typeface="Arial"/>
                <a:ea typeface="Arial"/>
                <a:cs typeface="Arial"/>
                <a:sym typeface="Arial"/>
              </a:rPr>
              <a:t>"Los países con salarios bajos dañan a los de salarios altos“</a:t>
            </a:r>
          </a:p>
          <a:p>
            <a:pPr marL="565150" lvl="1" indent="0" algn="just">
              <a:lnSpc>
                <a:spcPct val="115000"/>
              </a:lnSpc>
              <a:spcBef>
                <a:spcPts val="0"/>
              </a:spcBef>
              <a:buSzPts val="1900"/>
              <a:buNone/>
            </a:pPr>
            <a:r>
              <a:rPr lang="es-ES" sz="1500" dirty="0">
                <a:latin typeface="Arial"/>
                <a:ea typeface="Arial"/>
                <a:cs typeface="Arial"/>
                <a:sym typeface="Arial"/>
              </a:rPr>
              <a:t>Se piensa que países con bajos salarios "quitan empleos" a los de salarios altos, pero la realidad es que los salarios reflejan productividad. Países con mayor productividad pueden pagar salarios más altos sin perder competitividad.</a:t>
            </a:r>
          </a:p>
          <a:p>
            <a:pPr marL="56515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endParaRPr lang="es-ES" sz="1700" dirty="0">
              <a:latin typeface="Arial"/>
              <a:ea typeface="Arial"/>
              <a:cs typeface="Arial"/>
              <a:sym typeface="Arial"/>
            </a:endParaRPr>
          </a:p>
          <a:p>
            <a:pPr marL="56515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r>
              <a:rPr lang="es-ES" sz="1700" dirty="0">
                <a:latin typeface="Arial"/>
                <a:ea typeface="Arial"/>
                <a:cs typeface="Arial"/>
                <a:sym typeface="Arial"/>
              </a:rPr>
              <a:t>"El comercio es injusto si un país depende de bajos salarios“</a:t>
            </a:r>
          </a:p>
          <a:p>
            <a:pPr marL="565150" lvl="1" indent="0" algn="just">
              <a:lnSpc>
                <a:spcPct val="115000"/>
              </a:lnSpc>
              <a:spcBef>
                <a:spcPts val="0"/>
              </a:spcBef>
              <a:buSzPts val="1900"/>
              <a:buNone/>
            </a:pPr>
            <a:r>
              <a:rPr lang="es-ES" sz="1500" dirty="0">
                <a:latin typeface="Arial"/>
                <a:ea typeface="Arial"/>
                <a:cs typeface="Arial"/>
                <a:sym typeface="Arial"/>
              </a:rPr>
              <a:t>Se argumenta que los bajos salarios representan explotación. Pero, si un país no comercia, su situación podría ser aún peor. El comercio mejora la eficiencia y eleva ingresos a largo plazo.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7"/>
          <p:cNvSpPr txBox="1">
            <a:spLocks noGrp="1"/>
          </p:cNvSpPr>
          <p:nvPr>
            <p:ph type="title"/>
          </p:nvPr>
        </p:nvSpPr>
        <p:spPr>
          <a:xfrm>
            <a:off x="700625" y="922100"/>
            <a:ext cx="11032500" cy="1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dirty="0"/>
              <a:t>Ventaja comparativa con muchos bienes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2" name="Google Shape;442;p37"/>
              <p:cNvSpPr txBox="1"/>
              <p:nvPr/>
            </p:nvSpPr>
            <p:spPr>
              <a:xfrm>
                <a:off x="700625" y="1755084"/>
                <a:ext cx="11304562" cy="459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marR="0" lvl="0" indent="-34925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Lato"/>
                  <a:buChar char="●"/>
                </a:pPr>
                <a:r>
                  <a:rPr lang="es-ES" sz="1900" b="0" i="0" u="none" strike="noStrike" cap="none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En un mundo con muchos bienes, los países no solo se especializan en un bien, sino en varios, dependiendo de sus costos de producción relativos.</a:t>
                </a:r>
              </a:p>
              <a:p>
                <a:pPr marL="457200" marR="0" lvl="0" indent="-34925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Lato"/>
                  <a:buChar char="●"/>
                </a:pPr>
                <a:r>
                  <a:rPr lang="es-ES" sz="1900" b="0" i="0" u="none" strike="noStrike" cap="none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La especialización se define por el costo relativo de producción en comparación con otros países y los salarios relativos.</a:t>
                </a:r>
              </a:p>
              <a:p>
                <a:pPr marL="457200" marR="0" lvl="0" indent="-34925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Lato"/>
                  <a:buChar char="●"/>
                </a:pPr>
                <a:r>
                  <a:rPr lang="es-ES" sz="1900" b="0" i="0" u="none" strike="noStrike" cap="none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El modelo establece un orden de los bienes según la ventaja comparativa y predice que los países exportarán aquellos bienes en los que su productividad relativa sea mayor y sus costos menores.</a:t>
                </a:r>
              </a:p>
              <a:p>
                <a:pPr marL="457200" marR="0" lvl="0" indent="-34925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Lato"/>
                  <a:buChar char="●"/>
                </a:pPr>
                <a:r>
                  <a:rPr lang="es-ES" sz="1900" b="0" i="0" u="none" strike="noStrike" cap="none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Frontera de producción: Se amplía al comerciar con múltiples bienes, permitiendo una mayor eficiencia económica.</a:t>
                </a:r>
              </a:p>
              <a:p>
                <a:pPr marL="457200" lvl="2" indent="-349250" algn="just">
                  <a:lnSpc>
                    <a:spcPct val="115000"/>
                  </a:lnSpc>
                  <a:buClr>
                    <a:schemeClr val="dk1"/>
                  </a:buClr>
                  <a:buSzPts val="1900"/>
                  <a:buFont typeface="Lato"/>
                  <a:buChar char="●"/>
                </a:pPr>
                <a:endParaRPr lang="es-ES" sz="19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457200" lvl="2" indent="-349250" algn="just">
                  <a:lnSpc>
                    <a:spcPct val="115000"/>
                  </a:lnSpc>
                  <a:buClr>
                    <a:schemeClr val="dk1"/>
                  </a:buClr>
                  <a:buSzPts val="1900"/>
                  <a:buFont typeface="Lato"/>
                  <a:buChar char="●"/>
                </a:pPr>
                <a:r>
                  <a:rPr lang="es-ES" sz="1900" b="0" i="0" u="none" strike="noStrike" cap="none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Para cualquier bien, podemos calcular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9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sSubPr>
                      <m:e>
                        <m:r>
                          <a:rPr lang="es-ES" sz="19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𝑎</m:t>
                        </m:r>
                      </m:e>
                      <m:sub>
                        <m:r>
                          <a:rPr lang="es-ES" sz="19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𝐿𝑖</m:t>
                        </m:r>
                      </m:sub>
                    </m:sSub>
                    <m:r>
                      <a:rPr lang="es-ES" sz="1900" b="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/</m:t>
                    </m:r>
                    <m:sSub>
                      <m:sSubPr>
                        <m:ctrlPr>
                          <a:rPr lang="es-ES" sz="19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sSubPr>
                      <m:e>
                        <m:r>
                          <a:rPr lang="es-ES" sz="19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𝑎</m:t>
                        </m:r>
                        <m:r>
                          <a:rPr lang="es-ES" sz="19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∗</m:t>
                        </m:r>
                      </m:e>
                      <m:sub>
                        <m:r>
                          <a:rPr lang="es-ES" sz="19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𝐿𝑖</m:t>
                        </m:r>
                      </m:sub>
                    </m:sSub>
                  </m:oMath>
                </a14:m>
                <a:r>
                  <a:rPr lang="es-ES" sz="1900" b="0" i="0" u="none" strike="noStrike" cap="none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, donde la i es el número que le hemos asignado al bien. A menor número de bien, menor es la relación.</a:t>
                </a:r>
                <a:endParaRPr sz="1900" b="0" i="0" u="none" strike="noStrike" cap="none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mc:Choice>
        <mc:Fallback xmlns="">
          <p:sp>
            <p:nvSpPr>
              <p:cNvPr id="442" name="Google Shape;442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25" y="1755084"/>
                <a:ext cx="11304562" cy="4594200"/>
              </a:xfrm>
              <a:prstGeom prst="rect">
                <a:avLst/>
              </a:prstGeom>
              <a:blipFill>
                <a:blip r:embed="rId3"/>
                <a:stretch>
                  <a:fillRect r="-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5"/>
          <p:cNvSpPr txBox="1"/>
          <p:nvPr/>
        </p:nvSpPr>
        <p:spPr>
          <a:xfrm>
            <a:off x="747075" y="1737400"/>
            <a:ext cx="11093700" cy="33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2200"/>
              <a:buFont typeface="Arial"/>
              <a:buChar char="⮚"/>
            </a:pPr>
            <a:r>
              <a:rPr lang="es-ES" sz="2200" dirty="0">
                <a:solidFill>
                  <a:srgbClr val="3F3F3F"/>
                </a:solidFill>
              </a:rPr>
              <a:t>Los </a:t>
            </a:r>
            <a:r>
              <a:rPr lang="es-ES" sz="2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salarios relativos determinan en qué bienes se especializa un país y qué bienes importa. Si un país tiene salarios altos, solo podrá competir en bienes donde su productividad es excepcionalmente alta en comparación con otros países.</a:t>
            </a:r>
          </a:p>
          <a:p>
            <a:pPr marR="0"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2200"/>
            </a:pPr>
            <a:endParaRPr lang="es-ES" sz="22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2200"/>
              <a:buFont typeface="Arial"/>
              <a:buChar char="⮚"/>
            </a:pPr>
            <a:r>
              <a:rPr lang="es-ES" sz="2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 un país tiene salarios bajos, podrá especializarse en bienes intensivos en mano de obra y con menor requerimiento de capital o tecnología.</a:t>
            </a:r>
          </a:p>
          <a:p>
            <a:pPr marL="91440" marR="0" lvl="0" indent="-9144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2200"/>
              <a:buFont typeface="Arial"/>
              <a:buChar char="⮚"/>
            </a:pPr>
            <a:endParaRPr lang="es-ES" sz="22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2200"/>
              <a:buFont typeface="Arial"/>
              <a:buChar char="⮚"/>
            </a:pPr>
            <a:r>
              <a:rPr lang="es-ES" sz="2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Impacto de la productividad laboral: Un aumento en la productividad de ciertos sectores puede modificar el patrón de especialización.</a:t>
            </a:r>
          </a:p>
          <a:p>
            <a:pPr marL="91440" marR="0" lvl="0" indent="-9144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2200"/>
              <a:buFont typeface="Arial"/>
              <a:buChar char="⮚"/>
            </a:pPr>
            <a:endParaRPr lang="es-ES" sz="2200" dirty="0">
              <a:solidFill>
                <a:srgbClr val="3F3F3F"/>
              </a:solidFill>
            </a:endParaRPr>
          </a:p>
          <a:p>
            <a:pPr marL="91440" marR="0" lvl="0" indent="-9144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2200"/>
              <a:buFont typeface="Arial"/>
              <a:buChar char="⮚"/>
            </a:pPr>
            <a:r>
              <a:rPr lang="es-ES" sz="22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Implicación en el Comercio: La especialización no es absoluta, sino que varía según las condiciones salariales, tecnológicas y de acceso a mercados de cada país.</a:t>
            </a:r>
          </a:p>
        </p:txBody>
      </p:sp>
      <p:sp>
        <p:nvSpPr>
          <p:cNvPr id="628" name="Google Shape;628;p45"/>
          <p:cNvSpPr txBox="1"/>
          <p:nvPr/>
        </p:nvSpPr>
        <p:spPr>
          <a:xfrm>
            <a:off x="1608559" y="19811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MX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Salarios Relativos y Especialización 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35" name="Google Shape;635;p4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93508" y="719964"/>
                <a:ext cx="11255397" cy="363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42900">
                  <a:buSzPct val="55000"/>
                </a:pPr>
                <a:r>
                  <a:rPr lang="es-ES" dirty="0">
                    <a:latin typeface="Arial"/>
                    <a:ea typeface="Arial"/>
                    <a:cs typeface="Arial"/>
                    <a:sym typeface="Arial"/>
                  </a:rPr>
                  <a:t>Matemáticamente hablando, podemos encontrar a w como la tasa salarial local y a w* como la tasa salaria extranjera y su relación es w/w*</a:t>
                </a:r>
              </a:p>
              <a:p>
                <a:pPr marL="342900">
                  <a:buSzPct val="55000"/>
                </a:pPr>
                <a:r>
                  <a:rPr lang="es-ES" dirty="0">
                    <a:latin typeface="Arial"/>
                    <a:ea typeface="Arial"/>
                    <a:cs typeface="Arial"/>
                    <a:sym typeface="Arial"/>
                  </a:rPr>
                  <a:t>Producir el bien i en nuestro país costará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𝑤𝑎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𝐿𝑖</m:t>
                        </m:r>
                      </m:sub>
                    </m:sSub>
                  </m:oMath>
                </a14:m>
                <a:r>
                  <a:rPr lang="es-ES" dirty="0">
                    <a:latin typeface="Arial"/>
                    <a:ea typeface="Arial"/>
                    <a:cs typeface="Arial"/>
                    <a:sym typeface="Arial"/>
                  </a:rPr>
                  <a:t> y su costo en el extranjero será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𝑤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∗</m:t>
                        </m:r>
                        <m: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∗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𝐿𝑖</m:t>
                        </m:r>
                      </m:sub>
                    </m:sSub>
                  </m:oMath>
                </a14:m>
                <a:endParaRPr lang="es-E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342900">
                  <a:buSzPct val="55000"/>
                </a:pPr>
                <a:r>
                  <a:rPr lang="es-MX" dirty="0">
                    <a:latin typeface="Arial"/>
                    <a:ea typeface="Arial"/>
                    <a:cs typeface="Arial"/>
                    <a:sym typeface="Arial"/>
                  </a:rPr>
                  <a:t>Resultará más barato localmente si,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𝑤𝑎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𝐿𝑖</m:t>
                        </m:r>
                      </m:sub>
                    </m:sSub>
                  </m:oMath>
                </a14:m>
                <a:r>
                  <a:rPr lang="es-MX" dirty="0">
                    <a:latin typeface="Arial"/>
                    <a:ea typeface="Arial"/>
                    <a:cs typeface="Arial"/>
                    <a:sym typeface="Arial"/>
                  </a:rPr>
                  <a:t>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𝑤</m:t>
                        </m:r>
                        <m: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∗</m:t>
                        </m:r>
                        <m: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  <m: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∗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𝐿𝑖</m:t>
                        </m:r>
                      </m:sub>
                    </m:sSub>
                  </m:oMath>
                </a14:m>
                <a:endParaRPr lang="es-MX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342900">
                  <a:buSzPct val="55000"/>
                </a:pPr>
                <a:r>
                  <a:rPr lang="es-MX" dirty="0">
                    <a:latin typeface="Arial"/>
                    <a:ea typeface="Arial"/>
                    <a:cs typeface="Arial"/>
                    <a:sym typeface="Arial"/>
                  </a:rPr>
                  <a:t>Pero resultará más barato en el extranjero 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𝑤𝑎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𝐿𝑖</m:t>
                        </m:r>
                      </m:sub>
                    </m:sSub>
                    <m:r>
                      <a:rPr lang="es-ES" b="0" i="0" smtClean="0">
                        <a:latin typeface="Cambria Math" panose="02040503050406030204" pitchFamily="18" charset="0"/>
                        <a:cs typeface="Arial"/>
                        <a:sym typeface="Arial"/>
                      </a:rPr>
                      <m:t>&gt;</m:t>
                    </m:r>
                  </m:oMath>
                </a14:m>
                <a:r>
                  <a:rPr lang="es-MX" dirty="0"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𝑤</m:t>
                        </m:r>
                        <m: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∗</m:t>
                        </m:r>
                        <m: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  <m: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∗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𝐿𝑖</m:t>
                        </m:r>
                      </m:sub>
                    </m:sSub>
                  </m:oMath>
                </a14:m>
                <a:endParaRPr lang="es-MX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indent="0">
                  <a:buSzPct val="55000"/>
                  <a:buNone/>
                </a:pPr>
                <a:endParaRPr lang="es-MX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indent="0">
                  <a:buSzPct val="55000"/>
                  <a:buNone/>
                </a:pPr>
                <a:r>
                  <a:rPr lang="es-MX" dirty="0">
                    <a:latin typeface="Arial"/>
                    <a:ea typeface="Arial"/>
                    <a:cs typeface="Arial"/>
                    <a:sym typeface="Arial"/>
                  </a:rPr>
                  <a:t>Ejemplo:</a:t>
                </a:r>
              </a:p>
            </p:txBody>
          </p:sp>
        </mc:Choice>
        <mc:Fallback xmlns="">
          <p:sp>
            <p:nvSpPr>
              <p:cNvPr id="635" name="Google Shape;635;p4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93508" y="719964"/>
                <a:ext cx="11255397" cy="3636000"/>
              </a:xfrm>
              <a:prstGeom prst="rect">
                <a:avLst/>
              </a:prstGeom>
              <a:blipFill>
                <a:blip r:embed="rId3"/>
                <a:stretch>
                  <a:fillRect l="-541" r="-2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94FB066-C035-7683-1A86-6A54BC27C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88618"/>
              </p:ext>
            </p:extLst>
          </p:nvPr>
        </p:nvGraphicFramePr>
        <p:xfrm>
          <a:off x="2494091" y="3429000"/>
          <a:ext cx="8128000" cy="25857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232142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611555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580643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0633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Bien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Requerimientos de trabajo unitarios en nuestro país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Requerimientos de trabajo unitarios del extranjero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Ventaja relativa en productividad de nuestro país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35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Manzana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03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Plátanos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86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Caviar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959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Dátiles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447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Enchiladas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0.75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049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8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400" cy="1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Determinación de los salarios relativos</a:t>
            </a:r>
            <a:endParaRPr dirty="0"/>
          </a:p>
        </p:txBody>
      </p:sp>
      <p:sp>
        <p:nvSpPr>
          <p:cNvPr id="650" name="Google Shape;650;p48"/>
          <p:cNvSpPr txBox="1">
            <a:spLocks noGrp="1"/>
          </p:cNvSpPr>
          <p:nvPr>
            <p:ph type="body" idx="1"/>
          </p:nvPr>
        </p:nvSpPr>
        <p:spPr>
          <a:xfrm>
            <a:off x="528800" y="1611000"/>
            <a:ext cx="8527200" cy="3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2200" dirty="0">
                <a:latin typeface="Arial"/>
                <a:ea typeface="Arial"/>
                <a:cs typeface="Arial"/>
                <a:sym typeface="Arial"/>
              </a:rPr>
              <a:t>En un modelo ricardiano con muchos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2200" dirty="0">
                <a:latin typeface="Arial"/>
                <a:ea typeface="Arial"/>
                <a:cs typeface="Arial"/>
                <a:sym typeface="Arial"/>
              </a:rPr>
              <a:t>bienes, los salarios relativos están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2200" dirty="0">
                <a:latin typeface="Arial"/>
                <a:ea typeface="Arial"/>
                <a:cs typeface="Arial"/>
                <a:sym typeface="Arial"/>
              </a:rPr>
              <a:t>determinados por la intersección de la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2200" dirty="0">
                <a:latin typeface="Arial"/>
                <a:ea typeface="Arial"/>
                <a:cs typeface="Arial"/>
                <a:sym typeface="Arial"/>
              </a:rPr>
              <a:t>curva de demanda relativa derivada de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2200" dirty="0">
                <a:latin typeface="Arial"/>
                <a:ea typeface="Arial"/>
                <a:cs typeface="Arial"/>
                <a:sym typeface="Arial"/>
              </a:rPr>
              <a:t>trabajo DR con la oferta relativa OR.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7F8AA6-F99E-2745-01F7-66FCF37FE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5807" y="1610999"/>
            <a:ext cx="4613246" cy="4391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400" cy="1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s-MX" sz="4400" dirty="0">
                <a:latin typeface="Arial"/>
                <a:ea typeface="Arial"/>
                <a:cs typeface="Arial"/>
                <a:sym typeface="Arial"/>
              </a:rPr>
              <a:t>Razones por las que los países participan en el comercio internacional:</a:t>
            </a:r>
            <a:endParaRPr dirty="0"/>
          </a:p>
        </p:txBody>
      </p:sp>
      <p:sp>
        <p:nvSpPr>
          <p:cNvPr id="2" name="Google Shape;108;p15">
            <a:extLst>
              <a:ext uri="{FF2B5EF4-FFF2-40B4-BE49-F238E27FC236}">
                <a16:creationId xmlns:a16="http://schemas.microsoft.com/office/drawing/2014/main" id="{F6B5B9FB-A056-CBFF-2F09-A0816C3F28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4987" y="2293096"/>
            <a:ext cx="10397048" cy="3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-158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2500"/>
              <a:buFont typeface="Noto Sans Symbols"/>
              <a:buChar char="❑"/>
            </a:pPr>
            <a:r>
              <a:rPr lang="es-MX" sz="2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Porque los países son diferentes entre si, cada nación se puede ver beneficiada de las diferencias y pueden proporcionar al mercado lo que hacen mejor.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2500"/>
              <a:buNone/>
            </a:pPr>
            <a:endParaRPr sz="2500" dirty="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587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3D79"/>
              </a:buClr>
              <a:buSzPts val="2500"/>
              <a:buFont typeface="Noto Sans Symbols"/>
              <a:buChar char="❑"/>
            </a:pPr>
            <a:r>
              <a:rPr lang="es-ES" sz="2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Para conseguir economías de escala en la producción,</a:t>
            </a:r>
            <a:r>
              <a:rPr lang="es-ES" sz="25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especializarse en lo que hacen mejor y así aumentar su producción en lugar de intentar producir todos los bienes.</a:t>
            </a:r>
            <a:endParaRPr sz="25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7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400" cy="1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Introducción de los Costos de Transporte y Bienes No Comerciables</a:t>
            </a:r>
            <a:endParaRPr dirty="0"/>
          </a:p>
        </p:txBody>
      </p:sp>
      <p:sp>
        <p:nvSpPr>
          <p:cNvPr id="643" name="Google Shape;643;p47"/>
          <p:cNvSpPr txBox="1">
            <a:spLocks noGrp="1"/>
          </p:cNvSpPr>
          <p:nvPr>
            <p:ph type="body" idx="1"/>
          </p:nvPr>
        </p:nvSpPr>
        <p:spPr>
          <a:xfrm>
            <a:off x="700635" y="2293125"/>
            <a:ext cx="10691400" cy="382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683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s-ES" sz="2200" dirty="0">
                <a:latin typeface="Arial"/>
                <a:ea typeface="Arial"/>
                <a:cs typeface="Arial"/>
                <a:sym typeface="Arial"/>
              </a:rPr>
              <a:t>Costos de Transporte:</a:t>
            </a:r>
          </a:p>
          <a:p>
            <a:pPr marL="8890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s-ES" sz="2000" dirty="0">
                <a:latin typeface="Arial"/>
                <a:ea typeface="Arial"/>
                <a:cs typeface="Arial"/>
                <a:sym typeface="Arial"/>
              </a:rPr>
              <a:t>Encaren el comercio de bienes a larga distancia, limitando la especialización extrema. Pueden hacer que un país produzca localmente bienes en los que no tiene ventaja comparativa.</a:t>
            </a:r>
          </a:p>
          <a:p>
            <a:pPr marL="457200" lvl="0" indent="-3683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s-ES" sz="2000" dirty="0">
                <a:latin typeface="Arial"/>
                <a:ea typeface="Arial"/>
                <a:cs typeface="Arial"/>
                <a:sym typeface="Arial"/>
              </a:rPr>
              <a:t>Bienes No Comerciables:</a:t>
            </a:r>
          </a:p>
          <a:p>
            <a:pPr marL="8890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s-ES" sz="2000" dirty="0">
                <a:latin typeface="Arial"/>
                <a:ea typeface="Arial"/>
                <a:cs typeface="Arial"/>
                <a:sym typeface="Arial"/>
              </a:rPr>
              <a:t>Son aquellos bienes y servicios que no pueden exportarse fácilmente debido a restricciones logísticas o de costos, como los servicios de salud y educación .Algunos bienes manufacturados también pueden entrar en esta categoría si los costos de transporte son prohibitivos.</a:t>
            </a:r>
          </a:p>
          <a:p>
            <a:pPr marL="457200" lvl="0" indent="-3683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s-ES" sz="2000" dirty="0">
                <a:latin typeface="Arial"/>
                <a:ea typeface="Arial"/>
                <a:cs typeface="Arial"/>
                <a:sym typeface="Arial"/>
              </a:rPr>
              <a:t>Por </a:t>
            </a:r>
            <a:r>
              <a:rPr lang="es-ES" dirty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ES" sz="2000" dirty="0">
                <a:latin typeface="Arial"/>
                <a:ea typeface="Arial"/>
                <a:cs typeface="Arial"/>
                <a:sym typeface="Arial"/>
              </a:rPr>
              <a:t>jemplo: Los alimentos frescos, debido a que son perecederos y costos de transporte, suelen producirse localmente en lugar de ser importados desde países con menor costo de producción.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0"/>
          <p:cNvSpPr txBox="1">
            <a:spLocks noGrp="1"/>
          </p:cNvSpPr>
          <p:nvPr>
            <p:ph type="body" idx="1"/>
          </p:nvPr>
        </p:nvSpPr>
        <p:spPr>
          <a:xfrm>
            <a:off x="482246" y="2115122"/>
            <a:ext cx="11404953" cy="4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dirty="0">
                <a:latin typeface="Arial"/>
                <a:ea typeface="Arial"/>
                <a:cs typeface="Arial"/>
                <a:sym typeface="Arial"/>
              </a:rPr>
              <a:t>El modelo ricardiano demuestra que la ventaja comparativa es el motor del comercio internacional, permitiendo a los países especializarse en los bienes que producen más eficientemente. Aunque la realidad es más compleja, con múltiples factores de producción y barreras comerciales, la idea central sigue siendo válida: el comercio basado en ventaja comparativa beneficia a todos los países involucrados. La evidencia empírica respalda esta teoría, ya que los países tienden a exportar productos en los que tienen mayor productividad relativa.</a:t>
            </a:r>
            <a:endParaRPr sz="2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50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400" cy="1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 dirty="0"/>
              <a:t>Conclusión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400" cy="1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/>
              <a:t>Ventaja comparativa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3701675" y="1763350"/>
            <a:ext cx="7690500" cy="4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lvl="0" indent="-158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2500"/>
              <a:buFont typeface="Noto Sans Symbols"/>
              <a:buChar char="❑"/>
            </a:pPr>
            <a:r>
              <a:rPr lang="es-ES" sz="25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 ventaja comparativa se da cuando un país puede producir un bien a un coste de oportunidad menor que otro país.</a:t>
            </a:r>
          </a:p>
          <a:p>
            <a:pPr marL="91440" lvl="0" indent="-158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2500"/>
              <a:buFont typeface="Noto Sans Symbols"/>
              <a:buChar char="❑"/>
            </a:pPr>
            <a:r>
              <a:rPr lang="es-ES" sz="25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 distingue de la ventaja absoluta, que mide qué país es más productivo en términos absolutos.</a:t>
            </a:r>
            <a:endParaRPr lang="es-MX" sz="25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58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9"/>
              </a:buClr>
              <a:buSzPts val="2500"/>
              <a:buFont typeface="Noto Sans Symbols"/>
              <a:buChar char="❑"/>
            </a:pPr>
            <a:r>
              <a:rPr lang="es-ES" sz="25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 un país produce una unidad de un bien con menos trabajo que otro este tiene ventaja absoluta en la producción del bien en cuestión.</a:t>
            </a:r>
            <a:endParaRPr sz="25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58750" algn="just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2500"/>
              <a:buFont typeface="Noto Sans Symbols"/>
              <a:buChar char="❑"/>
            </a:pPr>
            <a:r>
              <a:rPr lang="es-MX" sz="2500" b="1" i="1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El comercio entre dos países puede beneficiar a ambos países si cada uno exporta los bienes en los que tiene una ventaja comparativa.</a:t>
            </a:r>
            <a:endParaRPr sz="2500" dirty="0">
              <a:solidFill>
                <a:srgbClr val="FF9900"/>
              </a:solidFill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525" y="1763358"/>
            <a:ext cx="2948850" cy="40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750" y="152400"/>
            <a:ext cx="10279300" cy="61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793228" y="899900"/>
            <a:ext cx="95925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s-MX" sz="2800"/>
              <a:t>FRONTERA DE POSIBILIDADES DE PRODUCCIÓN (FPP)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351071" y="1701200"/>
            <a:ext cx="4525729" cy="309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MX" sz="2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 todos los trabajadores en NUESTRO PAÍS produjeran </a:t>
            </a:r>
            <a:r>
              <a:rPr lang="es-MX" sz="2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queso</a:t>
            </a:r>
            <a:r>
              <a:rPr lang="es-MX" sz="2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producirían Q</a:t>
            </a:r>
            <a:r>
              <a:rPr lang="es-MX" sz="2100" baseline="-25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</a:t>
            </a:r>
            <a:r>
              <a:rPr lang="es-MX" sz="2100" b="0" i="0" u="none" strike="noStrike" cap="none" baseline="-25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MX" sz="2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=PML</a:t>
            </a:r>
            <a:r>
              <a:rPr lang="es-MX" sz="2100" baseline="-25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</a:t>
            </a:r>
            <a:r>
              <a:rPr lang="es-MX" sz="2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*L</a:t>
            </a:r>
            <a:r>
              <a:rPr lang="es-MX" sz="2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s-MX" sz="2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donde PML = producto marginal del trabajo </a:t>
            </a:r>
            <a:endParaRPr sz="21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MX" sz="2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 todos los trabajadores en NUESTRO PAÍS produjeran </a:t>
            </a:r>
            <a:r>
              <a:rPr lang="es-MX" sz="2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vino</a:t>
            </a:r>
            <a:r>
              <a:rPr lang="es-MX" sz="2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producirían Q</a:t>
            </a:r>
            <a:r>
              <a:rPr lang="es-MX" sz="2100" baseline="-25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r>
              <a:rPr lang="es-MX" sz="2100" b="0" i="0" u="none" strike="noStrike" cap="none" baseline="-25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MX" sz="2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=PML</a:t>
            </a:r>
            <a:r>
              <a:rPr lang="es-MX" sz="2100" baseline="-25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r>
              <a:rPr lang="es-MX" sz="2100" b="0" i="0" u="none" strike="noStrike" cap="none" baseline="-25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MX" sz="21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 L.</a:t>
            </a:r>
            <a:endParaRPr sz="21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A33A28-CA12-7E33-4539-4B84664F4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5039" y="1617600"/>
            <a:ext cx="5412457" cy="43342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🧀🍷 Maridaje Perfecto: Encuentra tu Queso y Vino Ideal">
            <a:extLst>
              <a:ext uri="{FF2B5EF4-FFF2-40B4-BE49-F238E27FC236}">
                <a16:creationId xmlns:a16="http://schemas.microsoft.com/office/drawing/2014/main" id="{0AAC62B7-E0E5-AF39-E755-79DBEE44E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604650" y="128920"/>
            <a:ext cx="106914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 b="1" dirty="0">
                <a:solidFill>
                  <a:schemeClr val="tx1"/>
                </a:solidFill>
              </a:rPr>
              <a:t>Precios relativos y oferta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604650" y="835350"/>
            <a:ext cx="10982700" cy="5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ato"/>
              <a:buChar char="●"/>
            </a:pPr>
            <a:r>
              <a:rPr lang="es-MX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Costo de oportunidad y precios: </a:t>
            </a:r>
            <a:r>
              <a:rPr lang="es-ES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La FPP muestra las distintas combinaciones de bienes que se pueden producir en su economía, pero para saber en que se va a especializar, se debe conocer su precio en función de otro.</a:t>
            </a:r>
            <a:endParaRPr sz="2100" b="1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ato"/>
              <a:buChar char="●"/>
            </a:pPr>
            <a:r>
              <a:rPr lang="es-ES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A partir de la igualación de los salarios por hora entre sectores (queso y vino) obtenemos la siguiente ecuación:</a:t>
            </a:r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s-MX" sz="28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s-MX" sz="2800" b="1" baseline="-25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Q /</a:t>
            </a:r>
            <a:r>
              <a:rPr lang="es-MX" sz="2800" b="1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s-MX" sz="2800" b="1" baseline="-250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LQ</a:t>
            </a:r>
            <a:r>
              <a:rPr lang="es-MX" sz="2800" b="1" baseline="-25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MX" sz="28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=P</a:t>
            </a:r>
            <a:r>
              <a:rPr lang="es-MX" sz="2800" b="1" baseline="-25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V /</a:t>
            </a:r>
            <a:r>
              <a:rPr lang="es-MX" sz="2800" b="1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s-MX" sz="2800" b="1" baseline="-250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LV</a:t>
            </a:r>
            <a:r>
              <a:rPr lang="es-MX" sz="2800" b="1" baseline="-25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MX" sz="2100" b="1" baseline="-25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 sz="2100" b="1" baseline="-250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s-MX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reorganizando obtenemos P</a:t>
            </a:r>
            <a:r>
              <a:rPr lang="es-MX" sz="2100" b="1" baseline="-25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Q </a:t>
            </a:r>
            <a:r>
              <a:rPr lang="es-MX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/P</a:t>
            </a:r>
            <a:r>
              <a:rPr lang="es-MX" sz="2100" b="1" baseline="-25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V </a:t>
            </a:r>
            <a:r>
              <a:rPr lang="es-MX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=</a:t>
            </a:r>
            <a:r>
              <a:rPr lang="es-MX" sz="2100" b="1" baseline="-25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MX" sz="2400" b="1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s-MX" sz="2400" b="1" baseline="-250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LQ</a:t>
            </a:r>
            <a:r>
              <a:rPr lang="es-MX" sz="2400" b="1" baseline="-25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MX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s-MX" sz="24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MX" sz="2400" b="1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s-MX" sz="2400" b="1" baseline="-250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LV</a:t>
            </a:r>
            <a:r>
              <a:rPr lang="es-MX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 sz="2100" b="1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s-MX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es decir, obtenemos el precio relativo del QUESO</a:t>
            </a:r>
            <a:endParaRPr sz="2100" b="1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ato"/>
              <a:buChar char="●"/>
            </a:pPr>
            <a:r>
              <a:rPr lang="es-ES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Si no existe comercio internacional, el precio relativo de los bienes es igual a la relación de sus requerimientos unitarios de trabajo.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ato"/>
              <a:buChar char="●"/>
            </a:pPr>
            <a:r>
              <a:rPr lang="es-MX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La relación P</a:t>
            </a:r>
            <a:r>
              <a:rPr lang="es-MX" sz="2100" b="1" baseline="-25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Q </a:t>
            </a:r>
            <a:r>
              <a:rPr lang="es-MX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/P</a:t>
            </a:r>
            <a:r>
              <a:rPr lang="es-MX" sz="2100" b="1" baseline="-25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V </a:t>
            </a:r>
            <a:r>
              <a:rPr lang="es-MX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indica SIEMPRE el precio relativo del BIEN del NUMERADOR expresado en términos del bien denominador.</a:t>
            </a:r>
            <a:endParaRPr sz="2100" b="1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77E2CD6-3462-402C-306A-A6F64D292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>
            <a:extLst>
              <a:ext uri="{FF2B5EF4-FFF2-40B4-BE49-F238E27FC236}">
                <a16:creationId xmlns:a16="http://schemas.microsoft.com/office/drawing/2014/main" id="{1877DC77-95C4-270B-AE61-C1E949A38D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400" cy="1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s-ES" sz="4400" dirty="0">
                <a:latin typeface="Arial"/>
                <a:cs typeface="Arial"/>
                <a:sym typeface="Arial"/>
              </a:rPr>
              <a:t>E</a:t>
            </a:r>
            <a:r>
              <a:rPr lang="es-MX" sz="4400" dirty="0">
                <a:latin typeface="Arial"/>
                <a:cs typeface="Arial"/>
                <a:sym typeface="Arial"/>
              </a:rPr>
              <a:t>l comercio en un mundo con un factor productivo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08;p15">
                <a:extLst>
                  <a:ext uri="{FF2B5EF4-FFF2-40B4-BE49-F238E27FC236}">
                    <a16:creationId xmlns:a16="http://schemas.microsoft.com/office/drawing/2014/main" id="{07E90BD8-0C4B-C1A0-FCD1-B4AC8EAE687C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94987" y="2293096"/>
                <a:ext cx="10397048" cy="363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91440" lvl="0" indent="-15875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D79"/>
                  </a:buClr>
                  <a:buSzPts val="2500"/>
                  <a:buFont typeface="Noto Sans Symbols"/>
                  <a:buChar char="❑"/>
                </a:pPr>
                <a:r>
                  <a:rPr lang="es-ES" sz="2500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Supongamos dos países, el nuestro y el extranjero donde cada quien tendrá su propio factor productivo y producen dos bienes, vino y queso. Para señalar que nos referimos a un aspecto extranjero, utilizaremos un *, ejemplo, L*.</a:t>
                </a:r>
              </a:p>
              <a:p>
                <a:pPr marL="0" lvl="0" indent="0" algn="just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D79"/>
                  </a:buClr>
                  <a:buSzPts val="2500"/>
                  <a:buNone/>
                </a:pPr>
                <a:endParaRPr lang="es-ES" sz="2500" dirty="0">
                  <a:solidFill>
                    <a:srgbClr val="FF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91440" lvl="0" indent="-158750" algn="just" rtl="0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Clr>
                    <a:srgbClr val="003D79"/>
                  </a:buClr>
                  <a:buSzPts val="2500"/>
                  <a:buFont typeface="Noto Sans Symbols"/>
                  <a:buChar char="❑"/>
                </a:pPr>
                <a:r>
                  <a:rPr lang="es-ES" sz="2500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Supongamos que nuestro país es menos productivo en vino, pero más productivo en queso, o sea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𝐿𝑄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𝑎</m:t>
                            </m:r>
                          </m:e>
                          <m:sub>
                            <m: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𝐿𝑉</m:t>
                            </m:r>
                          </m:sub>
                        </m:sSub>
                      </m:den>
                    </m:f>
                    <m:r>
                      <a:rPr lang="es-E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&lt;(</m:t>
                    </m:r>
                    <m:f>
                      <m:fPr>
                        <m:ctrlPr>
                          <a:rPr lang="es-E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𝑎</m:t>
                            </m:r>
                            <m: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∗</m:t>
                            </m:r>
                          </m:e>
                          <m:sub>
                            <m: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𝐿𝑄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𝑎</m:t>
                            </m:r>
                            <m: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∗</m:t>
                            </m:r>
                          </m:e>
                          <m:sub>
                            <m:r>
                              <a:rPr lang="es-ES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𝐿𝑉</m:t>
                            </m:r>
                          </m:sub>
                        </m:sSub>
                      </m:den>
                    </m:f>
                    <m:r>
                      <a:rPr lang="es-E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s-ES" sz="2500" dirty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por lo que podemos decir que nuestro país tiene una ventaja comparativa en la producción de queso.</a:t>
                </a:r>
              </a:p>
              <a:p>
                <a:pPr marL="91440" lvl="0" indent="-158750" algn="just" rtl="0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Clr>
                    <a:srgbClr val="003D79"/>
                  </a:buClr>
                  <a:buSzPts val="2500"/>
                  <a:buFont typeface="Noto Sans Symbols"/>
                  <a:buChar char="❑"/>
                </a:pPr>
                <a:endParaRPr lang="es-ES" sz="25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91440" lvl="0" indent="-158750" algn="just" rtl="0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Clr>
                    <a:srgbClr val="003D79"/>
                  </a:buClr>
                  <a:buSzPts val="2500"/>
                  <a:buFont typeface="Noto Sans Symbols"/>
                  <a:buChar char="❑"/>
                </a:pPr>
                <a:endParaRPr sz="2500" dirty="0"/>
              </a:p>
            </p:txBody>
          </p:sp>
        </mc:Choice>
        <mc:Fallback>
          <p:sp>
            <p:nvSpPr>
              <p:cNvPr id="2" name="Google Shape;108;p15">
                <a:extLst>
                  <a:ext uri="{FF2B5EF4-FFF2-40B4-BE49-F238E27FC236}">
                    <a16:creationId xmlns:a16="http://schemas.microsoft.com/office/drawing/2014/main" id="{07E90BD8-0C4B-C1A0-FCD1-B4AC8EAE687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4987" y="2293096"/>
                <a:ext cx="10397048" cy="3636000"/>
              </a:xfrm>
              <a:prstGeom prst="rect">
                <a:avLst/>
              </a:prstGeom>
              <a:blipFill>
                <a:blip r:embed="rId3"/>
                <a:stretch>
                  <a:fillRect l="-1220" t="-4167" r="-8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9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793228" y="899900"/>
            <a:ext cx="95925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s-ES" sz="2800" dirty="0"/>
              <a:t>Frontera de posibilidades de producción del extranjero</a:t>
            </a:r>
            <a:endParaRPr dirty="0"/>
          </a:p>
        </p:txBody>
      </p:sp>
      <p:sp>
        <p:nvSpPr>
          <p:cNvPr id="139" name="Google Shape;139;p19"/>
          <p:cNvSpPr txBox="1"/>
          <p:nvPr/>
        </p:nvSpPr>
        <p:spPr>
          <a:xfrm>
            <a:off x="8047175" y="1525125"/>
            <a:ext cx="37983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Debido a que el requerimiento del trabajo unitario para hacer queso en el extranjero es mayor que en nuestro país su frontera de posibilidades de producción tiene más pendiente.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067E34-D86D-3631-B578-0357A3547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6272" y="1701200"/>
            <a:ext cx="4204661" cy="38330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4759909" y="860614"/>
            <a:ext cx="7620000" cy="12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s-ES" sz="3200" dirty="0"/>
              <a:t>DETERMINACIÓN DEL PRECIO RELATIVO DESPUÉS DEL COMERCIO</a:t>
            </a:r>
            <a:endParaRPr sz="3200" dirty="0"/>
          </a:p>
        </p:txBody>
      </p:sp>
      <p:pic>
        <p:nvPicPr>
          <p:cNvPr id="156" name="Google Shape;156;p21" descr="Montón de billetes de dólares americanos"/>
          <p:cNvPicPr preferRelativeResize="0"/>
          <p:nvPr/>
        </p:nvPicPr>
        <p:blipFill rotWithShape="1">
          <a:blip r:embed="rId3">
            <a:alphaModFix/>
          </a:blip>
          <a:srcRect l="27009" r="19798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1"/>
          <p:cNvCxnSpPr/>
          <p:nvPr/>
        </p:nvCxnSpPr>
        <p:spPr>
          <a:xfrm>
            <a:off x="5715000" y="738013"/>
            <a:ext cx="56769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dirty="0">
                <a:latin typeface="Arial"/>
                <a:ea typeface="Arial"/>
                <a:cs typeface="Arial"/>
                <a:sym typeface="Arial"/>
              </a:rPr>
              <a:t>Existen 2 tipos de análisis, 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s-ES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dirty="0"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ES" b="1" i="1" dirty="0">
                <a:latin typeface="Arial"/>
                <a:ea typeface="Arial"/>
                <a:cs typeface="Arial"/>
                <a:sym typeface="Arial"/>
              </a:rPr>
              <a:t>análisis del equilibrio parcial</a:t>
            </a:r>
            <a:r>
              <a:rPr lang="es-ES" dirty="0">
                <a:latin typeface="Arial"/>
                <a:ea typeface="Arial"/>
                <a:cs typeface="Arial"/>
                <a:sym typeface="Arial"/>
              </a:rPr>
              <a:t>: analiza los efectos  de las cuotas de importación de un producto en específico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s-ES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dirty="0"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ES" b="1" i="1" dirty="0">
                <a:latin typeface="Arial"/>
                <a:ea typeface="Arial"/>
                <a:cs typeface="Arial"/>
                <a:sym typeface="Arial"/>
              </a:rPr>
              <a:t>análisis del equilibrio general</a:t>
            </a:r>
            <a:r>
              <a:rPr lang="es-ES" dirty="0">
                <a:latin typeface="Arial"/>
                <a:ea typeface="Arial"/>
                <a:cs typeface="Arial"/>
                <a:sym typeface="Arial"/>
              </a:rPr>
              <a:t>: puede analizar la interrelacionalidad en el mercado de 2 bienes.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21"/>
          <p:cNvCxnSpPr/>
          <p:nvPr/>
        </p:nvCxnSpPr>
        <p:spPr>
          <a:xfrm>
            <a:off x="5715000" y="6134100"/>
            <a:ext cx="5676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1888</Words>
  <Application>Microsoft Macintosh PowerPoint</Application>
  <PresentationFormat>Panorámica</PresentationFormat>
  <Paragraphs>143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Open Sans</vt:lpstr>
      <vt:lpstr>Lustria</vt:lpstr>
      <vt:lpstr>Arial</vt:lpstr>
      <vt:lpstr>Noto Sans Symbols</vt:lpstr>
      <vt:lpstr>Calibri</vt:lpstr>
      <vt:lpstr>Cambria Math</vt:lpstr>
      <vt:lpstr>Lato</vt:lpstr>
      <vt:lpstr>ChronicleVTI</vt:lpstr>
      <vt:lpstr>Productividad del trabajo y ventaja comparativa: el modelo ricardiano</vt:lpstr>
      <vt:lpstr>Razones por las que los países participan en el comercio internacional:</vt:lpstr>
      <vt:lpstr>Ventaja comparativa</vt:lpstr>
      <vt:lpstr>Presentación de PowerPoint</vt:lpstr>
      <vt:lpstr>FRONTERA DE POSIBILIDADES DE PRODUCCIÓN (FPP)</vt:lpstr>
      <vt:lpstr>Precios relativos y oferta</vt:lpstr>
      <vt:lpstr>El comercio en un mundo con un factor productivo</vt:lpstr>
      <vt:lpstr>Frontera de posibilidades de producción del extranjero</vt:lpstr>
      <vt:lpstr>DETERMINACIÓN DEL PRECIO RELATIVO DESPUÉS DEL COMERCIO</vt:lpstr>
      <vt:lpstr>OFERTA Y  DEMANDA RELATIVAS MUNDIALES    </vt:lpstr>
      <vt:lpstr>Presentación de PowerPoint</vt:lpstr>
      <vt:lpstr>Presentación de PowerPoint</vt:lpstr>
      <vt:lpstr>LAS GANANCIAS DEL COMERCIO</vt:lpstr>
      <vt:lpstr>Una pequeña nota de los salarios y la evidencia empírica del modelo ricardiano</vt:lpstr>
      <vt:lpstr>Ideas Erróneas sobre la Ventaja Comparativa</vt:lpstr>
      <vt:lpstr>Ventaja comparativa con muchos bienes</vt:lpstr>
      <vt:lpstr>Presentación de PowerPoint</vt:lpstr>
      <vt:lpstr>Presentación de PowerPoint</vt:lpstr>
      <vt:lpstr>Determinación de los salarios relativos</vt:lpstr>
      <vt:lpstr>Introducción de los Costos de Transporte y Bienes No Comerciables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Fernanda Flores</dc:creator>
  <cp:lastModifiedBy> </cp:lastModifiedBy>
  <cp:revision>7</cp:revision>
  <dcterms:modified xsi:type="dcterms:W3CDTF">2025-02-11T19:20:33Z</dcterms:modified>
</cp:coreProperties>
</file>