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88" r:id="rId1"/>
  </p:sldMasterIdLst>
  <p:notesMasterIdLst>
    <p:notesMasterId r:id="rId42"/>
  </p:notesMasterIdLst>
  <p:sldIdLst>
    <p:sldId id="257" r:id="rId2"/>
    <p:sldId id="258" r:id="rId3"/>
    <p:sldId id="30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08" r:id="rId14"/>
    <p:sldId id="300" r:id="rId15"/>
    <p:sldId id="268" r:id="rId16"/>
    <p:sldId id="271" r:id="rId17"/>
    <p:sldId id="272" r:id="rId18"/>
    <p:sldId id="273" r:id="rId19"/>
    <p:sldId id="274" r:id="rId20"/>
    <p:sldId id="310" r:id="rId21"/>
    <p:sldId id="307" r:id="rId22"/>
    <p:sldId id="305" r:id="rId23"/>
    <p:sldId id="276" r:id="rId24"/>
    <p:sldId id="277" r:id="rId25"/>
    <p:sldId id="313" r:id="rId26"/>
    <p:sldId id="314" r:id="rId27"/>
    <p:sldId id="281" r:id="rId28"/>
    <p:sldId id="282" r:id="rId29"/>
    <p:sldId id="319" r:id="rId30"/>
    <p:sldId id="320" r:id="rId31"/>
    <p:sldId id="309" r:id="rId32"/>
    <p:sldId id="323" r:id="rId33"/>
    <p:sldId id="324" r:id="rId34"/>
    <p:sldId id="284" r:id="rId35"/>
    <p:sldId id="321" r:id="rId36"/>
    <p:sldId id="322" r:id="rId37"/>
    <p:sldId id="286" r:id="rId38"/>
    <p:sldId id="287" r:id="rId39"/>
    <p:sldId id="288" r:id="rId40"/>
    <p:sldId id="312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 autoAdjust="0"/>
    <p:restoredTop sz="94627" autoAdjust="0"/>
  </p:normalViewPr>
  <p:slideViewPr>
    <p:cSldViewPr snapToGrid="0">
      <p:cViewPr varScale="1">
        <p:scale>
          <a:sx n="125" d="100"/>
          <a:sy n="125" d="100"/>
        </p:scale>
        <p:origin x="1432" y="168"/>
      </p:cViewPr>
      <p:guideLst>
        <p:guide orient="horz" pos="2160"/>
        <p:guide pos="3069"/>
      </p:guideLst>
    </p:cSldViewPr>
  </p:slideViewPr>
  <p:outlineViewPr>
    <p:cViewPr>
      <p:scale>
        <a:sx n="33" d="100"/>
        <a:sy n="33" d="100"/>
      </p:scale>
      <p:origin x="0" y="16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emich\Downloads\download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\Downloads\NE.EXP.GNFS.ZS_Indicator_MetaData_es_EXCEL%20(1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rmando\AppData\Local\Temp\jej7g2o7.tmp\BIE_BIE2012081414315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\Downloads\table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[download.xls]Sheet0!$V$10:$V$14</c:f>
              <c:strCache>
                <c:ptCount val="5"/>
                <c:pt idx="0">
                  <c:v>PNB</c:v>
                </c:pt>
                <c:pt idx="1">
                  <c:v>Consumo</c:v>
                </c:pt>
                <c:pt idx="2">
                  <c:v>Inversión</c:v>
                </c:pt>
                <c:pt idx="3">
                  <c:v>Exportaciones Netas</c:v>
                </c:pt>
                <c:pt idx="4">
                  <c:v>Gasto de Gobierno</c:v>
                </c:pt>
              </c:strCache>
            </c:strRef>
          </c:cat>
          <c:val>
            <c:numRef>
              <c:f>[download.xls]Sheet0!$W$10:$W$14</c:f>
              <c:numCache>
                <c:formatCode>General</c:formatCode>
                <c:ptCount val="5"/>
                <c:pt idx="0">
                  <c:v>18128.2</c:v>
                </c:pt>
                <c:pt idx="1">
                  <c:v>12429</c:v>
                </c:pt>
                <c:pt idx="2">
                  <c:v>3019.2</c:v>
                </c:pt>
                <c:pt idx="3">
                  <c:v>-526.4</c:v>
                </c:pt>
                <c:pt idx="4">
                  <c:v>1235.5999999999999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3E-434F-9C19-93B90B75A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-231683104"/>
        <c:axId val="-231685824"/>
      </c:barChart>
      <c:catAx>
        <c:axId val="-23168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231685824"/>
        <c:crosses val="autoZero"/>
        <c:auto val="1"/>
        <c:lblAlgn val="ctr"/>
        <c:lblOffset val="100"/>
        <c:noMultiLvlLbl val="0"/>
      </c:catAx>
      <c:valAx>
        <c:axId val="-231685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231683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'[NE.EXP.GNFS.ZS_Indicator_MetaData_es_EXCEL (1).xls]Sheet1'!$BG$1</c:f>
              <c:strCache>
                <c:ptCount val="1"/>
                <c:pt idx="0">
                  <c:v>Exportaciones</c:v>
                </c:pt>
              </c:strCache>
            </c:strRef>
          </c:tx>
          <c:invertIfNegative val="0"/>
          <c:cat>
            <c:strRef>
              <c:f>'[NE.EXP.GNFS.ZS_Indicator_MetaData_es_EXCEL (1).xls]Sheet1'!$BF$2:$BF$11</c:f>
              <c:strCache>
                <c:ptCount val="10"/>
                <c:pt idx="0">
                  <c:v>Estados Unidos</c:v>
                </c:pt>
                <c:pt idx="1">
                  <c:v>Reino Unido</c:v>
                </c:pt>
                <c:pt idx="2">
                  <c:v>Turquía</c:v>
                </c:pt>
                <c:pt idx="3">
                  <c:v>España</c:v>
                </c:pt>
                <c:pt idx="4">
                  <c:v>México</c:v>
                </c:pt>
                <c:pt idx="5">
                  <c:v>Japón</c:v>
                </c:pt>
                <c:pt idx="6">
                  <c:v>Alemania</c:v>
                </c:pt>
                <c:pt idx="7">
                  <c:v>Brasil</c:v>
                </c:pt>
                <c:pt idx="8">
                  <c:v>Francia</c:v>
                </c:pt>
                <c:pt idx="9">
                  <c:v>Italia</c:v>
                </c:pt>
              </c:strCache>
            </c:strRef>
          </c:cat>
          <c:val>
            <c:numRef>
              <c:f>'[NE.EXP.GNFS.ZS_Indicator_MetaData_es_EXCEL (1).xls]Sheet1'!$BG$2:$BG$11</c:f>
              <c:numCache>
                <c:formatCode>0.0</c:formatCode>
                <c:ptCount val="10"/>
                <c:pt idx="0">
                  <c:v>13.969435605984803</c:v>
                </c:pt>
                <c:pt idx="1">
                  <c:v>32.487524969851464</c:v>
                </c:pt>
                <c:pt idx="2">
                  <c:v>23.747221118347387</c:v>
                </c:pt>
                <c:pt idx="3">
                  <c:v>30.264493043245199</c:v>
                </c:pt>
                <c:pt idx="4">
                  <c:v>31.550519722551446</c:v>
                </c:pt>
                <c:pt idx="5">
                  <c:v>15.147659528897004</c:v>
                </c:pt>
                <c:pt idx="6">
                  <c:v>50.17395664583816</c:v>
                </c:pt>
                <c:pt idx="7">
                  <c:v>11.889167671369764</c:v>
                </c:pt>
                <c:pt idx="8">
                  <c:v>26.895299647640307</c:v>
                </c:pt>
                <c:pt idx="9">
                  <c:v>28.811120250705251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4D-41E1-B928-47F40041940A}"/>
            </c:ext>
          </c:extLst>
        </c:ser>
        <c:ser>
          <c:idx val="1"/>
          <c:order val="1"/>
          <c:tx>
            <c:strRef>
              <c:f>'[NE.EXP.GNFS.ZS_Indicator_MetaData_es_EXCEL (1).xls]Sheet1'!$BH$1</c:f>
              <c:strCache>
                <c:ptCount val="1"/>
                <c:pt idx="0">
                  <c:v>Importaciones</c:v>
                </c:pt>
              </c:strCache>
            </c:strRef>
          </c:tx>
          <c:invertIfNegative val="0"/>
          <c:cat>
            <c:strRef>
              <c:f>'[NE.EXP.GNFS.ZS_Indicator_MetaData_es_EXCEL (1).xls]Sheet1'!$BF$2:$BF$11</c:f>
              <c:strCache>
                <c:ptCount val="10"/>
                <c:pt idx="0">
                  <c:v>Estados Unidos</c:v>
                </c:pt>
                <c:pt idx="1">
                  <c:v>Reino Unido</c:v>
                </c:pt>
                <c:pt idx="2">
                  <c:v>Turquía</c:v>
                </c:pt>
                <c:pt idx="3">
                  <c:v>España</c:v>
                </c:pt>
                <c:pt idx="4">
                  <c:v>México</c:v>
                </c:pt>
                <c:pt idx="5">
                  <c:v>Japón</c:v>
                </c:pt>
                <c:pt idx="6">
                  <c:v>Alemania</c:v>
                </c:pt>
                <c:pt idx="7">
                  <c:v>Brasil</c:v>
                </c:pt>
                <c:pt idx="8">
                  <c:v>Francia</c:v>
                </c:pt>
                <c:pt idx="9">
                  <c:v>Italia</c:v>
                </c:pt>
              </c:strCache>
            </c:strRef>
          </c:cat>
          <c:val>
            <c:numRef>
              <c:f>'[NE.EXP.GNFS.ZS_Indicator_MetaData_es_EXCEL (1).xls]Sheet1'!$BH$2:$BH$11</c:f>
              <c:numCache>
                <c:formatCode>0.0</c:formatCode>
                <c:ptCount val="10"/>
                <c:pt idx="0">
                  <c:v>17.758966867449789</c:v>
                </c:pt>
                <c:pt idx="1">
                  <c:v>34.080515731336277</c:v>
                </c:pt>
                <c:pt idx="2">
                  <c:v>32.64327977190969</c:v>
                </c:pt>
                <c:pt idx="3">
                  <c:v>31.057454942140676</c:v>
                </c:pt>
                <c:pt idx="4">
                  <c:v>32.878251165824388</c:v>
                </c:pt>
                <c:pt idx="5">
                  <c:v>16.057814404389752</c:v>
                </c:pt>
                <c:pt idx="6">
                  <c:v>45.095656869551803</c:v>
                </c:pt>
                <c:pt idx="7">
                  <c:v>12.622546623654513</c:v>
                </c:pt>
                <c:pt idx="8">
                  <c:v>29.858678186773879</c:v>
                </c:pt>
                <c:pt idx="9">
                  <c:v>30.309532878577379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4D-41E1-B928-47F4004194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31677664"/>
        <c:axId val="-231682016"/>
        <c:axId val="0"/>
      </c:bar3DChart>
      <c:catAx>
        <c:axId val="-231677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31682016"/>
        <c:crosses val="autoZero"/>
        <c:auto val="1"/>
        <c:lblAlgn val="ctr"/>
        <c:lblOffset val="100"/>
        <c:noMultiLvlLbl val="0"/>
      </c:catAx>
      <c:valAx>
        <c:axId val="-23168201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-2316776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'Página 1'!$B$3</c:f>
              <c:strCache>
                <c:ptCount val="1"/>
                <c:pt idx="0">
                  <c:v>Cuenta corriente Total 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1'!$B$4:$B$52</c:f>
              <c:numCache>
                <c:formatCode>General</c:formatCode>
                <c:ptCount val="49"/>
                <c:pt idx="0">
                  <c:v>-4978.7781000000004</c:v>
                </c:pt>
                <c:pt idx="1">
                  <c:v>-3496.4946</c:v>
                </c:pt>
                <c:pt idx="2">
                  <c:v>-4022.6386000000002</c:v>
                </c:pt>
                <c:pt idx="3">
                  <c:v>-6244.5824000000002</c:v>
                </c:pt>
                <c:pt idx="4">
                  <c:v>-4785.1637000000001</c:v>
                </c:pt>
                <c:pt idx="5">
                  <c:v>-3575.9160999999999</c:v>
                </c:pt>
                <c:pt idx="6">
                  <c:v>-3326.7</c:v>
                </c:pt>
                <c:pt idx="7">
                  <c:v>-6026.2866999999997</c:v>
                </c:pt>
                <c:pt idx="8">
                  <c:v>-3776.5160000000001</c:v>
                </c:pt>
                <c:pt idx="9">
                  <c:v>-2861.0475999999999</c:v>
                </c:pt>
                <c:pt idx="10">
                  <c:v>-3221.4002999999998</c:v>
                </c:pt>
                <c:pt idx="11">
                  <c:v>-4296.3508000000002</c:v>
                </c:pt>
                <c:pt idx="12">
                  <c:v>-2023.0546999999999</c:v>
                </c:pt>
                <c:pt idx="13">
                  <c:v>-1472.0020999999999</c:v>
                </c:pt>
                <c:pt idx="14">
                  <c:v>-1457.0001999999999</c:v>
                </c:pt>
                <c:pt idx="15">
                  <c:v>-2209.3020999999999</c:v>
                </c:pt>
                <c:pt idx="16">
                  <c:v>-1288.1242</c:v>
                </c:pt>
                <c:pt idx="17">
                  <c:v>794.50890000000004</c:v>
                </c:pt>
                <c:pt idx="18">
                  <c:v>-781.00739999999996</c:v>
                </c:pt>
                <c:pt idx="19">
                  <c:v>-3964.1777000000002</c:v>
                </c:pt>
                <c:pt idx="20">
                  <c:v>-3345.1093999999998</c:v>
                </c:pt>
                <c:pt idx="21">
                  <c:v>-49.242199999999997</c:v>
                </c:pt>
                <c:pt idx="22">
                  <c:v>-505.12130000000002</c:v>
                </c:pt>
                <c:pt idx="23">
                  <c:v>-1961.3770999999999</c:v>
                </c:pt>
                <c:pt idx="24">
                  <c:v>-2059.3805000000002</c:v>
                </c:pt>
                <c:pt idx="25">
                  <c:v>32.3065</c:v>
                </c:pt>
                <c:pt idx="26">
                  <c:v>-520.41449999999998</c:v>
                </c:pt>
                <c:pt idx="27">
                  <c:v>-1974.4231</c:v>
                </c:pt>
                <c:pt idx="28">
                  <c:v>-5222.5906999999997</c:v>
                </c:pt>
                <c:pt idx="29">
                  <c:v>-2346.9477000000002</c:v>
                </c:pt>
                <c:pt idx="30">
                  <c:v>-802.21450000000004</c:v>
                </c:pt>
                <c:pt idx="31">
                  <c:v>-1004.1423</c:v>
                </c:pt>
                <c:pt idx="32">
                  <c:v>-3030.2249999999999</c:v>
                </c:pt>
                <c:pt idx="33">
                  <c:v>-2183.4182000000001</c:v>
                </c:pt>
                <c:pt idx="34">
                  <c:v>-4356.4041999999999</c:v>
                </c:pt>
                <c:pt idx="35">
                  <c:v>-6170.9282999999996</c:v>
                </c:pt>
                <c:pt idx="36">
                  <c:v>-1869.5111999999999</c:v>
                </c:pt>
                <c:pt idx="37">
                  <c:v>576.12199999999996</c:v>
                </c:pt>
                <c:pt idx="38">
                  <c:v>-3626.3569000000002</c:v>
                </c:pt>
                <c:pt idx="39">
                  <c:v>-101.029</c:v>
                </c:pt>
                <c:pt idx="40">
                  <c:v>701.72580000000005</c:v>
                </c:pt>
                <c:pt idx="41">
                  <c:v>-102.87439999999999</c:v>
                </c:pt>
                <c:pt idx="42">
                  <c:v>-348.27260000000001</c:v>
                </c:pt>
                <c:pt idx="43">
                  <c:v>-3094.7781</c:v>
                </c:pt>
                <c:pt idx="44">
                  <c:v>-1936.8264999999999</c:v>
                </c:pt>
                <c:pt idx="45">
                  <c:v>-677.61900000000003</c:v>
                </c:pt>
                <c:pt idx="46">
                  <c:v>-4543.8397000000004</c:v>
                </c:pt>
                <c:pt idx="47">
                  <c:v>-1871.8978999999999</c:v>
                </c:pt>
                <c:pt idx="48">
                  <c:v>-46.906700000000001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67-499F-9195-8DAB625E45E5}"/>
            </c:ext>
          </c:extLst>
        </c:ser>
        <c:ser>
          <c:idx val="1"/>
          <c:order val="1"/>
          <c:tx>
            <c:strRef>
              <c:f>'Página 1'!$C$3</c:f>
              <c:strCache>
                <c:ptCount val="1"/>
                <c:pt idx="0">
                  <c:v>Sector externo &gt; Balanza de pagos de México (nueva presentación) &gt; Cuenta corriente &gt; Ingresos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1'!$C$4:$C$52</c:f>
            </c:numRef>
          </c:val>
          <c:smooth val="0"/>
          <c:extLst>
            <c:ext xmlns:c16="http://schemas.microsoft.com/office/drawing/2014/chart" uri="{C3380CC4-5D6E-409C-BE32-E72D297353CC}">
              <c16:uniqueId val="{00000001-9667-499F-9195-8DAB625E45E5}"/>
            </c:ext>
          </c:extLst>
        </c:ser>
        <c:ser>
          <c:idx val="2"/>
          <c:order val="2"/>
          <c:tx>
            <c:strRef>
              <c:f>'Página 1'!$D$3</c:f>
              <c:strCache>
                <c:ptCount val="1"/>
                <c:pt idx="0">
                  <c:v>Sector externo &gt; Balanza de pagos de México (nueva presentación) &gt; Cuenta corriente &gt; Ingresos &gt; Bienes y servicios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1'!$D$4:$D$52</c:f>
            </c:numRef>
          </c:val>
          <c:smooth val="0"/>
          <c:extLst>
            <c:ext xmlns:c16="http://schemas.microsoft.com/office/drawing/2014/chart" uri="{C3380CC4-5D6E-409C-BE32-E72D297353CC}">
              <c16:uniqueId val="{00000002-9667-499F-9195-8DAB625E45E5}"/>
            </c:ext>
          </c:extLst>
        </c:ser>
        <c:ser>
          <c:idx val="3"/>
          <c:order val="3"/>
          <c:tx>
            <c:strRef>
              <c:f>'Página 1'!$E$3</c:f>
              <c:strCache>
                <c:ptCount val="1"/>
                <c:pt idx="0">
                  <c:v>Sector externo &gt; Balanza de pagos de México (nueva presentación) &gt; Cuenta corriente &gt; Ingresos &gt; Bienes y servicios &gt; Bienes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1'!$E$4:$E$52</c:f>
            </c:numRef>
          </c:val>
          <c:smooth val="0"/>
          <c:extLst>
            <c:ext xmlns:c16="http://schemas.microsoft.com/office/drawing/2014/chart" uri="{C3380CC4-5D6E-409C-BE32-E72D297353CC}">
              <c16:uniqueId val="{00000003-9667-499F-9195-8DAB625E45E5}"/>
            </c:ext>
          </c:extLst>
        </c:ser>
        <c:ser>
          <c:idx val="4"/>
          <c:order val="4"/>
          <c:tx>
            <c:strRef>
              <c:f>'Página 1'!$F$3</c:f>
              <c:strCache>
                <c:ptCount val="1"/>
                <c:pt idx="0">
                  <c:v>Sector externo &gt; Balanza de pagos de México (nueva presentación) &gt; Cuenta corriente &gt; Ingresos &gt; Bienes y servicios &gt; Bienes Mercancías generales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1'!$F$4:$F$52</c:f>
            </c:numRef>
          </c:val>
          <c:smooth val="0"/>
          <c:extLst>
            <c:ext xmlns:c16="http://schemas.microsoft.com/office/drawing/2014/chart" uri="{C3380CC4-5D6E-409C-BE32-E72D297353CC}">
              <c16:uniqueId val="{00000004-9667-499F-9195-8DAB625E45E5}"/>
            </c:ext>
          </c:extLst>
        </c:ser>
        <c:ser>
          <c:idx val="5"/>
          <c:order val="5"/>
          <c:tx>
            <c:strRef>
              <c:f>'Página 1'!$G$3</c:f>
              <c:strCache>
                <c:ptCount val="1"/>
                <c:pt idx="0">
                  <c:v>Sector externo &gt; Balanza de pagos de México (nueva presentación) &gt; Cuenta corriente &gt; Ingresos &gt; Bienes y servicios &gt; Bienes Bienes adquiridos en puertos por medios de transporte a/ 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1'!$G$4:$G$52</c:f>
            </c:numRef>
          </c:val>
          <c:smooth val="0"/>
          <c:extLst>
            <c:ext xmlns:c16="http://schemas.microsoft.com/office/drawing/2014/chart" uri="{C3380CC4-5D6E-409C-BE32-E72D297353CC}">
              <c16:uniqueId val="{00000005-9667-499F-9195-8DAB625E45E5}"/>
            </c:ext>
          </c:extLst>
        </c:ser>
        <c:ser>
          <c:idx val="6"/>
          <c:order val="6"/>
          <c:tx>
            <c:strRef>
              <c:f>'Página 1'!$H$3</c:f>
              <c:strCache>
                <c:ptCount val="1"/>
                <c:pt idx="0">
                  <c:v>Sector externo &gt; Balanza de pagos de México (nueva presentación) &gt; Cuenta corriente &gt; Ingresos &gt; Bienes y servicios &gt; Servicios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1'!$H$4:$H$52</c:f>
            </c:numRef>
          </c:val>
          <c:smooth val="0"/>
          <c:extLst>
            <c:ext xmlns:c16="http://schemas.microsoft.com/office/drawing/2014/chart" uri="{C3380CC4-5D6E-409C-BE32-E72D297353CC}">
              <c16:uniqueId val="{00000006-9667-499F-9195-8DAB625E45E5}"/>
            </c:ext>
          </c:extLst>
        </c:ser>
        <c:ser>
          <c:idx val="7"/>
          <c:order val="7"/>
          <c:tx>
            <c:strRef>
              <c:f>'Página 1'!$I$3</c:f>
              <c:strCache>
                <c:ptCount val="1"/>
                <c:pt idx="0">
                  <c:v>Sector externo &gt; Balanza de pagos de México (nueva presentación) &gt; Cuenta corriente &gt; Ingresos &gt; Bienes y servicios &gt; Servicios Turistas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1'!$I$4:$I$52</c:f>
            </c:numRef>
          </c:val>
          <c:smooth val="0"/>
          <c:extLst>
            <c:ext xmlns:c16="http://schemas.microsoft.com/office/drawing/2014/chart" uri="{C3380CC4-5D6E-409C-BE32-E72D297353CC}">
              <c16:uniqueId val="{00000007-9667-499F-9195-8DAB625E45E5}"/>
            </c:ext>
          </c:extLst>
        </c:ser>
        <c:ser>
          <c:idx val="8"/>
          <c:order val="8"/>
          <c:tx>
            <c:strRef>
              <c:f>'Página 1'!$J$3</c:f>
              <c:strCache>
                <c:ptCount val="1"/>
                <c:pt idx="0">
                  <c:v>Sector externo &gt; Balanza de pagos de México (nueva presentación) &gt; Cuenta corriente &gt; Ingresos &gt; Bienes y servicios &gt; Servicios Excursionistas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1'!$J$4:$J$52</c:f>
            </c:numRef>
          </c:val>
          <c:smooth val="0"/>
          <c:extLst>
            <c:ext xmlns:c16="http://schemas.microsoft.com/office/drawing/2014/chart" uri="{C3380CC4-5D6E-409C-BE32-E72D297353CC}">
              <c16:uniqueId val="{00000008-9667-499F-9195-8DAB625E45E5}"/>
            </c:ext>
          </c:extLst>
        </c:ser>
        <c:ser>
          <c:idx val="9"/>
          <c:order val="9"/>
          <c:tx>
            <c:strRef>
              <c:f>'Página 1'!$K$3</c:f>
              <c:strCache>
                <c:ptCount val="1"/>
                <c:pt idx="0">
                  <c:v>Sector externo &gt; Balanza de pagos de México (nueva presentación) &gt; Cuenta corriente &gt; Ingresos &gt; Bienes y servicios &gt; Servicios Transportes diversos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1'!$K$4:$K$52</c:f>
            </c:numRef>
          </c:val>
          <c:smooth val="0"/>
          <c:extLst>
            <c:ext xmlns:c16="http://schemas.microsoft.com/office/drawing/2014/chart" uri="{C3380CC4-5D6E-409C-BE32-E72D297353CC}">
              <c16:uniqueId val="{00000009-9667-499F-9195-8DAB625E45E5}"/>
            </c:ext>
          </c:extLst>
        </c:ser>
        <c:ser>
          <c:idx val="10"/>
          <c:order val="10"/>
          <c:tx>
            <c:strRef>
              <c:f>'Página 1'!$L$3</c:f>
              <c:strCache>
                <c:ptCount val="1"/>
                <c:pt idx="0">
                  <c:v>Sector externo &gt; Balanza de pagos de México (nueva presentación) &gt; Cuenta corriente &gt; Ingresos &gt; Bienes y servicios &gt; Servicios Otros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1'!$L$4:$L$52</c:f>
            </c:numRef>
          </c:val>
          <c:smooth val="0"/>
          <c:extLst>
            <c:ext xmlns:c16="http://schemas.microsoft.com/office/drawing/2014/chart" uri="{C3380CC4-5D6E-409C-BE32-E72D297353CC}">
              <c16:uniqueId val="{0000000A-9667-499F-9195-8DAB625E45E5}"/>
            </c:ext>
          </c:extLst>
        </c:ser>
        <c:ser>
          <c:idx val="11"/>
          <c:order val="11"/>
          <c:tx>
            <c:strRef>
              <c:f>'Página 1'!$M$3</c:f>
              <c:strCache>
                <c:ptCount val="1"/>
                <c:pt idx="0">
                  <c:v>Sector externo &gt; Balanza de pagos de México (nueva presentación) &gt; Cuenta corriente &gt; Ingresos &gt; Renta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1'!$M$4:$M$52</c:f>
            </c:numRef>
          </c:val>
          <c:smooth val="0"/>
          <c:extLst>
            <c:ext xmlns:c16="http://schemas.microsoft.com/office/drawing/2014/chart" uri="{C3380CC4-5D6E-409C-BE32-E72D297353CC}">
              <c16:uniqueId val="{0000000B-9667-499F-9195-8DAB625E45E5}"/>
            </c:ext>
          </c:extLst>
        </c:ser>
        <c:ser>
          <c:idx val="12"/>
          <c:order val="12"/>
          <c:tx>
            <c:strRef>
              <c:f>'Página 1'!$N$3</c:f>
              <c:strCache>
                <c:ptCount val="1"/>
                <c:pt idx="0">
                  <c:v>Sector externo &gt; Balanza de pagos de México (nueva presentación) &gt; Cuenta corriente &gt; Ingresos &gt; Renta Intereses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1'!$N$4:$N$52</c:f>
            </c:numRef>
          </c:val>
          <c:smooth val="0"/>
          <c:extLst>
            <c:ext xmlns:c16="http://schemas.microsoft.com/office/drawing/2014/chart" uri="{C3380CC4-5D6E-409C-BE32-E72D297353CC}">
              <c16:uniqueId val="{0000000C-9667-499F-9195-8DAB625E45E5}"/>
            </c:ext>
          </c:extLst>
        </c:ser>
        <c:ser>
          <c:idx val="13"/>
          <c:order val="13"/>
          <c:tx>
            <c:strRef>
              <c:f>'Página 1'!$O$3</c:f>
              <c:strCache>
                <c:ptCount val="1"/>
                <c:pt idx="0">
                  <c:v>Sector externo &gt; Balanza de pagos de México (nueva presentación) &gt; Cuenta corriente &gt; Ingresos &gt; Renta Otros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1'!$O$4:$O$52</c:f>
            </c:numRef>
          </c:val>
          <c:smooth val="0"/>
          <c:extLst>
            <c:ext xmlns:c16="http://schemas.microsoft.com/office/drawing/2014/chart" uri="{C3380CC4-5D6E-409C-BE32-E72D297353CC}">
              <c16:uniqueId val="{0000000D-9667-499F-9195-8DAB625E45E5}"/>
            </c:ext>
          </c:extLst>
        </c:ser>
        <c:ser>
          <c:idx val="14"/>
          <c:order val="14"/>
          <c:tx>
            <c:strRef>
              <c:f>'Página 1'!$P$3</c:f>
              <c:strCache>
                <c:ptCount val="1"/>
                <c:pt idx="0">
                  <c:v>Sector externo &gt; Balanza de pagos de México (nueva presentación) &gt; Cuenta corriente &gt; Ingresos &gt; Transferencias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1'!$P$4:$P$52</c:f>
            </c:numRef>
          </c:val>
          <c:smooth val="0"/>
          <c:extLst>
            <c:ext xmlns:c16="http://schemas.microsoft.com/office/drawing/2014/chart" uri="{C3380CC4-5D6E-409C-BE32-E72D297353CC}">
              <c16:uniqueId val="{0000000E-9667-499F-9195-8DAB625E45E5}"/>
            </c:ext>
          </c:extLst>
        </c:ser>
        <c:ser>
          <c:idx val="15"/>
          <c:order val="15"/>
          <c:tx>
            <c:strRef>
              <c:f>'Página 1'!$Q$3</c:f>
              <c:strCache>
                <c:ptCount val="1"/>
                <c:pt idx="0">
                  <c:v>Sector externo &gt; Balanza de pagos de México (nueva presentación) &gt; Cuenta corriente &gt; Ingresos &gt; Transferencias Remesas familiares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1'!$Q$4:$Q$52</c:f>
            </c:numRef>
          </c:val>
          <c:smooth val="0"/>
          <c:extLst>
            <c:ext xmlns:c16="http://schemas.microsoft.com/office/drawing/2014/chart" uri="{C3380CC4-5D6E-409C-BE32-E72D297353CC}">
              <c16:uniqueId val="{0000000F-9667-499F-9195-8DAB625E45E5}"/>
            </c:ext>
          </c:extLst>
        </c:ser>
        <c:ser>
          <c:idx val="16"/>
          <c:order val="16"/>
          <c:tx>
            <c:strRef>
              <c:f>'Página 1'!$R$3</c:f>
              <c:strCache>
                <c:ptCount val="1"/>
                <c:pt idx="0">
                  <c:v>Sector externo &gt; Balanza de pagos de México (nueva presentación) &gt; Cuenta corriente &gt; Ingresos &gt; Transferencias Otras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1'!$R$4:$R$52</c:f>
            </c:numRef>
          </c:val>
          <c:smooth val="0"/>
          <c:extLst>
            <c:ext xmlns:c16="http://schemas.microsoft.com/office/drawing/2014/chart" uri="{C3380CC4-5D6E-409C-BE32-E72D297353CC}">
              <c16:uniqueId val="{00000010-9667-499F-9195-8DAB625E45E5}"/>
            </c:ext>
          </c:extLst>
        </c:ser>
        <c:ser>
          <c:idx val="17"/>
          <c:order val="17"/>
          <c:tx>
            <c:strRef>
              <c:f>'Página 1'!$S$3</c:f>
              <c:strCache>
                <c:ptCount val="1"/>
                <c:pt idx="0">
                  <c:v>Sector externo &gt; Balanza de pagos de México (nueva presentación) &gt; Cuenta corriente &gt; Egresos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1'!$S$4:$S$52</c:f>
            </c:numRef>
          </c:val>
          <c:smooth val="0"/>
          <c:extLst>
            <c:ext xmlns:c16="http://schemas.microsoft.com/office/drawing/2014/chart" uri="{C3380CC4-5D6E-409C-BE32-E72D297353CC}">
              <c16:uniqueId val="{00000011-9667-499F-9195-8DAB625E45E5}"/>
            </c:ext>
          </c:extLst>
        </c:ser>
        <c:ser>
          <c:idx val="18"/>
          <c:order val="18"/>
          <c:tx>
            <c:strRef>
              <c:f>'Página 1'!$T$3</c:f>
              <c:strCache>
                <c:ptCount val="1"/>
                <c:pt idx="0">
                  <c:v>Sector externo &gt; Balanza de pagos de México (nueva presentación) &gt; Cuenta corriente &gt; Egresos &gt; Bienes y servicios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1'!$T$4:$T$52</c:f>
            </c:numRef>
          </c:val>
          <c:smooth val="0"/>
          <c:extLst>
            <c:ext xmlns:c16="http://schemas.microsoft.com/office/drawing/2014/chart" uri="{C3380CC4-5D6E-409C-BE32-E72D297353CC}">
              <c16:uniqueId val="{00000012-9667-499F-9195-8DAB625E45E5}"/>
            </c:ext>
          </c:extLst>
        </c:ser>
        <c:ser>
          <c:idx val="19"/>
          <c:order val="19"/>
          <c:tx>
            <c:strRef>
              <c:f>'Página 1'!$U$3</c:f>
              <c:strCache>
                <c:ptCount val="1"/>
                <c:pt idx="0">
                  <c:v>Sector externo &gt; Balanza de pagos de México (nueva presentación) &gt; Cuenta corriente &gt; Egresos &gt; Bienes y servicios &gt; Bienes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1'!$U$4:$U$52</c:f>
            </c:numRef>
          </c:val>
          <c:smooth val="0"/>
          <c:extLst>
            <c:ext xmlns:c16="http://schemas.microsoft.com/office/drawing/2014/chart" uri="{C3380CC4-5D6E-409C-BE32-E72D297353CC}">
              <c16:uniqueId val="{00000013-9667-499F-9195-8DAB625E45E5}"/>
            </c:ext>
          </c:extLst>
        </c:ser>
        <c:ser>
          <c:idx val="20"/>
          <c:order val="20"/>
          <c:tx>
            <c:strRef>
              <c:f>'Página 1'!$V$3</c:f>
              <c:strCache>
                <c:ptCount val="1"/>
                <c:pt idx="0">
                  <c:v>Sector externo &gt; Balanza de pagos de México (nueva presentación) &gt; Cuenta corriente &gt; Egresos &gt; Bienes y servicios &gt; Bienes Mercancías generales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1'!$V$4:$V$52</c:f>
            </c:numRef>
          </c:val>
          <c:smooth val="0"/>
          <c:extLst>
            <c:ext xmlns:c16="http://schemas.microsoft.com/office/drawing/2014/chart" uri="{C3380CC4-5D6E-409C-BE32-E72D297353CC}">
              <c16:uniqueId val="{00000014-9667-499F-9195-8DAB625E45E5}"/>
            </c:ext>
          </c:extLst>
        </c:ser>
        <c:ser>
          <c:idx val="21"/>
          <c:order val="21"/>
          <c:tx>
            <c:strRef>
              <c:f>'Página 1'!$W$3</c:f>
              <c:strCache>
                <c:ptCount val="1"/>
                <c:pt idx="0">
                  <c:v>Sector externo &gt; Balanza de pagos de México (nueva presentación) &gt; Cuenta corriente &gt; Egresos &gt; Bienes y servicios &gt; Bienes Bienes adquiridos en puertos por medios de transporte a/ 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1'!$W$4:$W$52</c:f>
            </c:numRef>
          </c:val>
          <c:smooth val="0"/>
          <c:extLst>
            <c:ext xmlns:c16="http://schemas.microsoft.com/office/drawing/2014/chart" uri="{C3380CC4-5D6E-409C-BE32-E72D297353CC}">
              <c16:uniqueId val="{00000015-9667-499F-9195-8DAB625E45E5}"/>
            </c:ext>
          </c:extLst>
        </c:ser>
        <c:ser>
          <c:idx val="22"/>
          <c:order val="22"/>
          <c:tx>
            <c:strRef>
              <c:f>'Página 1'!$X$3</c:f>
              <c:strCache>
                <c:ptCount val="1"/>
                <c:pt idx="0">
                  <c:v>Sector externo &gt; Balanza de pagos de México (nueva presentación) &gt; Cuenta corriente &gt; Egresos &gt; Bienes y servicios &gt; Servicios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1'!$X$4:$X$52</c:f>
            </c:numRef>
          </c:val>
          <c:smooth val="0"/>
          <c:extLst>
            <c:ext xmlns:c16="http://schemas.microsoft.com/office/drawing/2014/chart" uri="{C3380CC4-5D6E-409C-BE32-E72D297353CC}">
              <c16:uniqueId val="{00000016-9667-499F-9195-8DAB625E45E5}"/>
            </c:ext>
          </c:extLst>
        </c:ser>
        <c:ser>
          <c:idx val="23"/>
          <c:order val="23"/>
          <c:tx>
            <c:strRef>
              <c:f>'Página 1'!$Y$3</c:f>
              <c:strCache>
                <c:ptCount val="1"/>
                <c:pt idx="0">
                  <c:v>Sector externo &gt; Balanza de pagos de México (nueva presentación) &gt; Cuenta corriente &gt; Egresos &gt; Bienes y servicios &gt; Servicios Fletes y seguros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1'!$Y$4:$Y$52</c:f>
            </c:numRef>
          </c:val>
          <c:smooth val="0"/>
          <c:extLst>
            <c:ext xmlns:c16="http://schemas.microsoft.com/office/drawing/2014/chart" uri="{C3380CC4-5D6E-409C-BE32-E72D297353CC}">
              <c16:uniqueId val="{00000017-9667-499F-9195-8DAB625E45E5}"/>
            </c:ext>
          </c:extLst>
        </c:ser>
        <c:ser>
          <c:idx val="24"/>
          <c:order val="24"/>
          <c:tx>
            <c:strRef>
              <c:f>'Página 1'!$Z$3</c:f>
              <c:strCache>
                <c:ptCount val="1"/>
                <c:pt idx="0">
                  <c:v>Sector externo &gt; Balanza de pagos de México (nueva presentación) &gt; Cuenta corriente &gt; Egresos &gt; Bienes y servicios &gt; Servicios Turistas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1'!$Z$4:$Z$52</c:f>
            </c:numRef>
          </c:val>
          <c:smooth val="0"/>
          <c:extLst>
            <c:ext xmlns:c16="http://schemas.microsoft.com/office/drawing/2014/chart" uri="{C3380CC4-5D6E-409C-BE32-E72D297353CC}">
              <c16:uniqueId val="{00000018-9667-499F-9195-8DAB625E45E5}"/>
            </c:ext>
          </c:extLst>
        </c:ser>
        <c:ser>
          <c:idx val="25"/>
          <c:order val="25"/>
          <c:tx>
            <c:strRef>
              <c:f>'Página 1'!$AA$3</c:f>
              <c:strCache>
                <c:ptCount val="1"/>
                <c:pt idx="0">
                  <c:v>Sector externo &gt; Balanza de pagos de México (nueva presentación) &gt; Cuenta corriente &gt; Egresos &gt; Bienes y servicios &gt; Servicios Excursionistas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1'!$AA$4:$AA$52</c:f>
            </c:numRef>
          </c:val>
          <c:smooth val="0"/>
          <c:extLst>
            <c:ext xmlns:c16="http://schemas.microsoft.com/office/drawing/2014/chart" uri="{C3380CC4-5D6E-409C-BE32-E72D297353CC}">
              <c16:uniqueId val="{00000019-9667-499F-9195-8DAB625E45E5}"/>
            </c:ext>
          </c:extLst>
        </c:ser>
        <c:ser>
          <c:idx val="26"/>
          <c:order val="26"/>
          <c:tx>
            <c:strRef>
              <c:f>'Página 1'!$AB$3</c:f>
              <c:strCache>
                <c:ptCount val="1"/>
                <c:pt idx="0">
                  <c:v>Sector externo &gt; Balanza de pagos de México (nueva presentación) &gt; Cuenta corriente &gt; Egresos &gt; Bienes y servicios &gt; Servicios Transportes diversos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1'!$AB$4:$AB$52</c:f>
            </c:numRef>
          </c:val>
          <c:smooth val="0"/>
          <c:extLst>
            <c:ext xmlns:c16="http://schemas.microsoft.com/office/drawing/2014/chart" uri="{C3380CC4-5D6E-409C-BE32-E72D297353CC}">
              <c16:uniqueId val="{0000001A-9667-499F-9195-8DAB625E45E5}"/>
            </c:ext>
          </c:extLst>
        </c:ser>
        <c:ser>
          <c:idx val="27"/>
          <c:order val="27"/>
          <c:tx>
            <c:strRef>
              <c:f>'Página 1'!$AC$3</c:f>
              <c:strCache>
                <c:ptCount val="1"/>
                <c:pt idx="0">
                  <c:v>Sector externo &gt; Balanza de pagos de México (nueva presentación) &gt; Cuenta corriente &gt; Egresos &gt; Bienes y servicios &gt; Servicios Comisiones b/ 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1'!$AC$4:$AC$52</c:f>
            </c:numRef>
          </c:val>
          <c:smooth val="0"/>
          <c:extLst>
            <c:ext xmlns:c16="http://schemas.microsoft.com/office/drawing/2014/chart" uri="{C3380CC4-5D6E-409C-BE32-E72D297353CC}">
              <c16:uniqueId val="{0000001B-9667-499F-9195-8DAB625E45E5}"/>
            </c:ext>
          </c:extLst>
        </c:ser>
        <c:ser>
          <c:idx val="28"/>
          <c:order val="28"/>
          <c:tx>
            <c:strRef>
              <c:f>'Página 1'!$AD$3</c:f>
              <c:strCache>
                <c:ptCount val="1"/>
                <c:pt idx="0">
                  <c:v>Sector externo &gt; Balanza de pagos de México (nueva presentación) &gt; Cuenta corriente &gt; Egresos &gt; Bienes y servicios &gt; Servicios Otros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1'!$AD$4:$AD$52</c:f>
            </c:numRef>
          </c:val>
          <c:smooth val="0"/>
          <c:extLst>
            <c:ext xmlns:c16="http://schemas.microsoft.com/office/drawing/2014/chart" uri="{C3380CC4-5D6E-409C-BE32-E72D297353CC}">
              <c16:uniqueId val="{0000001C-9667-499F-9195-8DAB625E45E5}"/>
            </c:ext>
          </c:extLst>
        </c:ser>
        <c:ser>
          <c:idx val="29"/>
          <c:order val="29"/>
          <c:tx>
            <c:strRef>
              <c:f>'Página 1'!$AE$3</c:f>
              <c:strCache>
                <c:ptCount val="1"/>
                <c:pt idx="0">
                  <c:v>Sector externo &gt; Balanza de pagos de México (nueva presentación) &gt; Cuenta corriente &gt; Egresos &gt; Bienes y servicios &gt; Renta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1'!$AE$4:$AE$52</c:f>
            </c:numRef>
          </c:val>
          <c:smooth val="0"/>
          <c:extLst>
            <c:ext xmlns:c16="http://schemas.microsoft.com/office/drawing/2014/chart" uri="{C3380CC4-5D6E-409C-BE32-E72D297353CC}">
              <c16:uniqueId val="{0000001D-9667-499F-9195-8DAB625E45E5}"/>
            </c:ext>
          </c:extLst>
        </c:ser>
        <c:ser>
          <c:idx val="30"/>
          <c:order val="30"/>
          <c:tx>
            <c:strRef>
              <c:f>'Página 1'!$AF$3</c:f>
              <c:strCache>
                <c:ptCount val="1"/>
                <c:pt idx="0">
                  <c:v>Sector externo &gt; Balanza de pagos de México (nueva presentación) &gt; Cuenta corriente &gt; Egresos &gt; Bienes y servicios &gt; Renta Utilidades remitidas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1'!$AF$4:$AF$52</c:f>
            </c:numRef>
          </c:val>
          <c:smooth val="0"/>
          <c:extLst>
            <c:ext xmlns:c16="http://schemas.microsoft.com/office/drawing/2014/chart" uri="{C3380CC4-5D6E-409C-BE32-E72D297353CC}">
              <c16:uniqueId val="{0000001E-9667-499F-9195-8DAB625E45E5}"/>
            </c:ext>
          </c:extLst>
        </c:ser>
        <c:ser>
          <c:idx val="31"/>
          <c:order val="31"/>
          <c:tx>
            <c:strRef>
              <c:f>'Página 1'!$AG$3</c:f>
              <c:strCache>
                <c:ptCount val="1"/>
                <c:pt idx="0">
                  <c:v>Sector externo &gt; Balanza de pagos de México (nueva presentación) &gt; Cuenta corriente &gt; Egresos &gt; Bienes y servicios &gt; Renta Utilidades reinvertidas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1'!$AG$4:$AG$52</c:f>
            </c:numRef>
          </c:val>
          <c:smooth val="0"/>
          <c:extLst>
            <c:ext xmlns:c16="http://schemas.microsoft.com/office/drawing/2014/chart" uri="{C3380CC4-5D6E-409C-BE32-E72D297353CC}">
              <c16:uniqueId val="{0000001F-9667-499F-9195-8DAB625E45E5}"/>
            </c:ext>
          </c:extLst>
        </c:ser>
        <c:ser>
          <c:idx val="32"/>
          <c:order val="32"/>
          <c:tx>
            <c:strRef>
              <c:f>'Página 1'!$AH$3</c:f>
              <c:strCache>
                <c:ptCount val="1"/>
                <c:pt idx="0">
                  <c:v>Sector externo &gt; Balanza de pagos de México (nueva presentación) &gt; Cuenta corriente &gt; Egresos &gt; Bienes y servicios &gt; Renta &gt; Intereses Total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1'!$AH$4:$AH$52</c:f>
            </c:numRef>
          </c:val>
          <c:smooth val="0"/>
          <c:extLst>
            <c:ext xmlns:c16="http://schemas.microsoft.com/office/drawing/2014/chart" uri="{C3380CC4-5D6E-409C-BE32-E72D297353CC}">
              <c16:uniqueId val="{00000020-9667-499F-9195-8DAB625E45E5}"/>
            </c:ext>
          </c:extLst>
        </c:ser>
        <c:ser>
          <c:idx val="33"/>
          <c:order val="33"/>
          <c:tx>
            <c:strRef>
              <c:f>'Página 1'!$AI$3</c:f>
              <c:strCache>
                <c:ptCount val="1"/>
                <c:pt idx="0">
                  <c:v>Sector externo &gt; Balanza de pagos de México (nueva presentación) &gt; Cuenta corriente &gt; Egresos &gt; Bienes y servicios &gt; Renta &gt; Intereses Sector público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1'!$AI$4:$AI$52</c:f>
            </c:numRef>
          </c:val>
          <c:smooth val="0"/>
          <c:extLst>
            <c:ext xmlns:c16="http://schemas.microsoft.com/office/drawing/2014/chart" uri="{C3380CC4-5D6E-409C-BE32-E72D297353CC}">
              <c16:uniqueId val="{00000021-9667-499F-9195-8DAB625E45E5}"/>
            </c:ext>
          </c:extLst>
        </c:ser>
        <c:ser>
          <c:idx val="34"/>
          <c:order val="34"/>
          <c:tx>
            <c:strRef>
              <c:f>'Página 1'!$AJ$3</c:f>
              <c:strCache>
                <c:ptCount val="1"/>
                <c:pt idx="0">
                  <c:v>Sector externo &gt; Balanza de pagos de México (nueva presentación) &gt; Cuenta corriente &gt; Egresos &gt; Bienes y servicios &gt; Renta &gt; Intereses Sector privado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1'!$AJ$4:$AJ$52</c:f>
            </c:numRef>
          </c:val>
          <c:smooth val="0"/>
          <c:extLst>
            <c:ext xmlns:c16="http://schemas.microsoft.com/office/drawing/2014/chart" uri="{C3380CC4-5D6E-409C-BE32-E72D297353CC}">
              <c16:uniqueId val="{00000022-9667-499F-9195-8DAB625E45E5}"/>
            </c:ext>
          </c:extLst>
        </c:ser>
        <c:ser>
          <c:idx val="35"/>
          <c:order val="35"/>
          <c:tx>
            <c:strRef>
              <c:f>'Página 1'!$AK$3</c:f>
              <c:strCache>
                <c:ptCount val="1"/>
                <c:pt idx="0">
                  <c:v>Sector externo &gt; Balanza de pagos de México (nueva presentación) &gt; Cuenta corriente &gt; Egresos &gt; Bienes y servicios Transferencias </c:v>
                </c:pt>
              </c:strCache>
            </c:strRef>
          </c:tx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1'!$AK$4:$AK$52</c:f>
            </c:numRef>
          </c:val>
          <c:smooth val="0"/>
          <c:extLst>
            <c:ext xmlns:c16="http://schemas.microsoft.com/office/drawing/2014/chart" uri="{C3380CC4-5D6E-409C-BE32-E72D297353CC}">
              <c16:uniqueId val="{00000023-9667-499F-9195-8DAB625E4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31681472"/>
        <c:axId val="-231680384"/>
      </c:lineChart>
      <c:lineChart>
        <c:grouping val="standard"/>
        <c:varyColors val="0"/>
        <c:ser>
          <c:idx val="36"/>
          <c:order val="36"/>
          <c:tx>
            <c:strRef>
              <c:f>'Página 1'!$AL$3</c:f>
              <c:strCache>
                <c:ptCount val="1"/>
                <c:pt idx="0">
                  <c:v>Cuenta Financiera Total</c:v>
                </c:pt>
              </c:strCache>
            </c:strRef>
          </c:tx>
          <c:spPr>
            <a:ln w="44450" cmpd="dbl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strRef>
              <c:f>'Página 1'!$A$4:$A$52</c:f>
              <c:strCache>
                <c:ptCount val="49"/>
                <c:pt idx="0">
                  <c:v>2000/01</c:v>
                </c:pt>
                <c:pt idx="1">
                  <c:v>2000/02</c:v>
                </c:pt>
                <c:pt idx="2">
                  <c:v>2000/03</c:v>
                </c:pt>
                <c:pt idx="3">
                  <c:v>2000/04</c:v>
                </c:pt>
                <c:pt idx="4">
                  <c:v>2001/01</c:v>
                </c:pt>
                <c:pt idx="5">
                  <c:v>2001/02</c:v>
                </c:pt>
                <c:pt idx="6">
                  <c:v>2001/03</c:v>
                </c:pt>
                <c:pt idx="7">
                  <c:v>2001/04</c:v>
                </c:pt>
                <c:pt idx="8">
                  <c:v>2002/01</c:v>
                </c:pt>
                <c:pt idx="9">
                  <c:v>2002/02</c:v>
                </c:pt>
                <c:pt idx="10">
                  <c:v>2002/03</c:v>
                </c:pt>
                <c:pt idx="11">
                  <c:v>2002/04</c:v>
                </c:pt>
                <c:pt idx="12">
                  <c:v>2003/01</c:v>
                </c:pt>
                <c:pt idx="13">
                  <c:v>2003/02</c:v>
                </c:pt>
                <c:pt idx="14">
                  <c:v>2003/03</c:v>
                </c:pt>
                <c:pt idx="15">
                  <c:v>2003/04</c:v>
                </c:pt>
                <c:pt idx="16">
                  <c:v>2004/01</c:v>
                </c:pt>
                <c:pt idx="17">
                  <c:v>2004/02</c:v>
                </c:pt>
                <c:pt idx="18">
                  <c:v>2004/03</c:v>
                </c:pt>
                <c:pt idx="19">
                  <c:v>2004/04</c:v>
                </c:pt>
                <c:pt idx="20">
                  <c:v>2005/01</c:v>
                </c:pt>
                <c:pt idx="21">
                  <c:v>2005/02</c:v>
                </c:pt>
                <c:pt idx="22">
                  <c:v>2005/03</c:v>
                </c:pt>
                <c:pt idx="23">
                  <c:v>2005/04</c:v>
                </c:pt>
                <c:pt idx="24">
                  <c:v>2006/01</c:v>
                </c:pt>
                <c:pt idx="25">
                  <c:v>2006/02</c:v>
                </c:pt>
                <c:pt idx="26">
                  <c:v>2006/03</c:v>
                </c:pt>
                <c:pt idx="27">
                  <c:v>2006/04</c:v>
                </c:pt>
                <c:pt idx="28">
                  <c:v>2007/01</c:v>
                </c:pt>
                <c:pt idx="29">
                  <c:v>2007/02</c:v>
                </c:pt>
                <c:pt idx="30">
                  <c:v>2007/03</c:v>
                </c:pt>
                <c:pt idx="31">
                  <c:v>2007/04</c:v>
                </c:pt>
                <c:pt idx="32">
                  <c:v>2008/01</c:v>
                </c:pt>
                <c:pt idx="33">
                  <c:v>2008/02</c:v>
                </c:pt>
                <c:pt idx="34">
                  <c:v>2008/03</c:v>
                </c:pt>
                <c:pt idx="35">
                  <c:v>2008/04</c:v>
                </c:pt>
                <c:pt idx="36">
                  <c:v>2009/01</c:v>
                </c:pt>
                <c:pt idx="37">
                  <c:v>2009/02</c:v>
                </c:pt>
                <c:pt idx="38">
                  <c:v>2009/03</c:v>
                </c:pt>
                <c:pt idx="39">
                  <c:v>2009/04</c:v>
                </c:pt>
                <c:pt idx="40">
                  <c:v>2010/01</c:v>
                </c:pt>
                <c:pt idx="41">
                  <c:v>2010/02</c:v>
                </c:pt>
                <c:pt idx="42">
                  <c:v>2010/03</c:v>
                </c:pt>
                <c:pt idx="43">
                  <c:v>2010/04</c:v>
                </c:pt>
                <c:pt idx="44">
                  <c:v>2011/01</c:v>
                </c:pt>
                <c:pt idx="45">
                  <c:v>2011/02</c:v>
                </c:pt>
                <c:pt idx="46">
                  <c:v>2011/03</c:v>
                </c:pt>
                <c:pt idx="47">
                  <c:v>2011/04</c:v>
                </c:pt>
                <c:pt idx="48">
                  <c:v>2012/01</c:v>
                </c:pt>
              </c:strCache>
            </c:strRef>
          </c:cat>
          <c:val>
            <c:numRef>
              <c:f>'Página 1'!$AL$4:$AL$52</c:f>
              <c:numCache>
                <c:formatCode>#,##0.00</c:formatCode>
                <c:ptCount val="49"/>
                <c:pt idx="0">
                  <c:v>10213.6855</c:v>
                </c:pt>
                <c:pt idx="1">
                  <c:v>1259.2243000000001</c:v>
                </c:pt>
                <c:pt idx="2">
                  <c:v>4050.5877999999998</c:v>
                </c:pt>
                <c:pt idx="3">
                  <c:v>5274.1845999999996</c:v>
                </c:pt>
                <c:pt idx="4">
                  <c:v>9158.2777000000006</c:v>
                </c:pt>
                <c:pt idx="5">
                  <c:v>4258.1745000000001</c:v>
                </c:pt>
                <c:pt idx="6">
                  <c:v>7038.7112999999999</c:v>
                </c:pt>
                <c:pt idx="7">
                  <c:v>9804.7862999999998</c:v>
                </c:pt>
                <c:pt idx="8">
                  <c:v>4708.0303000000004</c:v>
                </c:pt>
                <c:pt idx="9">
                  <c:v>3815.3272000000002</c:v>
                </c:pt>
                <c:pt idx="10">
                  <c:v>3777.5477000000001</c:v>
                </c:pt>
                <c:pt idx="11">
                  <c:v>9889.3770999999997</c:v>
                </c:pt>
                <c:pt idx="12">
                  <c:v>6666.7793000000001</c:v>
                </c:pt>
                <c:pt idx="13">
                  <c:v>4455.3918000000003</c:v>
                </c:pt>
                <c:pt idx="14">
                  <c:v>466.7321</c:v>
                </c:pt>
                <c:pt idx="15">
                  <c:v>8720.1988999999994</c:v>
                </c:pt>
                <c:pt idx="16">
                  <c:v>6871.2039999999997</c:v>
                </c:pt>
                <c:pt idx="17">
                  <c:v>-1364.1416999999999</c:v>
                </c:pt>
                <c:pt idx="18">
                  <c:v>1448.1954000000001</c:v>
                </c:pt>
                <c:pt idx="19">
                  <c:v>8327.4367000000002</c:v>
                </c:pt>
                <c:pt idx="20">
                  <c:v>2990.9994000000002</c:v>
                </c:pt>
                <c:pt idx="21">
                  <c:v>1868.1206</c:v>
                </c:pt>
                <c:pt idx="22">
                  <c:v>4685.4602999999997</c:v>
                </c:pt>
                <c:pt idx="23">
                  <c:v>10112.828</c:v>
                </c:pt>
                <c:pt idx="24">
                  <c:v>4764.2966999999999</c:v>
                </c:pt>
                <c:pt idx="25">
                  <c:v>7932.7295999999997</c:v>
                </c:pt>
                <c:pt idx="26">
                  <c:v>-4172.7307000000001</c:v>
                </c:pt>
                <c:pt idx="27">
                  <c:v>-5320.9829</c:v>
                </c:pt>
                <c:pt idx="28">
                  <c:v>4655.6368000000002</c:v>
                </c:pt>
                <c:pt idx="29">
                  <c:v>4985.1647000000003</c:v>
                </c:pt>
                <c:pt idx="30">
                  <c:v>5274.1944000000003</c:v>
                </c:pt>
                <c:pt idx="31">
                  <c:v>11258.481299999999</c:v>
                </c:pt>
                <c:pt idx="32">
                  <c:v>5351.7106999999996</c:v>
                </c:pt>
                <c:pt idx="33">
                  <c:v>6777.4808999999996</c:v>
                </c:pt>
                <c:pt idx="34">
                  <c:v>10976.8246</c:v>
                </c:pt>
                <c:pt idx="35">
                  <c:v>6324.7943999999998</c:v>
                </c:pt>
                <c:pt idx="36">
                  <c:v>-5869.6548000000003</c:v>
                </c:pt>
                <c:pt idx="37">
                  <c:v>-1645.261</c:v>
                </c:pt>
                <c:pt idx="38">
                  <c:v>11570.474</c:v>
                </c:pt>
                <c:pt idx="39">
                  <c:v>15045.7464</c:v>
                </c:pt>
                <c:pt idx="40">
                  <c:v>4535.7259999999997</c:v>
                </c:pt>
                <c:pt idx="41">
                  <c:v>5607.6512000000002</c:v>
                </c:pt>
                <c:pt idx="42">
                  <c:v>11604.197700000001</c:v>
                </c:pt>
                <c:pt idx="43">
                  <c:v>17888.1777</c:v>
                </c:pt>
                <c:pt idx="44">
                  <c:v>11608.476500000001</c:v>
                </c:pt>
                <c:pt idx="45">
                  <c:v>18634.456099999999</c:v>
                </c:pt>
                <c:pt idx="46">
                  <c:v>6864.9458000000004</c:v>
                </c:pt>
                <c:pt idx="47">
                  <c:v>7265.5136000000002</c:v>
                </c:pt>
                <c:pt idx="48">
                  <c:v>20710.397799999999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4-9667-499F-9195-8DAB625E4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31676032"/>
        <c:axId val="-231679840"/>
      </c:lineChart>
      <c:catAx>
        <c:axId val="-231681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231680384"/>
        <c:crosses val="autoZero"/>
        <c:auto val="1"/>
        <c:lblAlgn val="ctr"/>
        <c:lblOffset val="100"/>
        <c:noMultiLvlLbl val="0"/>
      </c:catAx>
      <c:valAx>
        <c:axId val="-23168038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-231681472"/>
        <c:crosses val="autoZero"/>
        <c:crossBetween val="between"/>
      </c:valAx>
      <c:valAx>
        <c:axId val="-231679840"/>
        <c:scaling>
          <c:orientation val="minMax"/>
        </c:scaling>
        <c:delete val="0"/>
        <c:axPos val="r"/>
        <c:numFmt formatCode="#,##0.00" sourceLinked="1"/>
        <c:majorTickMark val="out"/>
        <c:minorTickMark val="none"/>
        <c:tickLblPos val="nextTo"/>
        <c:crossAx val="-231676032"/>
        <c:crosses val="max"/>
        <c:crossBetween val="between"/>
      </c:valAx>
      <c:catAx>
        <c:axId val="-231676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231679840"/>
        <c:crosses val="autoZero"/>
        <c:auto val="1"/>
        <c:lblAlgn val="ctr"/>
        <c:lblOffset val="100"/>
        <c:noMultiLvlLbl val="0"/>
      </c:catAx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[table1.xls]Annual!$B$122</c:f>
              <c:strCache>
                <c:ptCount val="1"/>
                <c:pt idx="0">
                  <c:v>Balance en Cuenta Corriente</c:v>
                </c:pt>
              </c:strCache>
            </c:strRef>
          </c:tx>
          <c:marker>
            <c:symbol val="none"/>
          </c:marker>
          <c:cat>
            <c:numRef>
              <c:f>[table1.xls]Annual!$C$8:$BC$8</c:f>
              <c:numCache>
                <c:formatCode>General</c:formatCode>
                <c:ptCount val="53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</c:numCache>
            </c:numRef>
          </c:cat>
          <c:val>
            <c:numRef>
              <c:f>[table1.xls]Annual!$C$90:$BC$90</c:f>
              <c:numCache>
                <c:formatCode>General</c:formatCode>
                <c:ptCount val="53"/>
                <c:pt idx="0">
                  <c:v>2824</c:v>
                </c:pt>
                <c:pt idx="1">
                  <c:v>3822</c:v>
                </c:pt>
                <c:pt idx="2">
                  <c:v>3387</c:v>
                </c:pt>
                <c:pt idx="3">
                  <c:v>4414</c:v>
                </c:pt>
                <c:pt idx="4">
                  <c:v>6823</c:v>
                </c:pt>
                <c:pt idx="5">
                  <c:v>5431</c:v>
                </c:pt>
                <c:pt idx="6">
                  <c:v>3031</c:v>
                </c:pt>
                <c:pt idx="7">
                  <c:v>2583</c:v>
                </c:pt>
                <c:pt idx="8">
                  <c:v>611</c:v>
                </c:pt>
                <c:pt idx="9">
                  <c:v>399</c:v>
                </c:pt>
                <c:pt idx="10">
                  <c:v>2331</c:v>
                </c:pt>
                <c:pt idx="11">
                  <c:v>-1433</c:v>
                </c:pt>
                <c:pt idx="12">
                  <c:v>-5795</c:v>
                </c:pt>
                <c:pt idx="13">
                  <c:v>7140</c:v>
                </c:pt>
                <c:pt idx="14">
                  <c:v>1962</c:v>
                </c:pt>
                <c:pt idx="15">
                  <c:v>18116</c:v>
                </c:pt>
                <c:pt idx="16">
                  <c:v>4295</c:v>
                </c:pt>
                <c:pt idx="17">
                  <c:v>-14335</c:v>
                </c:pt>
                <c:pt idx="18">
                  <c:v>-15143</c:v>
                </c:pt>
                <c:pt idx="19">
                  <c:v>-285</c:v>
                </c:pt>
                <c:pt idx="20">
                  <c:v>2317</c:v>
                </c:pt>
                <c:pt idx="21">
                  <c:v>5030</c:v>
                </c:pt>
                <c:pt idx="22">
                  <c:v>-5536</c:v>
                </c:pt>
                <c:pt idx="23">
                  <c:v>-38691</c:v>
                </c:pt>
                <c:pt idx="24">
                  <c:v>-94344</c:v>
                </c:pt>
                <c:pt idx="25">
                  <c:v>-118155</c:v>
                </c:pt>
                <c:pt idx="26">
                  <c:v>-147177</c:v>
                </c:pt>
                <c:pt idx="27">
                  <c:v>-160655</c:v>
                </c:pt>
                <c:pt idx="28">
                  <c:v>-121153</c:v>
                </c:pt>
                <c:pt idx="29">
                  <c:v>-99486</c:v>
                </c:pt>
                <c:pt idx="30">
                  <c:v>-78968</c:v>
                </c:pt>
                <c:pt idx="31">
                  <c:v>2898</c:v>
                </c:pt>
                <c:pt idx="32">
                  <c:v>-51613</c:v>
                </c:pt>
                <c:pt idx="33">
                  <c:v>-84806</c:v>
                </c:pt>
                <c:pt idx="34">
                  <c:v>-121612</c:v>
                </c:pt>
                <c:pt idx="35">
                  <c:v>-113567</c:v>
                </c:pt>
                <c:pt idx="36">
                  <c:v>-124764</c:v>
                </c:pt>
                <c:pt idx="37">
                  <c:v>-140726</c:v>
                </c:pt>
                <c:pt idx="38">
                  <c:v>-215062</c:v>
                </c:pt>
                <c:pt idx="39">
                  <c:v>-300778</c:v>
                </c:pt>
                <c:pt idx="40">
                  <c:v>-416317</c:v>
                </c:pt>
                <c:pt idx="41">
                  <c:v>-396697</c:v>
                </c:pt>
                <c:pt idx="42">
                  <c:v>-457800</c:v>
                </c:pt>
                <c:pt idx="43">
                  <c:v>-518657</c:v>
                </c:pt>
                <c:pt idx="44">
                  <c:v>-629327</c:v>
                </c:pt>
                <c:pt idx="45">
                  <c:v>-739796</c:v>
                </c:pt>
                <c:pt idx="46">
                  <c:v>-798478</c:v>
                </c:pt>
                <c:pt idx="47">
                  <c:v>-713389</c:v>
                </c:pt>
                <c:pt idx="48">
                  <c:v>-681343</c:v>
                </c:pt>
                <c:pt idx="49">
                  <c:v>-381636</c:v>
                </c:pt>
                <c:pt idx="50">
                  <c:v>-449471</c:v>
                </c:pt>
                <c:pt idx="51">
                  <c:v>-457725</c:v>
                </c:pt>
                <c:pt idx="52">
                  <c:v>-440416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9C-4755-9705-C9780B88C8FB}"/>
            </c:ext>
          </c:extLst>
        </c:ser>
        <c:ser>
          <c:idx val="2"/>
          <c:order val="1"/>
          <c:tx>
            <c:strRef>
              <c:f>[table1.xls]Annual!$B$125</c:f>
              <c:strCache>
                <c:ptCount val="1"/>
                <c:pt idx="0">
                  <c:v>Activos Exteriores Netos, excluyendo derivados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[table1.xls]Annual!$C$8:$BC$8</c:f>
              <c:numCache>
                <c:formatCode>General</c:formatCode>
                <c:ptCount val="53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</c:numCache>
            </c:numRef>
          </c:cat>
          <c:val>
            <c:numRef>
              <c:f>[table1.xls]Annual!$C$125:$BC$125</c:f>
              <c:numCache>
                <c:formatCode>General</c:formatCode>
                <c:ptCount val="53"/>
                <c:pt idx="0">
                  <c:v>-6393</c:v>
                </c:pt>
                <c:pt idx="1">
                  <c:v>-8243</c:v>
                </c:pt>
                <c:pt idx="2">
                  <c:v>-6085</c:v>
                </c:pt>
                <c:pt idx="3">
                  <c:v>-10487</c:v>
                </c:pt>
                <c:pt idx="4">
                  <c:v>-13203</c:v>
                </c:pt>
                <c:pt idx="5">
                  <c:v>-6458</c:v>
                </c:pt>
                <c:pt idx="6">
                  <c:v>-10982</c:v>
                </c:pt>
                <c:pt idx="7">
                  <c:v>-17136</c:v>
                </c:pt>
                <c:pt idx="8">
                  <c:v>-20905</c:v>
                </c:pt>
                <c:pt idx="9">
                  <c:v>-24287</c:v>
                </c:pt>
                <c:pt idx="10">
                  <c:v>-16563</c:v>
                </c:pt>
                <c:pt idx="11">
                  <c:v>-36162</c:v>
                </c:pt>
                <c:pt idx="12">
                  <c:v>-36668</c:v>
                </c:pt>
                <c:pt idx="13">
                  <c:v>-41262</c:v>
                </c:pt>
                <c:pt idx="14">
                  <c:v>-69972</c:v>
                </c:pt>
                <c:pt idx="15">
                  <c:v>-56573</c:v>
                </c:pt>
                <c:pt idx="16">
                  <c:v>-89108</c:v>
                </c:pt>
                <c:pt idx="17">
                  <c:v>-87555</c:v>
                </c:pt>
                <c:pt idx="18">
                  <c:v>-127405</c:v>
                </c:pt>
                <c:pt idx="19">
                  <c:v>-106747</c:v>
                </c:pt>
                <c:pt idx="20">
                  <c:v>-149004</c:v>
                </c:pt>
                <c:pt idx="21">
                  <c:v>-199831</c:v>
                </c:pt>
                <c:pt idx="22">
                  <c:v>-222938</c:v>
                </c:pt>
                <c:pt idx="23">
                  <c:v>-153772</c:v>
                </c:pt>
                <c:pt idx="24">
                  <c:v>-156424</c:v>
                </c:pt>
                <c:pt idx="25">
                  <c:v>-188983</c:v>
                </c:pt>
                <c:pt idx="26">
                  <c:v>-340053</c:v>
                </c:pt>
                <c:pt idx="27">
                  <c:v>-326396</c:v>
                </c:pt>
                <c:pt idx="28">
                  <c:v>-351406</c:v>
                </c:pt>
                <c:pt idx="29">
                  <c:v>-398160</c:v>
                </c:pt>
                <c:pt idx="30">
                  <c:v>-220591</c:v>
                </c:pt>
                <c:pt idx="31">
                  <c:v>-172609</c:v>
                </c:pt>
                <c:pt idx="32">
                  <c:v>-242759</c:v>
                </c:pt>
                <c:pt idx="33">
                  <c:v>-480310</c:v>
                </c:pt>
                <c:pt idx="34">
                  <c:v>-482111</c:v>
                </c:pt>
                <c:pt idx="35">
                  <c:v>-787366</c:v>
                </c:pt>
                <c:pt idx="36">
                  <c:v>-961294</c:v>
                </c:pt>
                <c:pt idx="37">
                  <c:v>-1189927</c:v>
                </c:pt>
                <c:pt idx="38">
                  <c:v>-774623</c:v>
                </c:pt>
                <c:pt idx="39">
                  <c:v>-1246272</c:v>
                </c:pt>
                <c:pt idx="40">
                  <c:v>-1598747</c:v>
                </c:pt>
                <c:pt idx="41">
                  <c:v>-1165486</c:v>
                </c:pt>
                <c:pt idx="42">
                  <c:v>-1089807</c:v>
                </c:pt>
                <c:pt idx="43">
                  <c:v>-1183727</c:v>
                </c:pt>
                <c:pt idx="44">
                  <c:v>-2534071</c:v>
                </c:pt>
                <c:pt idx="45">
                  <c:v>-1793978</c:v>
                </c:pt>
                <c:pt idx="46">
                  <c:v>-3350898</c:v>
                </c:pt>
                <c:pt idx="47">
                  <c:v>-3518246</c:v>
                </c:pt>
                <c:pt idx="48">
                  <c:v>-99297</c:v>
                </c:pt>
                <c:pt idx="49">
                  <c:v>-443923</c:v>
                </c:pt>
                <c:pt idx="50">
                  <c:v>-2243874</c:v>
                </c:pt>
                <c:pt idx="51">
                  <c:v>-1421310</c:v>
                </c:pt>
                <c:pt idx="52">
                  <c:v>-641353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9C-4755-9705-C9780B88C8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31678752"/>
        <c:axId val="-231690176"/>
      </c:lineChart>
      <c:catAx>
        <c:axId val="-23167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31690176"/>
        <c:crosses val="autoZero"/>
        <c:auto val="1"/>
        <c:lblAlgn val="ctr"/>
        <c:lblOffset val="100"/>
        <c:noMultiLvlLbl val="0"/>
      </c:catAx>
      <c:valAx>
        <c:axId val="-231690176"/>
        <c:scaling>
          <c:orientation val="minMax"/>
          <c:max val="100000"/>
        </c:scaling>
        <c:delete val="0"/>
        <c:axPos val="l"/>
        <c:numFmt formatCode="General" sourceLinked="1"/>
        <c:majorTickMark val="out"/>
        <c:minorTickMark val="none"/>
        <c:tickLblPos val="nextTo"/>
        <c:crossAx val="-231678752"/>
        <c:crosses val="autoZero"/>
        <c:crossBetween val="between"/>
        <c:dispUnits>
          <c:builtInUnit val="thousands"/>
        </c:dispUnits>
      </c:valAx>
      <c:spPr>
        <a:ln>
          <a:noFill/>
        </a:ln>
      </c:spPr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2033963-C6D2-4B08-B596-CCA5ABD6DBF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5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5C1ABDC3-0A21-401A-ABF1-B9E39D0F0775}" type="slidenum">
              <a:rPr lang="en-US" sz="1200" smtClean="0"/>
              <a:pPr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0853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D537E462-201E-4E24-B439-F301CCEAD6AF}" type="slidenum">
              <a:rPr lang="en-US" sz="1200" smtClean="0"/>
              <a:pPr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7455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DB96923-0265-4121-B2B7-E4D985D6F891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F42C276-EAED-4AC9-AF3F-E6D60AA3341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A21316-2FE2-452F-8161-2C332C5F62F8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6EBF366-9582-4B92-9657-3352B906500B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pPr>
              <a:defRPr/>
            </a:pPr>
            <a:fld id="{E990883C-DF02-4369-B770-A92E1C84CA9A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12-</a:t>
            </a:r>
            <a:fld id="{FF507EF3-7922-41B7-A8D1-950E4797BB79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95A313-3176-40F1-B3BF-CE54A81C9129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B2CACD6-CFDD-4055-B492-1968A5C5EC1C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07BFA96-80C9-4A0A-95E3-084B57C9AE46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pPr>
              <a:defRPr/>
            </a:pPr>
            <a:r>
              <a:rPr lang="en-US"/>
              <a:t>12-</a:t>
            </a:r>
            <a:fld id="{2DD1E0AA-B709-433C-A7D4-9095F3418544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1DC1F4-2C36-4A6B-929B-7D3D2B51AE43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49BD8A4-208C-4F3D-AA4B-3E4D23EA5486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C1FAE2-3A19-43F5-AB28-9FDBBED0B6D7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9EBD31B-6A6F-4254-9B9D-DF54EEDE83D6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88EEF3-FC49-48E0-91D8-4B4E52521AC7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C36431F-D783-4780-986A-6512C9FC6240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08D098DF-6F99-4232-A014-5BC9730C1EF7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AD29FE5-E77D-4BB1-9C4D-B7EA25ECB9D5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87CCDE-46AD-464D-9641-3C0C205D8473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7242E19-9817-469C-8DEE-356C5123F541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44662-9A78-4452-AE6D-E6C768E98CCD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26122FB-4279-47F9-BB1D-5BA6CAEA0614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27A7C38-6866-4490-BF45-D0A4B03A9FCA}" type="datetimeFigureOut">
              <a:rPr lang="en-US" smtClean="0"/>
              <a:pPr>
                <a:defRPr/>
              </a:pPr>
              <a:t>4/28/26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12-</a:t>
            </a:r>
            <a:fld id="{B27CB90A-F4B8-4A31-8779-DC4B3218CB0D}" type="slidenum">
              <a:rPr lang="en-US" smtClean="0"/>
              <a:pPr>
                <a:defRPr/>
              </a:pPr>
              <a:t>‹Nº›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ransition>
    <p:fade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2249" y="1933575"/>
            <a:ext cx="5239951" cy="3200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Contabilidad Nacional y la Balanza de Pagos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Exportaciones e Importaciones como porcentaje del PIB (2011)</a:t>
            </a:r>
          </a:p>
        </p:txBody>
      </p:sp>
      <p:sp>
        <p:nvSpPr>
          <p:cNvPr id="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DC65C9FC-4B98-4261-892D-5E9CDEC749E6}" type="slidenum">
              <a:rPr lang="en-US"/>
              <a:pPr>
                <a:defRPr/>
              </a:pPr>
              <a:t>10</a:t>
            </a:fld>
            <a:endParaRPr lang="en-CA" dirty="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119313" y="6019800"/>
            <a:ext cx="356860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1" hangingPunct="1"/>
            <a:r>
              <a:rPr lang="en-US" sz="1200" dirty="0" err="1">
                <a:latin typeface="Arial" charset="0"/>
              </a:rPr>
              <a:t>Fuente</a:t>
            </a:r>
            <a:r>
              <a:rPr lang="en-US" sz="1200" dirty="0">
                <a:latin typeface="Arial" charset="0"/>
              </a:rPr>
              <a:t>: </a:t>
            </a:r>
            <a:r>
              <a:rPr lang="en-US" sz="1200" dirty="0" err="1">
                <a:latin typeface="Arial" charset="0"/>
              </a:rPr>
              <a:t>Elaboración</a:t>
            </a:r>
            <a:r>
              <a:rPr lang="en-US" sz="1200" dirty="0">
                <a:latin typeface="Arial" charset="0"/>
              </a:rPr>
              <a:t> con </a:t>
            </a:r>
            <a:r>
              <a:rPr lang="en-US" sz="1200" dirty="0" err="1">
                <a:latin typeface="Arial" charset="0"/>
              </a:rPr>
              <a:t>datos</a:t>
            </a:r>
            <a:r>
              <a:rPr lang="en-US" sz="1200" dirty="0">
                <a:latin typeface="Arial" charset="0"/>
              </a:rPr>
              <a:t> del </a:t>
            </a:r>
            <a:r>
              <a:rPr lang="en-US" sz="1200" dirty="0" err="1">
                <a:latin typeface="Arial" charset="0"/>
              </a:rPr>
              <a:t>Banco</a:t>
            </a:r>
            <a:r>
              <a:rPr lang="en-US" sz="1200" dirty="0">
                <a:latin typeface="Arial" charset="0"/>
              </a:rPr>
              <a:t> Mundial</a:t>
            </a:r>
          </a:p>
        </p:txBody>
      </p:sp>
      <p:graphicFrame>
        <p:nvGraphicFramePr>
          <p:cNvPr id="7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8669"/>
              </p:ext>
            </p:extLst>
          </p:nvPr>
        </p:nvGraphicFramePr>
        <p:xfrm>
          <a:off x="241300" y="1600200"/>
          <a:ext cx="7772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/>
              <a:t>PNB = Gasto de un País en Bienes y Servicios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 		   </a:t>
            </a:r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endParaRPr lang="es-ES" i="1" dirty="0"/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		Y 		       =      C</a:t>
            </a:r>
            <a:r>
              <a:rPr lang="es-ES" i="1" baseline="30000" dirty="0"/>
              <a:t>d </a:t>
            </a:r>
            <a:r>
              <a:rPr lang="es-ES" i="1" dirty="0"/>
              <a:t>+ I</a:t>
            </a:r>
            <a:r>
              <a:rPr lang="es-ES" i="1" baseline="30000" dirty="0"/>
              <a:t>d</a:t>
            </a:r>
            <a:r>
              <a:rPr lang="es-ES" i="1" dirty="0"/>
              <a:t> + G</a:t>
            </a:r>
            <a:r>
              <a:rPr lang="es-ES" i="1" baseline="30000" dirty="0"/>
              <a:t>d</a:t>
            </a:r>
            <a:r>
              <a:rPr lang="es-ES" i="1" dirty="0"/>
              <a:t> + X</a:t>
            </a:r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			</a:t>
            </a:r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			= C + I + G +	 X – M </a:t>
            </a:r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			</a:t>
            </a:r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endParaRPr lang="es-ES" i="1" dirty="0"/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endParaRPr lang="es-ES" i="1" dirty="0"/>
          </a:p>
          <a:p>
            <a:pPr fontAlgn="auto">
              <a:spcAft>
                <a:spcPts val="0"/>
              </a:spcAft>
              <a:buFont typeface="Times" charset="0"/>
              <a:buNone/>
              <a:defRPr/>
            </a:pPr>
            <a:r>
              <a:rPr lang="es-ES" i="1" dirty="0"/>
              <a:t>                  A = Y- C + I + G + CC</a:t>
            </a:r>
          </a:p>
        </p:txBody>
      </p:sp>
      <p:sp>
        <p:nvSpPr>
          <p:cNvPr id="1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EB83B501-3632-45E9-A710-C57F2ACB76C2}" type="slidenum">
              <a:rPr lang="en-US"/>
              <a:pPr>
                <a:defRPr/>
              </a:pPr>
              <a:t>11</a:t>
            </a:fld>
            <a:endParaRPr lang="en-CA" dirty="0"/>
          </a:p>
        </p:txBody>
      </p:sp>
      <p:sp>
        <p:nvSpPr>
          <p:cNvPr id="15365" name="Rectangle 20"/>
          <p:cNvSpPr>
            <a:spLocks noChangeArrowheads="1"/>
          </p:cNvSpPr>
          <p:nvPr/>
        </p:nvSpPr>
        <p:spPr bwMode="auto">
          <a:xfrm>
            <a:off x="457200" y="161448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30000"/>
              </a:spcBef>
              <a:buClr>
                <a:schemeClr val="tx1"/>
              </a:buClr>
              <a:buFont typeface="Times" charset="0"/>
              <a:buNone/>
            </a:pPr>
            <a:r>
              <a:rPr lang="en-US" sz="3200">
                <a:latin typeface="Arial" charset="0"/>
              </a:rPr>
              <a:t> </a:t>
            </a:r>
          </a:p>
        </p:txBody>
      </p:sp>
      <p:grpSp>
        <p:nvGrpSpPr>
          <p:cNvPr id="15366" name="Group 40"/>
          <p:cNvGrpSpPr>
            <a:grpSpLocks/>
          </p:cNvGrpSpPr>
          <p:nvPr/>
        </p:nvGrpSpPr>
        <p:grpSpPr bwMode="auto">
          <a:xfrm>
            <a:off x="2473325" y="4101783"/>
            <a:ext cx="1616075" cy="835025"/>
            <a:chOff x="2041" y="3484"/>
            <a:chExt cx="1018" cy="526"/>
          </a:xfrm>
        </p:grpSpPr>
        <p:sp>
          <p:nvSpPr>
            <p:cNvPr id="15374" name="AutoShape 26"/>
            <p:cNvSpPr>
              <a:spLocks/>
            </p:cNvSpPr>
            <p:nvPr/>
          </p:nvSpPr>
          <p:spPr bwMode="auto">
            <a:xfrm rot="16200000">
              <a:off x="2516" y="3013"/>
              <a:ext cx="71" cy="1014"/>
            </a:xfrm>
            <a:prstGeom prst="leftBrace">
              <a:avLst>
                <a:gd name="adj1" fmla="val 37225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0" hangingPunct="0"/>
              <a:endParaRPr lang="es-ES"/>
            </a:p>
          </p:txBody>
        </p:sp>
        <p:sp>
          <p:nvSpPr>
            <p:cNvPr id="15375" name="Text Box 27"/>
            <p:cNvSpPr txBox="1">
              <a:spLocks noChangeArrowheads="1"/>
            </p:cNvSpPr>
            <p:nvPr/>
          </p:nvSpPr>
          <p:spPr bwMode="auto">
            <a:xfrm>
              <a:off x="2041" y="3564"/>
              <a:ext cx="1005" cy="44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ctr" eaLnBrk="1" hangingPunct="1"/>
              <a:r>
                <a:rPr lang="en-US" sz="2000">
                  <a:latin typeface="Times New Roman" pitchFamily="18" charset="0"/>
                </a:rPr>
                <a:t>Gasto Domestico</a:t>
              </a:r>
            </a:p>
          </p:txBody>
        </p:sp>
      </p:grpSp>
      <p:grpSp>
        <p:nvGrpSpPr>
          <p:cNvPr id="15367" name="Group 41"/>
          <p:cNvGrpSpPr>
            <a:grpSpLocks/>
          </p:cNvGrpSpPr>
          <p:nvPr/>
        </p:nvGrpSpPr>
        <p:grpSpPr bwMode="auto">
          <a:xfrm>
            <a:off x="4235303" y="4111522"/>
            <a:ext cx="3296212" cy="609600"/>
            <a:chOff x="3309" y="3431"/>
            <a:chExt cx="1357" cy="384"/>
          </a:xfrm>
        </p:grpSpPr>
        <p:sp>
          <p:nvSpPr>
            <p:cNvPr id="15372" name="AutoShape 29"/>
            <p:cNvSpPr>
              <a:spLocks/>
            </p:cNvSpPr>
            <p:nvPr/>
          </p:nvSpPr>
          <p:spPr bwMode="auto">
            <a:xfrm rot="16200000">
              <a:off x="3494" y="3246"/>
              <a:ext cx="120" cy="489"/>
            </a:xfrm>
            <a:prstGeom prst="leftBrace">
              <a:avLst>
                <a:gd name="adj1" fmla="val 17952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0" hangingPunct="0"/>
              <a:endParaRPr lang="es-ES"/>
            </a:p>
          </p:txBody>
        </p:sp>
        <p:sp>
          <p:nvSpPr>
            <p:cNvPr id="15373" name="Text Box 30"/>
            <p:cNvSpPr txBox="1">
              <a:spLocks noChangeArrowheads="1"/>
            </p:cNvSpPr>
            <p:nvPr/>
          </p:nvSpPr>
          <p:spPr bwMode="auto">
            <a:xfrm>
              <a:off x="3367" y="3563"/>
              <a:ext cx="1299" cy="2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ctr" eaLnBrk="1" hangingPunct="1"/>
              <a:r>
                <a:rPr lang="en-US" sz="2000">
                  <a:latin typeface="Times New Roman" pitchFamily="18" charset="0"/>
                </a:rPr>
                <a:t>Gasto Neto del Exterior </a:t>
              </a:r>
            </a:p>
          </p:txBody>
        </p:sp>
      </p:grpSp>
      <p:sp>
        <p:nvSpPr>
          <p:cNvPr id="15370" name="Text Box 33"/>
          <p:cNvSpPr txBox="1">
            <a:spLocks noChangeArrowheads="1"/>
          </p:cNvSpPr>
          <p:nvPr/>
        </p:nvSpPr>
        <p:spPr bwMode="auto">
          <a:xfrm>
            <a:off x="4423410" y="1908493"/>
            <a:ext cx="309753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1" hangingPunct="1"/>
            <a:r>
              <a:rPr lang="en-US" sz="2000" dirty="0" err="1">
                <a:latin typeface="Times New Roman" pitchFamily="18" charset="0"/>
              </a:rPr>
              <a:t>Gasto</a:t>
            </a:r>
            <a:r>
              <a:rPr lang="en-US" sz="2000" dirty="0">
                <a:latin typeface="Times New Roman" pitchFamily="18" charset="0"/>
              </a:rPr>
              <a:t> en </a:t>
            </a:r>
            <a:r>
              <a:rPr lang="es-MX" sz="2000" dirty="0">
                <a:latin typeface="Times New Roman" pitchFamily="18" charset="0"/>
              </a:rPr>
              <a:t>Producción</a:t>
            </a:r>
          </a:p>
        </p:txBody>
      </p:sp>
      <p:sp>
        <p:nvSpPr>
          <p:cNvPr id="15369" name="Text Box 35"/>
          <p:cNvSpPr txBox="1">
            <a:spLocks noChangeArrowheads="1"/>
          </p:cNvSpPr>
          <p:nvPr/>
        </p:nvSpPr>
        <p:spPr bwMode="auto">
          <a:xfrm>
            <a:off x="723582" y="1769745"/>
            <a:ext cx="296830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1" hangingPunct="1"/>
            <a:r>
              <a:rPr lang="en-US" sz="2000" dirty="0" err="1">
                <a:latin typeface="Times New Roman" pitchFamily="18" charset="0"/>
              </a:rPr>
              <a:t>Ingreso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Nacional</a:t>
            </a:r>
            <a:r>
              <a:rPr lang="en-US" sz="2000" dirty="0">
                <a:latin typeface="Times New Roman" pitchFamily="18" charset="0"/>
              </a:rPr>
              <a:t> o Valor de la P</a:t>
            </a:r>
            <a:r>
              <a:rPr lang="es-ES" sz="2000" dirty="0" err="1">
                <a:latin typeface="Times New Roman" pitchFamily="18" charset="0"/>
              </a:rPr>
              <a:t>roducción</a:t>
            </a:r>
            <a:endParaRPr lang="es-ES" sz="2000" dirty="0">
              <a:latin typeface="Times New Roman" pitchFamily="18" charset="0"/>
            </a:endParaRPr>
          </a:p>
        </p:txBody>
      </p:sp>
      <p:sp>
        <p:nvSpPr>
          <p:cNvPr id="17" name="Text Box 30"/>
          <p:cNvSpPr txBox="1">
            <a:spLocks noChangeArrowheads="1"/>
          </p:cNvSpPr>
          <p:nvPr/>
        </p:nvSpPr>
        <p:spPr bwMode="auto">
          <a:xfrm>
            <a:off x="4130040" y="5951538"/>
            <a:ext cx="315468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1" hangingPunct="1"/>
            <a:r>
              <a:rPr lang="es-MX" sz="2000" dirty="0">
                <a:latin typeface="Times New Roman" pitchFamily="18" charset="0"/>
              </a:rPr>
              <a:t>Cuenta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s-MX" sz="2000" dirty="0">
                <a:latin typeface="Times New Roman" pitchFamily="18" charset="0"/>
              </a:rPr>
              <a:t>Corriente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630395" y="5940425"/>
            <a:ext cx="315468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1" hangingPunct="1"/>
            <a:r>
              <a:rPr lang="es-MX" sz="2000" dirty="0">
                <a:latin typeface="Times New Roman" pitchFamily="18" charset="0"/>
              </a:rPr>
              <a:t>Absorción Nacional = A</a:t>
            </a:r>
          </a:p>
        </p:txBody>
      </p:sp>
      <p:sp>
        <p:nvSpPr>
          <p:cNvPr id="2" name="1 Abrir llave"/>
          <p:cNvSpPr/>
          <p:nvPr/>
        </p:nvSpPr>
        <p:spPr>
          <a:xfrm rot="16200000">
            <a:off x="3463449" y="4954740"/>
            <a:ext cx="112714" cy="1807212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Abrir llave"/>
          <p:cNvSpPr/>
          <p:nvPr/>
        </p:nvSpPr>
        <p:spPr>
          <a:xfrm rot="16200000">
            <a:off x="4984246" y="5618788"/>
            <a:ext cx="149549" cy="457203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Gasto y Producción en una Economía Abierta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97485" y="1938973"/>
            <a:ext cx="7835900" cy="4495800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s-ES" sz="2400" b="1" i="1" dirty="0">
                <a:latin typeface="Tahoma" pitchFamily="34" charset="0"/>
              </a:rPr>
              <a:t>CC</a:t>
            </a:r>
            <a:r>
              <a:rPr lang="es-ES" sz="2400" dirty="0">
                <a:latin typeface="Tahoma" pitchFamily="34" charset="0"/>
              </a:rPr>
              <a:t> = </a:t>
            </a:r>
            <a:r>
              <a:rPr lang="es-ES" sz="2400" b="1" i="1" dirty="0">
                <a:latin typeface="Tahoma" pitchFamily="34" charset="0"/>
              </a:rPr>
              <a:t>X </a:t>
            </a:r>
            <a:r>
              <a:rPr lang="es-ES" sz="2400" dirty="0">
                <a:latin typeface="Tahoma" pitchFamily="34" charset="0"/>
              </a:rPr>
              <a:t>– </a:t>
            </a:r>
            <a:r>
              <a:rPr lang="es-ES" sz="2400" b="1" i="1" dirty="0">
                <a:latin typeface="Tahoma" pitchFamily="34" charset="0"/>
              </a:rPr>
              <a:t>M </a:t>
            </a:r>
            <a:r>
              <a:rPr lang="es-ES" sz="2400" dirty="0">
                <a:latin typeface="Tahoma" pitchFamily="34" charset="0"/>
              </a:rPr>
              <a:t> = </a:t>
            </a:r>
            <a:r>
              <a:rPr lang="es-ES" sz="2400" b="1" i="1" dirty="0">
                <a:latin typeface="Tahoma" pitchFamily="34" charset="0"/>
              </a:rPr>
              <a:t>Y</a:t>
            </a:r>
            <a:r>
              <a:rPr lang="es-ES" sz="2400" dirty="0">
                <a:latin typeface="Tahoma" pitchFamily="34" charset="0"/>
              </a:rPr>
              <a:t> – (</a:t>
            </a:r>
            <a:r>
              <a:rPr lang="es-ES" sz="2400" b="1" i="1" dirty="0">
                <a:latin typeface="Tahoma" pitchFamily="34" charset="0"/>
              </a:rPr>
              <a:t>C</a:t>
            </a:r>
            <a:r>
              <a:rPr lang="es-ES" sz="2400" dirty="0">
                <a:latin typeface="Tahoma" pitchFamily="34" charset="0"/>
              </a:rPr>
              <a:t> + </a:t>
            </a:r>
            <a:r>
              <a:rPr lang="es-ES" sz="2400" b="1" i="1" dirty="0">
                <a:latin typeface="Tahoma" pitchFamily="34" charset="0"/>
              </a:rPr>
              <a:t>I </a:t>
            </a:r>
            <a:r>
              <a:rPr lang="es-ES" sz="2400" dirty="0">
                <a:latin typeface="Tahoma" pitchFamily="34" charset="0"/>
              </a:rPr>
              <a:t>+ </a:t>
            </a:r>
            <a:r>
              <a:rPr lang="es-ES" sz="2400" b="1" i="1" dirty="0">
                <a:latin typeface="Tahoma" pitchFamily="34" charset="0"/>
              </a:rPr>
              <a:t>G </a:t>
            </a:r>
            <a:r>
              <a:rPr lang="es-ES" sz="2400" dirty="0">
                <a:latin typeface="Tahoma" pitchFamily="34" charset="0"/>
              </a:rPr>
              <a:t>)</a:t>
            </a:r>
            <a:endParaRPr lang="es-ES" sz="2400" dirty="0"/>
          </a:p>
          <a:p>
            <a:pPr fontAlgn="auto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400" dirty="0"/>
              <a:t>Cuando; la producción es mayor al Consumo Interno, las exportaciones son mayores a las importaciones: la cuenta corriente es mayor a 0, balanza comercial es mayor 0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s-ES" sz="2000" dirty="0"/>
              <a:t>Cuando un país exporta más de lo que importa, sus exportaciones financian sus importaciones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s-ES" sz="2000" dirty="0"/>
              <a:t>Los activos exteriores netos incrementan</a:t>
            </a:r>
          </a:p>
          <a:p>
            <a:pPr fontAlgn="auto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400" dirty="0"/>
              <a:t>Cuando, la producción es menor al Consumo Interno, las exportaciones son menores a las importaciones: la cuenta corriente es menor a 0, la balanza comercial es menor a  0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s-ES" sz="2000" dirty="0"/>
              <a:t>Cuando  un país importa más de lo que exporta,  el ingreso por exportaciones  resulta insuficiente para sustentar las importaciones.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s-ES" sz="2000" dirty="0"/>
              <a:t>Los activos exteriores netos disminuyen  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</a:t>
            </a:r>
          </a:p>
          <a:p>
            <a:pPr>
              <a:defRPr/>
            </a:pPr>
            <a:endParaRPr lang="en-CA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5D249F9-2FE1-4945-B655-9E7236C7041F}" type="slidenum">
              <a:rPr lang="en-US"/>
              <a:pPr>
                <a:defRPr/>
              </a:pPr>
              <a:t>12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"/>
            <a:ext cx="7239000" cy="650240"/>
          </a:xfrm>
        </p:spPr>
        <p:txBody>
          <a:bodyPr/>
          <a:lstStyle/>
          <a:p>
            <a:r>
              <a:rPr lang="es-MX" dirty="0"/>
              <a:t>Ejemplo de “agraria”</a:t>
            </a:r>
          </a:p>
        </p:txBody>
      </p:sp>
      <p:sp>
        <p:nvSpPr>
          <p:cNvPr id="6" name="5 Marcador de contenido"/>
          <p:cNvSpPr txBox="1">
            <a:spLocks noGrp="1"/>
          </p:cNvSpPr>
          <p:nvPr>
            <p:ph idx="1"/>
          </p:nvPr>
        </p:nvSpPr>
        <p:spPr>
          <a:xfrm>
            <a:off x="241300" y="834716"/>
            <a:ext cx="77851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es-MX" sz="2300" dirty="0"/>
              <a:t>Supuestos:</a:t>
            </a:r>
          </a:p>
          <a:p>
            <a:pPr algn="just"/>
            <a:r>
              <a:rPr lang="es-MX" sz="2300" dirty="0"/>
              <a:t>Un ciudadano de Agraria es un consumidor de trigo pero a la vez un productor, de esta forma puede ser considerado una empresa.</a:t>
            </a:r>
          </a:p>
          <a:p>
            <a:pPr algn="just"/>
            <a:r>
              <a:rPr lang="es-MX" sz="2300" dirty="0"/>
              <a:t>Los agricultores invierten reservando una porción de la cosecha para la siembra en las próximas campañas.</a:t>
            </a:r>
          </a:p>
          <a:p>
            <a:pPr algn="just"/>
            <a:r>
              <a:rPr lang="es-MX" sz="2300" dirty="0"/>
              <a:t>Existe también un Gobierno que se apropia de parte de las cosechas para alimentar al ejercito </a:t>
            </a:r>
            <a:r>
              <a:rPr lang="es-MX" sz="2300" dirty="0" err="1"/>
              <a:t>agrariano</a:t>
            </a:r>
            <a:r>
              <a:rPr lang="es-MX" sz="2300" dirty="0"/>
              <a:t>. </a:t>
            </a:r>
          </a:p>
          <a:p>
            <a:pPr algn="just"/>
            <a:r>
              <a:rPr lang="es-MX" sz="2300" dirty="0"/>
              <a:t>La cosecha anual de Agraria es de 100 kg de trigo. </a:t>
            </a:r>
          </a:p>
          <a:p>
            <a:pPr algn="just"/>
            <a:r>
              <a:rPr lang="es-MX" sz="2300" dirty="0"/>
              <a:t>Agraria puede importar leche procedente del resto del mundo a cambio de sus exportaciones de trigo.</a:t>
            </a:r>
          </a:p>
          <a:p>
            <a:pPr algn="just"/>
            <a:r>
              <a:rPr lang="es-MX" sz="2300" dirty="0"/>
              <a:t>Si suponemos que el precio de 1 l de leche es 0.5 kg de trigo, y que los consumidores de Agraria desean consumir 40 l de leche, entonces las importaciones equivaldrán a 20 kg de trigo.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1448" y="6556248"/>
            <a:ext cx="588336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5D249F9-2FE1-4945-B655-9E7236C7041F}" type="slidenum">
              <a:rPr lang="en-US"/>
              <a:pPr>
                <a:defRPr/>
              </a:pPr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044110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4 CuadroTexto"/>
          <p:cNvSpPr txBox="1">
            <a:spLocks noChangeArrowheads="1"/>
          </p:cNvSpPr>
          <p:nvPr/>
        </p:nvSpPr>
        <p:spPr bwMode="auto">
          <a:xfrm>
            <a:off x="2464593" y="495300"/>
            <a:ext cx="3376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s-MX" dirty="0"/>
              <a:t>El Ejemplo de “Agraria”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354428"/>
              </p:ext>
            </p:extLst>
          </p:nvPr>
        </p:nvGraphicFramePr>
        <p:xfrm>
          <a:off x="241300" y="1428750"/>
          <a:ext cx="7823200" cy="2470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0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03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58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08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811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35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084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2879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Contabilidad de Nacional Agraria, en una economía abierta (kilos de trigo)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8636"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PNB (Producto Total)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=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Consumo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Inversión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Gasto Público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Exportaciones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-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7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Importaciones</a:t>
                      </a:r>
                      <a:endParaRPr lang="es-MX" sz="17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87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100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=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75</a:t>
                      </a:r>
                      <a:r>
                        <a:rPr lang="es-MX" sz="2000" u="none" strike="noStrike" baseline="30000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a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25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10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+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10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-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u="none" strike="noStrike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20</a:t>
                      </a:r>
                      <a:r>
                        <a:rPr lang="es-MX" sz="2000" u="none" strike="noStrike" baseline="30000" dirty="0"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b</a:t>
                      </a:r>
                      <a:endParaRPr lang="es-MX" sz="2000" b="0" i="0" u="none" strike="noStrike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879"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A </a:t>
                      </a:r>
                      <a:r>
                        <a:rPr lang="es-MX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5.5 kg de trigo + (0.5 kg de trigo por un litro de leche) x (40 l de leche).</a:t>
                      </a:r>
                      <a:endParaRPr lang="es-MX" sz="20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879"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es-MX" sz="2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B </a:t>
                      </a:r>
                      <a:r>
                        <a:rPr lang="es-MX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cs typeface="Times" panose="02020603050405020304" pitchFamily="18" charset="0"/>
                        </a:rPr>
                        <a:t>0.5 kg por l x 40 l de leche.</a:t>
                      </a:r>
                      <a:endParaRPr lang="es-MX" sz="20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Times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241300" y="4152900"/>
            <a:ext cx="360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Y= 100 kg</a:t>
            </a:r>
          </a:p>
          <a:p>
            <a:r>
              <a:rPr lang="es-MX" dirty="0"/>
              <a:t>C= 55 kg + 20 kg</a:t>
            </a:r>
          </a:p>
          <a:p>
            <a:r>
              <a:rPr lang="es-MX" dirty="0"/>
              <a:t>I= 25 kg</a:t>
            </a:r>
          </a:p>
          <a:p>
            <a:r>
              <a:rPr lang="es-MX" dirty="0"/>
              <a:t>G= 10 kg</a:t>
            </a:r>
          </a:p>
          <a:p>
            <a:r>
              <a:rPr lang="es-MX" dirty="0"/>
              <a:t>X= 10 kg</a:t>
            </a:r>
          </a:p>
          <a:p>
            <a:r>
              <a:rPr lang="es-MX" dirty="0"/>
              <a:t>M= 40 l = 20 kg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5100"/>
            <a:ext cx="7242048" cy="129794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Cuenta Corriente y cuenta financiera de México trimestral, millones de dólares, 2000–2012</a:t>
            </a:r>
          </a:p>
        </p:txBody>
      </p:sp>
      <p:sp>
        <p:nvSpPr>
          <p:cNvPr id="11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496402" y="6556248"/>
            <a:ext cx="534851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D821E0EE-B331-4B96-B8B2-965F1309609B}" type="slidenum">
              <a:rPr lang="en-US"/>
              <a:pPr>
                <a:defRPr/>
              </a:pPr>
              <a:t>15</a:t>
            </a:fld>
            <a:endParaRPr lang="en-CA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8047" y="2969176"/>
            <a:ext cx="664828" cy="2224382"/>
            <a:chOff x="108" y="1762"/>
            <a:chExt cx="466" cy="1700"/>
          </a:xfrm>
        </p:grpSpPr>
        <p:sp>
          <p:nvSpPr>
            <p:cNvPr id="2057" name="AutoShape 7"/>
            <p:cNvSpPr>
              <a:spLocks/>
            </p:cNvSpPr>
            <p:nvPr/>
          </p:nvSpPr>
          <p:spPr bwMode="auto">
            <a:xfrm>
              <a:off x="369" y="1762"/>
              <a:ext cx="205" cy="1700"/>
            </a:xfrm>
            <a:prstGeom prst="leftBrace">
              <a:avLst>
                <a:gd name="adj1" fmla="val 6910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0" hangingPunct="0"/>
              <a:endParaRPr lang="es-ES"/>
            </a:p>
          </p:txBody>
        </p:sp>
        <p:sp>
          <p:nvSpPr>
            <p:cNvPr id="2058" name="Text Box 8"/>
            <p:cNvSpPr txBox="1">
              <a:spLocks noChangeArrowheads="1"/>
            </p:cNvSpPr>
            <p:nvPr/>
          </p:nvSpPr>
          <p:spPr bwMode="auto">
            <a:xfrm flipV="1">
              <a:off x="108" y="2423"/>
              <a:ext cx="30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eaLnBrk="1" hangingPunct="1"/>
              <a:r>
                <a:rPr lang="en-US" sz="1600" dirty="0" err="1">
                  <a:latin typeface="Arial" charset="0"/>
                </a:rPr>
                <a:t>déficit</a:t>
              </a:r>
              <a:endParaRPr lang="en-US" sz="1600" dirty="0">
                <a:latin typeface="Arial" charset="0"/>
              </a:endParaRPr>
            </a:p>
          </p:txBody>
        </p:sp>
      </p:grpSp>
      <p:grpSp>
        <p:nvGrpSpPr>
          <p:cNvPr id="2054" name="Group 9"/>
          <p:cNvGrpSpPr>
            <a:grpSpLocks/>
          </p:cNvGrpSpPr>
          <p:nvPr/>
        </p:nvGrpSpPr>
        <p:grpSpPr bwMode="auto">
          <a:xfrm>
            <a:off x="133975" y="1981200"/>
            <a:ext cx="671266" cy="1174193"/>
            <a:chOff x="85" y="1062"/>
            <a:chExt cx="463" cy="882"/>
          </a:xfrm>
        </p:grpSpPr>
        <p:sp>
          <p:nvSpPr>
            <p:cNvPr id="2055" name="AutoShape 10"/>
            <p:cNvSpPr>
              <a:spLocks/>
            </p:cNvSpPr>
            <p:nvPr/>
          </p:nvSpPr>
          <p:spPr bwMode="auto">
            <a:xfrm>
              <a:off x="343" y="1199"/>
              <a:ext cx="205" cy="557"/>
            </a:xfrm>
            <a:prstGeom prst="leftBrace">
              <a:avLst>
                <a:gd name="adj1" fmla="val 22642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0" hangingPunct="0"/>
              <a:endParaRPr lang="es-ES"/>
            </a:p>
          </p:txBody>
        </p:sp>
        <p:sp>
          <p:nvSpPr>
            <p:cNvPr id="2056" name="Text Box 11"/>
            <p:cNvSpPr txBox="1">
              <a:spLocks noChangeArrowheads="1"/>
            </p:cNvSpPr>
            <p:nvPr/>
          </p:nvSpPr>
          <p:spPr bwMode="auto">
            <a:xfrm flipV="1">
              <a:off x="85" y="1062"/>
              <a:ext cx="297" cy="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eaLnBrk="1" hangingPunct="1"/>
              <a:r>
                <a:rPr lang="en-US" sz="1600" dirty="0" err="1">
                  <a:latin typeface="Arial" charset="0"/>
                </a:rPr>
                <a:t>surperavit</a:t>
              </a:r>
              <a:endParaRPr lang="en-US" sz="1600" dirty="0">
                <a:latin typeface="Arial" charset="0"/>
              </a:endParaRPr>
            </a:p>
          </p:txBody>
        </p:sp>
      </p:grpSp>
      <p:graphicFrame>
        <p:nvGraphicFramePr>
          <p:cNvPr id="13" name="6 Gráfico"/>
          <p:cNvGraphicFramePr/>
          <p:nvPr>
            <p:extLst>
              <p:ext uri="{D42A27DB-BD31-4B8C-83A1-F6EECF244321}">
                <p14:modId xmlns:p14="http://schemas.microsoft.com/office/powerpoint/2010/main" val="1850241454"/>
              </p:ext>
            </p:extLst>
          </p:nvPr>
        </p:nvGraphicFramePr>
        <p:xfrm>
          <a:off x="902017" y="1745932"/>
          <a:ext cx="7121843" cy="4029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El Ahorro y la Cuenta Corriente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Ahorro Nacional (</a:t>
            </a:r>
            <a:r>
              <a:rPr lang="es-ES" sz="2800" i="1" dirty="0"/>
              <a:t>S</a:t>
            </a:r>
            <a:r>
              <a:rPr lang="es-ES" sz="2800" dirty="0"/>
              <a:t>) = Ingreso Nacional (</a:t>
            </a:r>
            <a:r>
              <a:rPr lang="es-ES" sz="2800" i="1" dirty="0"/>
              <a:t>Y</a:t>
            </a:r>
            <a:r>
              <a:rPr lang="es-ES" sz="2800" dirty="0"/>
              <a:t>) que no se gasta en el consumo (</a:t>
            </a:r>
            <a:r>
              <a:rPr lang="es-ES" sz="2800" i="1" dirty="0"/>
              <a:t>C</a:t>
            </a:r>
            <a:r>
              <a:rPr lang="es-ES" sz="2800" dirty="0"/>
              <a:t>) o en las compras del gobierno (</a:t>
            </a:r>
            <a:r>
              <a:rPr lang="es-ES" sz="2800" i="1" dirty="0"/>
              <a:t>G</a:t>
            </a:r>
            <a:r>
              <a:rPr lang="es-ES" sz="2800" dirty="0"/>
              <a:t>).</a:t>
            </a:r>
          </a:p>
          <a:p>
            <a:pPr algn="ctr">
              <a:buNone/>
            </a:pPr>
            <a:r>
              <a:rPr lang="es-ES" sz="2800" i="1" dirty="0"/>
              <a:t>S =Y – C – G</a:t>
            </a:r>
            <a:r>
              <a:rPr lang="es-ES" sz="2800" dirty="0"/>
              <a:t> </a:t>
            </a:r>
          </a:p>
          <a:p>
            <a:pPr>
              <a:buNone/>
            </a:pPr>
            <a:r>
              <a:rPr lang="es-ES" sz="2800" dirty="0"/>
              <a:t>Como Y=C+I+G y también I=Y-C-G entonces</a:t>
            </a:r>
          </a:p>
          <a:p>
            <a:pPr algn="ctr">
              <a:buNone/>
            </a:pPr>
            <a:r>
              <a:rPr lang="es-ES" sz="2800" dirty="0"/>
              <a:t>S=I (economía cerrada)</a:t>
            </a:r>
          </a:p>
          <a:p>
            <a:pPr>
              <a:buNone/>
            </a:pPr>
            <a:r>
              <a:rPr lang="es-ES" sz="2800" dirty="0"/>
              <a:t>Economía con sector externo </a:t>
            </a:r>
          </a:p>
          <a:p>
            <a:pPr>
              <a:buNone/>
            </a:pPr>
            <a:endParaRPr lang="es-ES" sz="2800" dirty="0"/>
          </a:p>
          <a:p>
            <a:pPr algn="ctr">
              <a:buNone/>
            </a:pPr>
            <a:r>
              <a:rPr lang="es-ES" sz="2800" dirty="0"/>
              <a:t>S = I+ CC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CF66004F-FA5E-410F-9AB7-85F8CD933631}" type="slidenum">
              <a:rPr lang="en-US"/>
              <a:pPr>
                <a:defRPr/>
              </a:pPr>
              <a:t>16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¿Como se relaciona la Balanza de Cuenta Corriente con el Ahorro?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s-ES" sz="2800" b="1" i="1" dirty="0"/>
              <a:t>CC</a:t>
            </a:r>
            <a:r>
              <a:rPr lang="es-ES" sz="2800" dirty="0"/>
              <a:t> = </a:t>
            </a:r>
            <a:r>
              <a:rPr lang="es-ES" sz="2800" b="1" i="1" dirty="0"/>
              <a:t>Y</a:t>
            </a:r>
            <a:r>
              <a:rPr lang="es-ES" sz="2800" dirty="0"/>
              <a:t> – (</a:t>
            </a:r>
            <a:r>
              <a:rPr lang="es-ES" sz="2800" b="1" i="1" dirty="0"/>
              <a:t>C</a:t>
            </a:r>
            <a:r>
              <a:rPr lang="es-ES" sz="2800" dirty="0"/>
              <a:t> + </a:t>
            </a:r>
            <a:r>
              <a:rPr lang="es-ES" sz="2800" b="1" i="1" dirty="0"/>
              <a:t>I</a:t>
            </a:r>
            <a:r>
              <a:rPr lang="es-ES" sz="2800" dirty="0"/>
              <a:t> + </a:t>
            </a:r>
            <a:r>
              <a:rPr lang="es-ES" sz="2800" b="1" i="1" dirty="0"/>
              <a:t>G </a:t>
            </a:r>
            <a:r>
              <a:rPr lang="es-ES" sz="2800" dirty="0"/>
              <a:t>)</a:t>
            </a:r>
          </a:p>
          <a:p>
            <a:pPr>
              <a:buFontTx/>
              <a:buNone/>
            </a:pPr>
            <a:r>
              <a:rPr lang="es-ES" sz="2800" i="1" dirty="0"/>
              <a:t>	Implica</a:t>
            </a:r>
          </a:p>
          <a:p>
            <a:pPr algn="ctr">
              <a:buFontTx/>
              <a:buNone/>
            </a:pPr>
            <a:r>
              <a:rPr lang="es-ES" sz="2800" b="1" i="1" dirty="0"/>
              <a:t> CC</a:t>
            </a:r>
            <a:r>
              <a:rPr lang="es-ES" sz="2800" dirty="0"/>
              <a:t> = (</a:t>
            </a:r>
            <a:r>
              <a:rPr lang="es-ES" sz="2800" b="1" i="1" dirty="0"/>
              <a:t>Y</a:t>
            </a:r>
            <a:r>
              <a:rPr lang="es-ES" sz="2800" dirty="0"/>
              <a:t> – </a:t>
            </a:r>
            <a:r>
              <a:rPr lang="es-ES" sz="2800" b="1" i="1" dirty="0"/>
              <a:t>C</a:t>
            </a:r>
            <a:r>
              <a:rPr lang="es-ES" sz="2800" dirty="0"/>
              <a:t> – </a:t>
            </a:r>
            <a:r>
              <a:rPr lang="es-ES" sz="2800" b="1" i="1" dirty="0"/>
              <a:t>G </a:t>
            </a:r>
            <a:r>
              <a:rPr lang="es-ES" sz="2800" dirty="0"/>
              <a:t>) – </a:t>
            </a:r>
            <a:r>
              <a:rPr lang="es-ES" sz="2800" b="1" i="1" dirty="0"/>
              <a:t>I</a:t>
            </a:r>
            <a:r>
              <a:rPr lang="es-ES" sz="2800" dirty="0"/>
              <a:t> </a:t>
            </a:r>
          </a:p>
          <a:p>
            <a:pPr>
              <a:buFontTx/>
              <a:buNone/>
            </a:pPr>
            <a:r>
              <a:rPr lang="es-ES" sz="2800" dirty="0"/>
              <a:t>				 =   </a:t>
            </a:r>
            <a:r>
              <a:rPr lang="es-ES" sz="2800" b="1" i="1" dirty="0"/>
              <a:t>S</a:t>
            </a:r>
            <a:r>
              <a:rPr lang="es-ES" sz="2800" dirty="0"/>
              <a:t>   –  </a:t>
            </a:r>
            <a:r>
              <a:rPr lang="es-ES" sz="2800" b="1" i="1" dirty="0"/>
              <a:t>I</a:t>
            </a:r>
          </a:p>
          <a:p>
            <a:pPr>
              <a:spcBef>
                <a:spcPct val="70000"/>
              </a:spcBef>
              <a:buFontTx/>
              <a:buNone/>
            </a:pPr>
            <a:r>
              <a:rPr lang="es-ES" sz="2400" b="1" i="1" dirty="0"/>
              <a:t>Cuenta Corriente</a:t>
            </a:r>
            <a:r>
              <a:rPr lang="es-ES" sz="2400" dirty="0"/>
              <a:t> = </a:t>
            </a:r>
            <a:r>
              <a:rPr lang="es-ES" sz="2400" b="1" i="1" dirty="0"/>
              <a:t>Ahorro – inversión</a:t>
            </a:r>
          </a:p>
          <a:p>
            <a:pPr>
              <a:buFontTx/>
              <a:buNone/>
            </a:pPr>
            <a:r>
              <a:rPr lang="es-ES" sz="2400" b="1" i="1" dirty="0"/>
              <a:t>Cuenta Corriente</a:t>
            </a:r>
            <a:r>
              <a:rPr lang="es-ES" sz="2400" dirty="0"/>
              <a:t> =</a:t>
            </a:r>
            <a:r>
              <a:rPr lang="es-ES" sz="2400" b="1" i="1" dirty="0"/>
              <a:t> Inversión Extranjera Neta</a:t>
            </a:r>
          </a:p>
          <a:p>
            <a:pPr>
              <a:spcBef>
                <a:spcPct val="70000"/>
              </a:spcBef>
            </a:pPr>
            <a:r>
              <a:rPr lang="es-ES" sz="2800" b="1" dirty="0"/>
              <a:t>Un país con una Balanza de Cuenta Corriente negativa  tiene un Ahorro relativamente menor  a su Inversión. 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086A5652-8AC5-4147-99DC-3ED36A6A0663}" type="slidenum">
              <a:rPr lang="en-US"/>
              <a:pPr>
                <a:defRPr/>
              </a:pPr>
              <a:t>17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¿Como se relaciona la Balanza de Cuenta Corriente con el Ahorro?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8928" y="1695450"/>
            <a:ext cx="7835900" cy="4495800"/>
          </a:xfrm>
          <a:ln>
            <a:noFill/>
          </a:ln>
        </p:spPr>
        <p:txBody>
          <a:bodyPr rtlCol="0">
            <a:normAutofit fontScale="92500" lnSpcReduction="10000"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s-ES" b="1" i="1" dirty="0"/>
              <a:t>CC</a:t>
            </a:r>
            <a:r>
              <a:rPr lang="es-ES" dirty="0"/>
              <a:t> = </a:t>
            </a:r>
            <a:r>
              <a:rPr lang="es-ES" b="1" i="1" dirty="0"/>
              <a:t>S</a:t>
            </a:r>
            <a:r>
              <a:rPr lang="es-ES" dirty="0"/>
              <a:t>  – </a:t>
            </a:r>
            <a:r>
              <a:rPr lang="es-ES" b="1" i="1" dirty="0"/>
              <a:t>I           ó       </a:t>
            </a:r>
            <a:r>
              <a:rPr lang="es-ES" i="1" dirty="0"/>
              <a:t>  </a:t>
            </a:r>
            <a:r>
              <a:rPr lang="es-ES" b="1" i="1" dirty="0"/>
              <a:t> I</a:t>
            </a:r>
            <a:r>
              <a:rPr lang="es-ES" dirty="0"/>
              <a:t>  = </a:t>
            </a:r>
            <a:r>
              <a:rPr lang="es-ES" b="1" i="1" dirty="0"/>
              <a:t>S</a:t>
            </a:r>
            <a:r>
              <a:rPr lang="es-ES" dirty="0"/>
              <a:t> – </a:t>
            </a:r>
            <a:r>
              <a:rPr lang="es-ES" b="1" i="1" dirty="0"/>
              <a:t>CC</a:t>
            </a:r>
            <a:r>
              <a:rPr lang="es-ES" dirty="0"/>
              <a:t>  </a:t>
            </a:r>
            <a:endParaRPr lang="es-ES" b="1" i="1" dirty="0"/>
          </a:p>
          <a:p>
            <a:pPr fontAlgn="auto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800" dirty="0"/>
              <a:t>Los países pueden financiar la Inversión, ya sea por el Ahorro o la adquisición de fondos extranjeros, mediante el déficit de Cuenta Corriente</a:t>
            </a:r>
          </a:p>
          <a:p>
            <a:pPr lvl="1" fontAlgn="auto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"/>
              <a:defRPr/>
            </a:pPr>
            <a:r>
              <a:rPr lang="es-ES" sz="2400" dirty="0">
                <a:solidFill>
                  <a:schemeClr val="accent1"/>
                </a:solidFill>
              </a:rPr>
              <a:t>Un déficit por cuenta corriente implica un flujo de capital financiero o una inversión extranjera neta negativa.</a:t>
            </a:r>
          </a:p>
          <a:p>
            <a:pPr fontAlgn="auto">
              <a:lnSpc>
                <a:spcPct val="90000"/>
              </a:lnSpc>
              <a:spcBef>
                <a:spcPct val="70000"/>
              </a:spcBef>
              <a:spcAft>
                <a:spcPts val="0"/>
              </a:spcAft>
              <a:buFont typeface="Wingdings 2"/>
              <a:buChar char=""/>
              <a:defRPr/>
            </a:pPr>
            <a:r>
              <a:rPr lang="es-ES" sz="2800" dirty="0"/>
              <a:t>Cuando </a:t>
            </a:r>
            <a:r>
              <a:rPr lang="es-ES" sz="2800" i="1" dirty="0"/>
              <a:t>S &gt; I</a:t>
            </a:r>
            <a:r>
              <a:rPr lang="es-ES" sz="2800" dirty="0"/>
              <a:t>, entonces </a:t>
            </a:r>
            <a:r>
              <a:rPr lang="es-ES" sz="2800" i="1" dirty="0"/>
              <a:t>CC&gt; 0 por lo que la inversión extranjera y las salidas de capital se incrementan.</a:t>
            </a:r>
            <a:endParaRPr lang="es-ES" sz="28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CE451C91-0E60-405E-A351-75B282BABD6D}" type="slidenum">
              <a:rPr lang="en-US"/>
              <a:pPr>
                <a:defRPr/>
              </a:pPr>
              <a:t>18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300" y="203200"/>
            <a:ext cx="7785100" cy="125984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¿Como se relaciona la Balanza de Cuenta Corriente con el Ahorro?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9416"/>
            <a:ext cx="7467600" cy="4956484"/>
          </a:xfrm>
        </p:spPr>
        <p:txBody>
          <a:bodyPr>
            <a:normAutofit lnSpcReduction="10000"/>
          </a:bodyPr>
          <a:lstStyle/>
          <a:p>
            <a:pPr defTabSz="622300">
              <a:buFontTx/>
              <a:buNone/>
            </a:pPr>
            <a:r>
              <a:rPr lang="es-ES" sz="2800" b="1" i="1" dirty="0"/>
              <a:t>			</a:t>
            </a:r>
            <a:r>
              <a:rPr lang="es-ES" sz="2800" i="1" dirty="0" err="1"/>
              <a:t>S</a:t>
            </a:r>
            <a:r>
              <a:rPr lang="es-ES" sz="2800" i="1" baseline="30000" dirty="0" err="1"/>
              <a:t>p</a:t>
            </a:r>
            <a:r>
              <a:rPr lang="es-ES" sz="2800" i="1" baseline="30000" dirty="0"/>
              <a:t> </a:t>
            </a:r>
            <a:r>
              <a:rPr lang="es-ES" sz="2800" i="1" dirty="0"/>
              <a:t>= Y – T - C 		S</a:t>
            </a:r>
            <a:r>
              <a:rPr lang="es-ES" sz="2800" i="1" baseline="30000" dirty="0"/>
              <a:t>g</a:t>
            </a:r>
            <a:r>
              <a:rPr lang="es-ES" sz="2800" i="1" dirty="0"/>
              <a:t>= T – G</a:t>
            </a:r>
          </a:p>
          <a:p>
            <a:pPr defTabSz="622300">
              <a:buFontTx/>
              <a:buNone/>
            </a:pPr>
            <a:endParaRPr lang="es-ES" sz="2800" i="1" dirty="0"/>
          </a:p>
          <a:p>
            <a:pPr defTabSz="622300">
              <a:buFontTx/>
              <a:buNone/>
            </a:pPr>
            <a:r>
              <a:rPr lang="es-ES" sz="2800" b="1" i="1" dirty="0"/>
              <a:t>	CC</a:t>
            </a:r>
            <a:r>
              <a:rPr lang="es-ES" sz="2800" dirty="0"/>
              <a:t> = 		</a:t>
            </a:r>
            <a:r>
              <a:rPr lang="es-ES" sz="2800" b="1" i="1" dirty="0" err="1"/>
              <a:t>S</a:t>
            </a:r>
            <a:r>
              <a:rPr lang="es-ES" sz="2800" b="1" i="1" baseline="30000" dirty="0" err="1"/>
              <a:t>privado</a:t>
            </a:r>
            <a:r>
              <a:rPr lang="es-ES" sz="2800" dirty="0"/>
              <a:t> 	+ 		</a:t>
            </a:r>
            <a:r>
              <a:rPr lang="es-ES" sz="2800" b="1" i="1" dirty="0" err="1"/>
              <a:t>S</a:t>
            </a:r>
            <a:r>
              <a:rPr lang="es-ES" sz="2800" b="1" i="1" baseline="30000" dirty="0" err="1"/>
              <a:t>gobierno</a:t>
            </a:r>
            <a:r>
              <a:rPr lang="es-ES" sz="2800" b="1" i="1" baseline="30000" dirty="0"/>
              <a:t>	</a:t>
            </a:r>
            <a:r>
              <a:rPr lang="es-ES" sz="2800" dirty="0"/>
              <a:t> – 	</a:t>
            </a:r>
            <a:r>
              <a:rPr lang="es-ES" sz="2800" b="1" i="1" dirty="0"/>
              <a:t>I</a:t>
            </a:r>
            <a:endParaRPr lang="es-ES" sz="2800" dirty="0"/>
          </a:p>
          <a:p>
            <a:pPr defTabSz="622300">
              <a:buFontTx/>
              <a:buNone/>
              <a:tabLst>
                <a:tab pos="812800" algn="l"/>
                <a:tab pos="2514600" algn="l"/>
              </a:tabLst>
            </a:pPr>
            <a:r>
              <a:rPr lang="es-ES" sz="2800" dirty="0"/>
              <a:t>		= 	</a:t>
            </a:r>
            <a:r>
              <a:rPr lang="es-ES" sz="2800" b="1" i="1" dirty="0" err="1"/>
              <a:t>S</a:t>
            </a:r>
            <a:r>
              <a:rPr lang="es-ES" sz="2800" b="1" i="1" baseline="30000" dirty="0" err="1"/>
              <a:t>p</a:t>
            </a:r>
            <a:r>
              <a:rPr lang="es-ES" sz="2800" dirty="0"/>
              <a:t> 	– 	</a:t>
            </a:r>
            <a:r>
              <a:rPr lang="es-ES" sz="2800" u="sng" dirty="0"/>
              <a:t>Déficit fiscal </a:t>
            </a:r>
            <a:r>
              <a:rPr lang="es-ES" sz="2800" dirty="0"/>
              <a:t>– 	</a:t>
            </a:r>
            <a:r>
              <a:rPr lang="es-ES" sz="2800" b="1" i="1" dirty="0"/>
              <a:t>I</a:t>
            </a:r>
          </a:p>
          <a:p>
            <a:pPr marL="0" indent="0" defTabSz="622300">
              <a:spcBef>
                <a:spcPct val="50000"/>
              </a:spcBef>
              <a:buNone/>
              <a:tabLst>
                <a:tab pos="1079500" algn="l"/>
                <a:tab pos="1168400" algn="l"/>
              </a:tabLst>
            </a:pPr>
            <a:r>
              <a:rPr lang="es-ES" sz="2800" dirty="0"/>
              <a:t>Si:	G	&gt;	T 			G	&lt;	T</a:t>
            </a:r>
          </a:p>
          <a:p>
            <a:pPr marL="0" indent="0" defTabSz="622300">
              <a:spcBef>
                <a:spcPct val="50000"/>
              </a:spcBef>
              <a:buNone/>
            </a:pPr>
            <a:endParaRPr lang="es-ES" sz="2800" dirty="0"/>
          </a:p>
          <a:p>
            <a:pPr marL="0" indent="0" defTabSz="622300">
              <a:spcBef>
                <a:spcPct val="50000"/>
              </a:spcBef>
              <a:buNone/>
            </a:pPr>
            <a:r>
              <a:rPr lang="es-ES" sz="2800" dirty="0"/>
              <a:t>	Déficit Fiscal 		Superávit Fiscal</a:t>
            </a:r>
          </a:p>
          <a:p>
            <a:pPr defTabSz="622300">
              <a:spcBef>
                <a:spcPct val="50000"/>
              </a:spcBef>
            </a:pPr>
            <a:r>
              <a:rPr lang="es-ES" sz="2800" dirty="0"/>
              <a:t>Un alto déficit presupuestal implica un balance negativo en la Cuenta Corriente.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0362EAAD-5858-45E0-B1C3-F17D576112F4}" type="slidenum">
              <a:rPr lang="en-US"/>
              <a:pPr>
                <a:defRPr/>
              </a:pPr>
              <a:t>19</a:t>
            </a:fld>
            <a:endParaRPr lang="en-CA" dirty="0"/>
          </a:p>
        </p:txBody>
      </p:sp>
      <p:sp>
        <p:nvSpPr>
          <p:cNvPr id="3" name="2 Abrir llave"/>
          <p:cNvSpPr/>
          <p:nvPr/>
        </p:nvSpPr>
        <p:spPr>
          <a:xfrm rot="16200000">
            <a:off x="2433344" y="1021958"/>
            <a:ext cx="201403" cy="1993110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Abrir llave"/>
          <p:cNvSpPr/>
          <p:nvPr/>
        </p:nvSpPr>
        <p:spPr>
          <a:xfrm rot="16200000">
            <a:off x="5289324" y="1249040"/>
            <a:ext cx="201404" cy="1538948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Flecha abajo"/>
          <p:cNvSpPr/>
          <p:nvPr/>
        </p:nvSpPr>
        <p:spPr>
          <a:xfrm>
            <a:off x="1689100" y="4140200"/>
            <a:ext cx="48260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Flecha abajo"/>
          <p:cNvSpPr/>
          <p:nvPr/>
        </p:nvSpPr>
        <p:spPr>
          <a:xfrm>
            <a:off x="4838700" y="4152900"/>
            <a:ext cx="482600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Conceptos clave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s-ES" sz="2800" dirty="0"/>
              <a:t>Contabilidad Nacional.</a:t>
            </a:r>
          </a:p>
          <a:p>
            <a:pPr lvl="1">
              <a:spcBef>
                <a:spcPct val="50000"/>
              </a:spcBef>
            </a:pPr>
            <a:r>
              <a:rPr lang="es-ES" sz="2400" dirty="0"/>
              <a:t>Medición el Ingreso Nacional</a:t>
            </a:r>
          </a:p>
          <a:p>
            <a:pPr>
              <a:spcBef>
                <a:spcPct val="50000"/>
              </a:spcBef>
            </a:pPr>
            <a:r>
              <a:rPr lang="es-ES" sz="2800" dirty="0"/>
              <a:t>Balanza de Pagos.</a:t>
            </a:r>
          </a:p>
          <a:p>
            <a:pPr lvl="1">
              <a:spcBef>
                <a:spcPct val="50000"/>
              </a:spcBef>
            </a:pPr>
            <a:r>
              <a:rPr lang="es-ES" sz="2500" dirty="0"/>
              <a:t>Ahorro, inversión y exportaciones netas.</a:t>
            </a:r>
            <a:endParaRPr lang="es-ES" sz="2800" dirty="0"/>
          </a:p>
          <a:p>
            <a:pPr>
              <a:spcBef>
                <a:spcPct val="50000"/>
              </a:spcBef>
            </a:pPr>
            <a:r>
              <a:rPr lang="es-ES" sz="2800" dirty="0"/>
              <a:t>Balanza por cuenta corriente.</a:t>
            </a:r>
          </a:p>
          <a:p>
            <a:pPr lvl="1">
              <a:spcBef>
                <a:spcPct val="50000"/>
              </a:spcBef>
            </a:pPr>
            <a:r>
              <a:rPr lang="es-ES" sz="2500" dirty="0"/>
              <a:t>Contabilidad de economías abiertas.</a:t>
            </a:r>
          </a:p>
          <a:p>
            <a:pPr>
              <a:spcBef>
                <a:spcPct val="50000"/>
              </a:spcBef>
            </a:pPr>
            <a:r>
              <a:rPr lang="es-ES" sz="2800" dirty="0"/>
              <a:t>Cuenta financiera.</a:t>
            </a:r>
          </a:p>
          <a:p>
            <a:pPr lvl="1">
              <a:spcBef>
                <a:spcPct val="50000"/>
              </a:spcBef>
            </a:pPr>
            <a:r>
              <a:rPr lang="es-ES" sz="2500" dirty="0"/>
              <a:t>Venta y compra de activos en el exterior.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B60B82A9-C927-4A06-82F8-052E3200E423}" type="slidenum">
              <a:rPr lang="en-US"/>
              <a:pPr>
                <a:defRPr/>
              </a:pPr>
              <a:t>2</a:t>
            </a:fld>
            <a:endParaRPr lang="en-CA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190500"/>
            <a:ext cx="7886700" cy="1272540"/>
          </a:xfrm>
        </p:spPr>
        <p:txBody>
          <a:bodyPr>
            <a:noAutofit/>
          </a:bodyPr>
          <a:lstStyle/>
          <a:p>
            <a:r>
              <a:rPr lang="es-ES" sz="2900" dirty="0"/>
              <a:t>¿Como se relaciona la Balanza de Cuenta Corriente con el Ahorro? (cont.)</a:t>
            </a:r>
            <a:endParaRPr lang="es-MX" sz="29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1300" y="1609416"/>
            <a:ext cx="7645400" cy="48929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/>
              <a:t>Por lo tanto:</a:t>
            </a:r>
          </a:p>
          <a:p>
            <a:pPr marL="0" indent="0">
              <a:buNone/>
            </a:pPr>
            <a:r>
              <a:rPr lang="es-MX" dirty="0"/>
              <a:t>S = </a:t>
            </a:r>
            <a:r>
              <a:rPr lang="es-MX" dirty="0" err="1"/>
              <a:t>S</a:t>
            </a:r>
            <a:r>
              <a:rPr lang="es-MX" baseline="30000" dirty="0" err="1"/>
              <a:t>p</a:t>
            </a:r>
            <a:r>
              <a:rPr lang="es-MX" dirty="0"/>
              <a:t> + S</a:t>
            </a:r>
            <a:r>
              <a:rPr lang="es-MX" baseline="30000" dirty="0"/>
              <a:t>g</a:t>
            </a:r>
          </a:p>
          <a:p>
            <a:pPr marL="0" indent="0">
              <a:buNone/>
            </a:pPr>
            <a:r>
              <a:rPr lang="es-MX" dirty="0"/>
              <a:t>S = Y – C – G = (Y – T – C) + (T – G) = </a:t>
            </a:r>
            <a:r>
              <a:rPr lang="es-MX" dirty="0" err="1"/>
              <a:t>S</a:t>
            </a:r>
            <a:r>
              <a:rPr lang="es-MX" baseline="30000" dirty="0" err="1"/>
              <a:t>p</a:t>
            </a:r>
            <a:r>
              <a:rPr lang="es-MX" dirty="0"/>
              <a:t> + S</a:t>
            </a:r>
            <a:r>
              <a:rPr lang="es-MX" baseline="30000" dirty="0"/>
              <a:t>g</a:t>
            </a:r>
          </a:p>
          <a:p>
            <a:pPr marL="0" indent="0">
              <a:buNone/>
            </a:pPr>
            <a:r>
              <a:rPr lang="es-MX" dirty="0"/>
              <a:t>S = </a:t>
            </a:r>
            <a:r>
              <a:rPr lang="es-MX" dirty="0" err="1"/>
              <a:t>S</a:t>
            </a:r>
            <a:r>
              <a:rPr lang="es-MX" baseline="30000" dirty="0" err="1"/>
              <a:t>p</a:t>
            </a:r>
            <a:r>
              <a:rPr lang="es-MX" dirty="0"/>
              <a:t> + S</a:t>
            </a:r>
            <a:r>
              <a:rPr lang="es-MX" baseline="30000" dirty="0"/>
              <a:t>g </a:t>
            </a:r>
            <a:r>
              <a:rPr lang="es-MX" dirty="0"/>
              <a:t>= I + CC</a:t>
            </a:r>
          </a:p>
          <a:p>
            <a:pPr marL="0" indent="0">
              <a:buNone/>
            </a:pPr>
            <a:r>
              <a:rPr lang="es-MX" dirty="0" err="1"/>
              <a:t>S</a:t>
            </a:r>
            <a:r>
              <a:rPr lang="es-MX" baseline="30000" dirty="0" err="1"/>
              <a:t>p</a:t>
            </a:r>
            <a:r>
              <a:rPr lang="es-MX" dirty="0"/>
              <a:t> = I + CC – S</a:t>
            </a:r>
            <a:r>
              <a:rPr lang="es-MX" baseline="30000" dirty="0"/>
              <a:t>g</a:t>
            </a:r>
            <a:r>
              <a:rPr lang="es-MX" dirty="0"/>
              <a:t> = I + CC – (T – G) = I + CC + (G – T)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El ahorro privado puede adoptar tres formas:</a:t>
            </a:r>
          </a:p>
          <a:p>
            <a:pPr marL="749808" lvl="1" indent="-457200">
              <a:buFont typeface="+mj-lt"/>
              <a:buAutoNum type="arabicPeriod"/>
            </a:pPr>
            <a:r>
              <a:rPr lang="es-MX" dirty="0"/>
              <a:t>Inversión de capital nacional (I)</a:t>
            </a:r>
          </a:p>
          <a:p>
            <a:pPr marL="749808" lvl="1" indent="-457200">
              <a:buFont typeface="+mj-lt"/>
              <a:buAutoNum type="arabicPeriod"/>
            </a:pPr>
            <a:r>
              <a:rPr lang="es-MX" dirty="0"/>
              <a:t>Adquisición de riqueza procedente del exterior (CC)</a:t>
            </a:r>
          </a:p>
          <a:p>
            <a:pPr marL="749808" lvl="1" indent="-457200">
              <a:buFont typeface="+mj-lt"/>
              <a:buAutoNum type="arabicPeriod"/>
            </a:pPr>
            <a:r>
              <a:rPr lang="es-MX" dirty="0"/>
              <a:t>Compra de la nueva deuda emitida por el gobierno (G-T)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B2CACD6-CFDD-4055-B492-1968A5C5EC1C}" type="slidenum">
              <a:rPr lang="en-US" smtClean="0"/>
              <a:pPr>
                <a:defRPr/>
              </a:pPr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775010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15900"/>
            <a:ext cx="7785100" cy="1587500"/>
          </a:xfrm>
        </p:spPr>
        <p:txBody>
          <a:bodyPr>
            <a:noAutofit/>
          </a:bodyPr>
          <a:lstStyle/>
          <a:p>
            <a:r>
              <a:rPr lang="es-MX" sz="2800" dirty="0"/>
              <a:t>Balanza por cuenta corriente de e. u. A. y su posición de activos netos respecto al exterior, 1960-20012 (miles de millones de dólares)  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5900" y="6519846"/>
            <a:ext cx="5435600" cy="249254"/>
          </a:xfrm>
        </p:spPr>
        <p:txBody>
          <a:bodyPr/>
          <a:lstStyle/>
          <a:p>
            <a:pPr>
              <a:defRPr/>
            </a:pPr>
            <a:r>
              <a:rPr lang="en-US" sz="1050" dirty="0"/>
              <a:t>Fuente: </a:t>
            </a:r>
            <a:r>
              <a:rPr lang="en-US" sz="1050" dirty="0" err="1"/>
              <a:t>Elaboración</a:t>
            </a:r>
            <a:r>
              <a:rPr lang="en-US" sz="1050" dirty="0"/>
              <a:t> con </a:t>
            </a:r>
            <a:r>
              <a:rPr lang="en-US" sz="1050" dirty="0" err="1"/>
              <a:t>datos</a:t>
            </a:r>
            <a:r>
              <a:rPr lang="en-US" sz="1050" dirty="0"/>
              <a:t> de U.S. Department of Commerce, Bureau of Economic Analysis</a:t>
            </a:r>
            <a:endParaRPr lang="en-CA" sz="1050" dirty="0"/>
          </a:p>
        </p:txBody>
      </p:sp>
      <p:graphicFrame>
        <p:nvGraphicFramePr>
          <p:cNvPr id="6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310184"/>
              </p:ext>
            </p:extLst>
          </p:nvPr>
        </p:nvGraphicFramePr>
        <p:xfrm>
          <a:off x="139700" y="1727200"/>
          <a:ext cx="78867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1448" y="6556248"/>
            <a:ext cx="588336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5D249F9-2FE1-4945-B655-9E7236C7041F}" type="slidenum">
              <a:rPr lang="en-US"/>
              <a:pPr>
                <a:defRPr/>
              </a:pPr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16954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200" dirty="0"/>
              <a:t>¿Existe una Relación Inversa entre los Superávit Fiscales y la Balanza de Cuenta Corriente?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es-ES"/>
              <a:t> </a:t>
            </a:r>
          </a:p>
        </p:txBody>
      </p:sp>
      <p:sp>
        <p:nvSpPr>
          <p:cNvPr id="10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C7C05657-C996-4681-8739-AEDE24DEE8DE}" type="slidenum">
              <a:rPr lang="en-US"/>
              <a:pPr>
                <a:defRPr/>
              </a:pPr>
              <a:t>22</a:t>
            </a:fld>
            <a:endParaRPr lang="en-CA" dirty="0"/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652462" y="6094421"/>
            <a:ext cx="714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1" hangingPunct="1"/>
            <a:r>
              <a:rPr lang="en-US" sz="1800" dirty="0">
                <a:latin typeface="Arial" charset="0"/>
              </a:rPr>
              <a:t>Source:  Congressional Budget Office, US Department of Commerce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796524"/>
              </p:ext>
            </p:extLst>
          </p:nvPr>
        </p:nvGraphicFramePr>
        <p:xfrm>
          <a:off x="177800" y="1092200"/>
          <a:ext cx="8093075" cy="494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236579" imgH="4950381" progId="Excel.Sheet.8">
                  <p:embed/>
                </p:oleObj>
              </mc:Choice>
              <mc:Fallback>
                <p:oleObj r:id="rId2" imgW="7236579" imgH="4950381" progId="Excel.Sheet.8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1092200"/>
                        <a:ext cx="8093075" cy="4948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Line 6"/>
          <p:cNvSpPr>
            <a:spLocks noChangeShapeType="1"/>
          </p:cNvSpPr>
          <p:nvPr/>
        </p:nvSpPr>
        <p:spPr bwMode="auto">
          <a:xfrm flipH="1" flipV="1">
            <a:off x="4492625" y="2455863"/>
            <a:ext cx="6350" cy="255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 flipV="1">
            <a:off x="6021388" y="2452688"/>
            <a:ext cx="3175" cy="256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 flipV="1">
            <a:off x="7540625" y="2452688"/>
            <a:ext cx="6350" cy="255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  <p:bldP spid="5837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Balanza de Pagos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s-ES" sz="2800" dirty="0"/>
              <a:t>La Balanza de Pagos registra los pagos y los ingresos procedentes del exterior.</a:t>
            </a:r>
          </a:p>
          <a:p>
            <a:pPr>
              <a:spcBef>
                <a:spcPct val="50000"/>
              </a:spcBef>
            </a:pPr>
            <a:endParaRPr lang="es-ES" sz="2800" dirty="0"/>
          </a:p>
          <a:p>
            <a:pPr>
              <a:spcBef>
                <a:spcPct val="50000"/>
              </a:spcBef>
            </a:pPr>
            <a:r>
              <a:rPr lang="es-ES" sz="2800" dirty="0"/>
              <a:t>Cada transacción internacional que es anotada en la Balanza de pagos se registra como un Debito (-) si es un pago al exterior o como un Crédito (+) si es un pago procedente del exterior.</a:t>
            </a:r>
          </a:p>
          <a:p>
            <a:pPr>
              <a:spcBef>
                <a:spcPct val="50000"/>
              </a:spcBef>
            </a:pPr>
            <a:endParaRPr lang="es-ES" sz="28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17E4145-4D4A-49E7-BC44-483C55B725FA}" type="slidenum">
              <a:rPr lang="en-US"/>
              <a:pPr>
                <a:defRPr/>
              </a:pPr>
              <a:t>23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804425"/>
          </a:xfrm>
        </p:spPr>
        <p:txBody>
          <a:bodyPr/>
          <a:lstStyle/>
          <a:p>
            <a:r>
              <a:rPr lang="es-ES" sz="3200" dirty="0"/>
              <a:t>Balanza de Pagos (cont.)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10833" y="1419224"/>
            <a:ext cx="7835900" cy="4905375"/>
          </a:xfrm>
        </p:spPr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s-ES" sz="2800" dirty="0"/>
              <a:t>En la Balanza de pagos se registran tres tipos de transacciones:</a:t>
            </a:r>
          </a:p>
          <a:p>
            <a:pPr lvl="1">
              <a:spcBef>
                <a:spcPct val="50000"/>
              </a:spcBef>
            </a:pPr>
            <a:r>
              <a:rPr lang="es-ES" sz="2400" b="1" dirty="0">
                <a:solidFill>
                  <a:schemeClr val="tx1"/>
                </a:solidFill>
              </a:rPr>
              <a:t>Cuenta Corriente</a:t>
            </a:r>
            <a:r>
              <a:rPr lang="es-ES" sz="2400" dirty="0">
                <a:solidFill>
                  <a:schemeClr val="tx1"/>
                </a:solidFill>
              </a:rPr>
              <a:t>: cuenta que registra los flujos de bienes y servicios( importaciones y exportaciones) producidos por los factores productivos.</a:t>
            </a:r>
          </a:p>
          <a:p>
            <a:pPr lvl="1">
              <a:spcBef>
                <a:spcPct val="50000"/>
              </a:spcBef>
            </a:pPr>
            <a:r>
              <a:rPr lang="es-ES" sz="2400" b="1" dirty="0">
                <a:solidFill>
                  <a:schemeClr val="tx1"/>
                </a:solidFill>
              </a:rPr>
              <a:t>Cuenta Financiera</a:t>
            </a:r>
            <a:r>
              <a:rPr lang="es-ES" sz="2400" dirty="0">
                <a:solidFill>
                  <a:schemeClr val="tx1"/>
                </a:solidFill>
              </a:rPr>
              <a:t>: registra los flujos de activos financieros (capital financiero).</a:t>
            </a:r>
          </a:p>
          <a:p>
            <a:pPr lvl="1">
              <a:spcBef>
                <a:spcPct val="50000"/>
              </a:spcBef>
            </a:pPr>
            <a:r>
              <a:rPr lang="es-ES" sz="2400" b="1" dirty="0">
                <a:solidFill>
                  <a:schemeClr val="tx1"/>
                </a:solidFill>
              </a:rPr>
              <a:t>Cuenta de Capital</a:t>
            </a:r>
            <a:r>
              <a:rPr lang="es-ES" sz="2400" dirty="0">
                <a:solidFill>
                  <a:schemeClr val="tx1"/>
                </a:solidFill>
              </a:rPr>
              <a:t>: registra dos tipos de los flujos de activos: </a:t>
            </a:r>
          </a:p>
          <a:p>
            <a:pPr lvl="3">
              <a:spcBef>
                <a:spcPct val="50000"/>
              </a:spcBef>
            </a:pPr>
            <a:r>
              <a:rPr lang="es-ES" sz="2100" dirty="0">
                <a:solidFill>
                  <a:schemeClr val="tx1"/>
                </a:solidFill>
              </a:rPr>
              <a:t>No financieros y no producidos</a:t>
            </a:r>
          </a:p>
          <a:p>
            <a:pPr lvl="3">
              <a:spcBef>
                <a:spcPct val="50000"/>
              </a:spcBef>
            </a:pPr>
            <a:r>
              <a:rPr lang="es-ES" sz="2100" dirty="0">
                <a:solidFill>
                  <a:schemeClr val="tx1"/>
                </a:solidFill>
              </a:rPr>
              <a:t>Transferencias de capital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19A779D-5071-4FE4-9D06-535C3A566794}" type="slidenum">
              <a:rPr lang="en-US"/>
              <a:pPr>
                <a:defRPr/>
              </a:pPr>
              <a:t>24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097280"/>
          </a:xfrm>
        </p:spPr>
        <p:txBody>
          <a:bodyPr>
            <a:normAutofit fontScale="90000"/>
          </a:bodyPr>
          <a:lstStyle/>
          <a:p>
            <a:r>
              <a:rPr lang="es-MX" dirty="0"/>
              <a:t>transacciones de la balanza de pagos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57200" y="1955800"/>
            <a:ext cx="3520440" cy="457200"/>
          </a:xfrm>
        </p:spPr>
        <p:txBody>
          <a:bodyPr/>
          <a:lstStyle/>
          <a:p>
            <a:r>
              <a:rPr lang="es-MX" dirty="0"/>
              <a:t>+ (más) Crédito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1955800"/>
            <a:ext cx="3520440" cy="457200"/>
          </a:xfrm>
        </p:spPr>
        <p:txBody>
          <a:bodyPr/>
          <a:lstStyle/>
          <a:p>
            <a:r>
              <a:rPr lang="es-MX" dirty="0"/>
              <a:t>- (menos) Abono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sz="quarter" idx="2"/>
          </p:nvPr>
        </p:nvSpPr>
        <p:spPr>
          <a:xfrm>
            <a:off x="457200" y="2461140"/>
            <a:ext cx="3520440" cy="4114800"/>
          </a:xfrm>
        </p:spPr>
        <p:txBody>
          <a:bodyPr>
            <a:normAutofit fontScale="85000" lnSpcReduction="10000"/>
          </a:bodyPr>
          <a:lstStyle/>
          <a:p>
            <a:r>
              <a:rPr lang="es-MX" dirty="0"/>
              <a:t>Exportaciones de mercancía</a:t>
            </a:r>
          </a:p>
          <a:p>
            <a:r>
              <a:rPr lang="es-MX" dirty="0"/>
              <a:t>Ingresos por concepto de transporte y viaje</a:t>
            </a:r>
          </a:p>
          <a:p>
            <a:r>
              <a:rPr lang="es-MX" dirty="0"/>
              <a:t>Ingresos recibidos por inversiones en el extranjero</a:t>
            </a:r>
          </a:p>
          <a:p>
            <a:r>
              <a:rPr lang="es-MX" dirty="0"/>
              <a:t>Donaciones recibidas de residentes extranjeros</a:t>
            </a:r>
          </a:p>
          <a:p>
            <a:r>
              <a:rPr lang="es-MX" dirty="0"/>
              <a:t>Ayuda recibida de gobiernos extranjeros</a:t>
            </a:r>
          </a:p>
          <a:p>
            <a:r>
              <a:rPr lang="es-MX" dirty="0"/>
              <a:t>Inversiones en el país por residentes del extranjero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4"/>
          </p:nvPr>
        </p:nvSpPr>
        <p:spPr>
          <a:xfrm>
            <a:off x="4178808" y="2461140"/>
            <a:ext cx="3520440" cy="4114800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Importaciones de mercancías</a:t>
            </a:r>
          </a:p>
          <a:p>
            <a:r>
              <a:rPr lang="es-MX" dirty="0"/>
              <a:t>Gastos de transporte y de turismo</a:t>
            </a:r>
          </a:p>
          <a:p>
            <a:r>
              <a:rPr lang="es-MX" dirty="0"/>
              <a:t>Ingreso pagado sobre inversiones de extranjeros</a:t>
            </a:r>
          </a:p>
          <a:p>
            <a:r>
              <a:rPr lang="es-MX" dirty="0"/>
              <a:t>Donaciones otorgadas a los residentes en el extranjero</a:t>
            </a:r>
          </a:p>
          <a:p>
            <a:r>
              <a:rPr lang="es-MX" dirty="0"/>
              <a:t>Ayuda otorgada por el gobierno del país</a:t>
            </a:r>
          </a:p>
          <a:p>
            <a:r>
              <a:rPr lang="es-MX" dirty="0"/>
              <a:t>Inversión realizada en el extranjero por parte de los residentes del país</a:t>
            </a:r>
          </a:p>
        </p:txBody>
      </p:sp>
      <p:sp>
        <p:nvSpPr>
          <p:cNvPr id="10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1448" y="6556248"/>
            <a:ext cx="588336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95D249F9-2FE1-4945-B655-9E7236C7041F}" type="slidenum">
              <a:rPr lang="en-US"/>
              <a:pPr>
                <a:defRPr/>
              </a:pPr>
              <a:t>25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8551159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5800"/>
          </a:xfrm>
        </p:spPr>
        <p:txBody>
          <a:bodyPr/>
          <a:lstStyle/>
          <a:p>
            <a:pPr algn="ctr"/>
            <a:r>
              <a:rPr lang="es-MX" dirty="0"/>
              <a:t>Balanza de </a:t>
            </a:r>
            <a:r>
              <a:rPr lang="es-MX" dirty="0" err="1"/>
              <a:t>PAgos</a:t>
            </a:r>
            <a:endParaRPr lang="es-MX" dirty="0"/>
          </a:p>
        </p:txBody>
      </p:sp>
      <p:graphicFrame>
        <p:nvGraphicFramePr>
          <p:cNvPr id="10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699851"/>
              </p:ext>
            </p:extLst>
          </p:nvPr>
        </p:nvGraphicFramePr>
        <p:xfrm>
          <a:off x="137159" y="1456252"/>
          <a:ext cx="7943852" cy="5041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8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MONTO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764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CORRIENTE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Exportaciones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76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Ingresos de factores productivos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76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Importaciones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76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Pagos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76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Transferencias unilaterales netas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7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CUENTA DE CAPITAL 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de capital neta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764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extranjeros en manos del gobierno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76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domésticos en manos de extranjeros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76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RESUMEN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Balanza de Cuenta Corriente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88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Balanza Financiera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073940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¿Como se conforma la Balanza de Pagos?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 sz="2800"/>
              <a:t>Debido a la partida doble de cada transacción, la balanza de pagos por cuentas de balance de la siguiente ecuación :</a:t>
            </a:r>
          </a:p>
          <a:p>
            <a:pPr>
              <a:buFont typeface="Times" charset="0"/>
              <a:buNone/>
            </a:pPr>
            <a:r>
              <a:rPr lang="es-ES" sz="2800" i="1"/>
              <a:t>	cuenta corriente + </a:t>
            </a:r>
          </a:p>
          <a:p>
            <a:pPr>
              <a:buFont typeface="Times" charset="0"/>
              <a:buNone/>
            </a:pPr>
            <a:r>
              <a:rPr lang="es-ES" sz="2800" i="1"/>
              <a:t>		cuenta financiera + </a:t>
            </a:r>
          </a:p>
          <a:p>
            <a:pPr>
              <a:buFont typeface="Times" charset="0"/>
              <a:buNone/>
            </a:pPr>
            <a:r>
              <a:rPr lang="es-ES" sz="2800" i="1"/>
              <a:t>			cuenta de capital = 0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© 2006 Pearson Addison-Wesley. All rights reserved.</a:t>
            </a:r>
            <a:endParaRPr lang="en-CA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42E0E99F-BABF-49D0-A650-480E14C7695E}" type="slidenum">
              <a:rPr lang="en-US"/>
              <a:pPr>
                <a:defRPr/>
              </a:pPr>
              <a:t>27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Cuentas de la Balanza de Pagos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80000"/>
              </a:lnSpc>
            </a:pPr>
            <a:r>
              <a:rPr lang="es-ES" sz="2800" dirty="0"/>
              <a:t>Cada categoría de la Balanza de Pagos se subdivide de la siguiente forma:</a:t>
            </a:r>
            <a:endParaRPr lang="es-ES" sz="2800" b="1" dirty="0"/>
          </a:p>
          <a:p>
            <a:pPr marL="533400" indent="-533400">
              <a:lnSpc>
                <a:spcPct val="80000"/>
              </a:lnSpc>
            </a:pPr>
            <a:r>
              <a:rPr lang="es-ES" sz="2800" b="1" dirty="0"/>
              <a:t>Cuenta Corriente</a:t>
            </a:r>
            <a:r>
              <a:rPr lang="es-ES" sz="2800" dirty="0"/>
              <a:t>: Exportaciones  </a:t>
            </a:r>
          </a:p>
          <a:p>
            <a:pPr marL="914400" lvl="1" indent="-457200">
              <a:lnSpc>
                <a:spcPct val="80000"/>
              </a:lnSpc>
              <a:buFont typeface="Times" charset="0"/>
              <a:buAutoNum type="arabicPeriod"/>
            </a:pPr>
            <a:r>
              <a:rPr lang="es-ES" sz="2400" dirty="0">
                <a:solidFill>
                  <a:schemeClr val="accent1"/>
                </a:solidFill>
              </a:rPr>
              <a:t>Bienes </a:t>
            </a:r>
          </a:p>
          <a:p>
            <a:pPr marL="914400" lvl="1" indent="-457200">
              <a:lnSpc>
                <a:spcPct val="80000"/>
              </a:lnSpc>
              <a:buFont typeface="Times" charset="0"/>
              <a:buAutoNum type="arabicPeriod"/>
            </a:pPr>
            <a:r>
              <a:rPr lang="es-ES" sz="2400" dirty="0">
                <a:solidFill>
                  <a:schemeClr val="accent1"/>
                </a:solidFill>
              </a:rPr>
              <a:t>Servicios </a:t>
            </a:r>
          </a:p>
          <a:p>
            <a:pPr marL="914400" lvl="1" indent="-457200">
              <a:lnSpc>
                <a:spcPct val="80000"/>
              </a:lnSpc>
              <a:buFont typeface="Times" charset="0"/>
              <a:buAutoNum type="arabicPeriod"/>
            </a:pPr>
            <a:r>
              <a:rPr lang="es-ES" sz="2400" dirty="0">
                <a:solidFill>
                  <a:schemeClr val="accent1"/>
                </a:solidFill>
              </a:rPr>
              <a:t>Ingresos por Rentas</a:t>
            </a:r>
          </a:p>
          <a:p>
            <a:pPr marL="533400" indent="-533400">
              <a:lnSpc>
                <a:spcPct val="80000"/>
              </a:lnSpc>
            </a:pPr>
            <a:r>
              <a:rPr lang="es-ES" sz="2800" b="1" dirty="0"/>
              <a:t>Cuenta Corriente: </a:t>
            </a:r>
            <a:r>
              <a:rPr lang="es-ES" sz="2800" dirty="0"/>
              <a:t>Importaciones</a:t>
            </a:r>
          </a:p>
          <a:p>
            <a:pPr marL="1018032" lvl="2" indent="-533400">
              <a:lnSpc>
                <a:spcPct val="80000"/>
              </a:lnSpc>
              <a:buSzPct val="90000"/>
              <a:buFont typeface="+mj-lt"/>
              <a:buAutoNum type="arabicPeriod"/>
            </a:pPr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Bienes</a:t>
            </a:r>
          </a:p>
          <a:p>
            <a:pPr marL="1018032" lvl="2" indent="-533400">
              <a:lnSpc>
                <a:spcPct val="80000"/>
              </a:lnSpc>
              <a:buSzPct val="90000"/>
              <a:buFont typeface="+mj-lt"/>
              <a:buAutoNum type="arabicPeriod"/>
            </a:pPr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Servicios</a:t>
            </a:r>
          </a:p>
          <a:p>
            <a:pPr marL="1018032" lvl="2" indent="-533400">
              <a:lnSpc>
                <a:spcPct val="80000"/>
              </a:lnSpc>
              <a:buSzPct val="90000"/>
              <a:buFont typeface="+mj-lt"/>
              <a:buAutoNum type="arabicPeriod"/>
            </a:pPr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Pagos por Rentas</a:t>
            </a:r>
            <a:endParaRPr lang="es-ES" sz="1000" dirty="0">
              <a:solidFill>
                <a:schemeClr val="accent5">
                  <a:lumMod val="75000"/>
                </a:schemeClr>
              </a:solidFill>
            </a:endParaRPr>
          </a:p>
          <a:p>
            <a:pPr marL="533400" indent="-533400">
              <a:lnSpc>
                <a:spcPct val="80000"/>
              </a:lnSpc>
            </a:pPr>
            <a:r>
              <a:rPr lang="es-ES" sz="2800" b="1" dirty="0"/>
              <a:t>Cuenta Corriente </a:t>
            </a:r>
            <a:r>
              <a:rPr lang="es-ES" sz="2800" dirty="0"/>
              <a:t>:  Transferencias Unilaterales</a:t>
            </a:r>
            <a:r>
              <a:rPr lang="es-ES" sz="2800" i="1" dirty="0"/>
              <a:t> netas</a:t>
            </a:r>
          </a:p>
          <a:p>
            <a:pPr marL="533400" indent="-533400">
              <a:lnSpc>
                <a:spcPct val="80000"/>
              </a:lnSpc>
            </a:pPr>
            <a:endParaRPr lang="es-ES" sz="2800" i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53210779-F299-4642-98A0-6C23B2686983}" type="slidenum">
              <a:rPr lang="en-US"/>
              <a:pPr>
                <a:defRPr/>
              </a:pPr>
              <a:t>28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645160"/>
          </a:xfrm>
        </p:spPr>
        <p:txBody>
          <a:bodyPr/>
          <a:lstStyle/>
          <a:p>
            <a:r>
              <a:rPr lang="es-ES" sz="3200" dirty="0"/>
              <a:t>Ejemplo de la Balanza de Pagos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34658" y="1146810"/>
            <a:ext cx="7835900" cy="2590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s-ES" sz="2400" dirty="0"/>
              <a:t>Importamos un DVD japonés usando una tarjeta de crédito.  </a:t>
            </a:r>
          </a:p>
          <a:p>
            <a:pPr>
              <a:spcBef>
                <a:spcPct val="50000"/>
              </a:spcBef>
            </a:pPr>
            <a:r>
              <a:rPr lang="es-ES" sz="2400" dirty="0"/>
              <a:t>El Productor japonés de películas en DVD recibe el pago en una cuenta bancaria en Monterrey.</a:t>
            </a:r>
          </a:p>
        </p:txBody>
      </p:sp>
      <p:graphicFrame>
        <p:nvGraphicFramePr>
          <p:cNvPr id="26673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482027"/>
              </p:ext>
            </p:extLst>
          </p:nvPr>
        </p:nvGraphicFramePr>
        <p:xfrm>
          <a:off x="716280" y="3397250"/>
          <a:ext cx="6858000" cy="2170172"/>
        </p:xfrm>
        <a:graphic>
          <a:graphicData uri="http://schemas.openxmlformats.org/drawingml/2006/table">
            <a:tbl>
              <a:tblPr/>
              <a:tblGrid>
                <a:gridCol w="556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0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Compra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del DVD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Corriente)</a:t>
                      </a: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–$30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Time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Depósito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por concepto de venta en un banco nacional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financiera)	</a:t>
                      </a: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+$30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Time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 Estrella de 5 puntas">
            <a:hlinkClick r:id="rId2" action="ppaction://hlinksldjump"/>
          </p:cNvPr>
          <p:cNvSpPr/>
          <p:nvPr/>
        </p:nvSpPr>
        <p:spPr>
          <a:xfrm>
            <a:off x="8432800" y="6223000"/>
            <a:ext cx="508000" cy="495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1323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El </a:t>
            </a:r>
            <a:r>
              <a:rPr lang="en-US" sz="3600" dirty="0" err="1"/>
              <a:t>Sistema</a:t>
            </a:r>
            <a:r>
              <a:rPr lang="en-US" sz="3600" dirty="0"/>
              <a:t> de </a:t>
            </a:r>
            <a:r>
              <a:rPr lang="en-US" sz="3600" dirty="0" err="1"/>
              <a:t>Cuentas</a:t>
            </a:r>
            <a:r>
              <a:rPr lang="en-US" sz="3600" dirty="0"/>
              <a:t>  </a:t>
            </a:r>
            <a:r>
              <a:rPr lang="en-US" sz="3600" dirty="0" err="1"/>
              <a:t>Nacionales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>
                <a:latin typeface="Arial Unicode MS" pitchFamily="34" charset="-128"/>
              </a:rPr>
              <a:t>Hay </a:t>
            </a:r>
            <a:r>
              <a:rPr lang="en-US" sz="2800" dirty="0" err="1">
                <a:latin typeface="Arial Unicode MS" pitchFamily="34" charset="-128"/>
              </a:rPr>
              <a:t>cinco</a:t>
            </a:r>
            <a:r>
              <a:rPr lang="en-US" sz="2800" dirty="0">
                <a:latin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</a:rPr>
              <a:t>grandes</a:t>
            </a:r>
            <a:r>
              <a:rPr lang="en-US" sz="2800" dirty="0">
                <a:latin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</a:rPr>
              <a:t>sectores</a:t>
            </a:r>
            <a:r>
              <a:rPr lang="en-US" sz="2800" dirty="0">
                <a:latin typeface="Arial Unicode MS" pitchFamily="34" charset="-128"/>
              </a:rPr>
              <a:t> </a:t>
            </a:r>
            <a:r>
              <a:rPr lang="en-US" sz="2800" dirty="0" err="1">
                <a:latin typeface="Arial Unicode MS" pitchFamily="34" charset="-128"/>
              </a:rPr>
              <a:t>económicos</a:t>
            </a:r>
            <a:r>
              <a:rPr lang="en-US" sz="2800" dirty="0">
                <a:latin typeface="Arial Unicode MS" pitchFamily="34" charset="-128"/>
              </a:rPr>
              <a:t>:</a:t>
            </a:r>
          </a:p>
          <a:p>
            <a:pPr lvl="1">
              <a:defRPr/>
            </a:pP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Hogares</a:t>
            </a:r>
            <a:r>
              <a:rPr lang="en-US" sz="2400" dirty="0">
                <a:solidFill>
                  <a:schemeClr val="tx1"/>
                </a:solidFill>
                <a:latin typeface="Arial Unicode MS" pitchFamily="34" charset="-128"/>
              </a:rPr>
              <a:t> </a:t>
            </a:r>
          </a:p>
          <a:p>
            <a:pPr lvl="1">
              <a:defRPr/>
            </a:pP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Empresas</a:t>
            </a:r>
            <a:endParaRPr lang="en-US" sz="2400" dirty="0">
              <a:solidFill>
                <a:schemeClr val="tx1"/>
              </a:solidFill>
              <a:latin typeface="Arial Unicode MS" pitchFamily="34" charset="-128"/>
            </a:endParaRPr>
          </a:p>
          <a:p>
            <a:pPr lvl="1">
              <a:defRPr/>
            </a:pPr>
            <a:r>
              <a:rPr lang="en-US" sz="2400" dirty="0">
                <a:solidFill>
                  <a:schemeClr val="tx1"/>
                </a:solidFill>
                <a:latin typeface="Arial Unicode MS" pitchFamily="34" charset="-128"/>
              </a:rPr>
              <a:t>Sector </a:t>
            </a: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Financiero</a:t>
            </a:r>
            <a:endParaRPr lang="en-US" sz="2400" dirty="0">
              <a:solidFill>
                <a:schemeClr val="tx1"/>
              </a:solidFill>
              <a:latin typeface="Arial Unicode MS" pitchFamily="34" charset="-128"/>
            </a:endParaRPr>
          </a:p>
          <a:p>
            <a:pPr lvl="1">
              <a:defRPr/>
            </a:pP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Gobierno</a:t>
            </a:r>
            <a:endParaRPr lang="en-US" sz="2400" dirty="0">
              <a:solidFill>
                <a:schemeClr val="tx1"/>
              </a:solidFill>
              <a:latin typeface="Arial Unicode MS" pitchFamily="34" charset="-128"/>
            </a:endParaRPr>
          </a:p>
          <a:p>
            <a:pPr lvl="1">
              <a:defRPr/>
            </a:pP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Resto</a:t>
            </a:r>
            <a:r>
              <a:rPr lang="en-US" sz="2400" dirty="0">
                <a:solidFill>
                  <a:schemeClr val="tx1"/>
                </a:solidFill>
                <a:latin typeface="Arial Unicode MS" pitchFamily="34" charset="-128"/>
              </a:rPr>
              <a:t> del </a:t>
            </a:r>
            <a:r>
              <a:rPr lang="en-US" sz="2400" dirty="0" err="1">
                <a:solidFill>
                  <a:schemeClr val="tx1"/>
                </a:solidFill>
                <a:latin typeface="Arial Unicode MS" pitchFamily="34" charset="-128"/>
              </a:rPr>
              <a:t>Mundo</a:t>
            </a:r>
            <a:endParaRPr lang="en-US" sz="2400" dirty="0">
              <a:solidFill>
                <a:schemeClr val="tx1"/>
              </a:solidFill>
              <a:latin typeface="Arial Unicode MS" pitchFamily="34" charset="-128"/>
            </a:endParaRPr>
          </a:p>
          <a:p>
            <a:pPr lvl="1">
              <a:defRPr/>
            </a:pPr>
            <a:endParaRPr lang="en-US" sz="2400" dirty="0">
              <a:latin typeface="Arial Unicode MS" pitchFamily="34" charset="-128"/>
            </a:endParaRPr>
          </a:p>
          <a:p>
            <a:pPr>
              <a:defRPr/>
            </a:pPr>
            <a:r>
              <a:rPr lang="en-US" sz="2800" b="1" dirty="0">
                <a:latin typeface="Arial Unicode MS" pitchFamily="34" charset="-128"/>
              </a:rPr>
              <a:t>Su </a:t>
            </a:r>
            <a:r>
              <a:rPr lang="en-US" sz="2800" b="1" dirty="0" err="1">
                <a:latin typeface="Arial Unicode MS" pitchFamily="34" charset="-128"/>
              </a:rPr>
              <a:t>interacción</a:t>
            </a:r>
            <a:r>
              <a:rPr lang="en-US" sz="2800" b="1" dirty="0">
                <a:latin typeface="Arial Unicode MS" pitchFamily="34" charset="-128"/>
              </a:rPr>
              <a:t> </a:t>
            </a:r>
            <a:r>
              <a:rPr lang="en-US" sz="2800" b="1" dirty="0" err="1">
                <a:latin typeface="Arial Unicode MS" pitchFamily="34" charset="-128"/>
              </a:rPr>
              <a:t>determina</a:t>
            </a:r>
            <a:r>
              <a:rPr lang="en-US" sz="2800" b="1" dirty="0">
                <a:latin typeface="Arial Unicode MS" pitchFamily="34" charset="-128"/>
              </a:rPr>
              <a:t> los </a:t>
            </a:r>
            <a:r>
              <a:rPr lang="en-US" sz="2800" b="1" dirty="0" err="1">
                <a:latin typeface="Arial Unicode MS" pitchFamily="34" charset="-128"/>
              </a:rPr>
              <a:t>precios</a:t>
            </a:r>
            <a:r>
              <a:rPr lang="en-US" sz="2800" b="1" dirty="0">
                <a:latin typeface="Arial Unicode MS" pitchFamily="34" charset="-128"/>
              </a:rPr>
              <a:t> y </a:t>
            </a:r>
            <a:r>
              <a:rPr lang="en-US" sz="2800" b="1" dirty="0" err="1">
                <a:latin typeface="Arial Unicode MS" pitchFamily="34" charset="-128"/>
              </a:rPr>
              <a:t>cantidades</a:t>
            </a:r>
            <a:r>
              <a:rPr lang="en-US" sz="2800" b="1" dirty="0">
                <a:latin typeface="Arial Unicode MS" pitchFamily="34" charset="-128"/>
              </a:rPr>
              <a:t> de los </a:t>
            </a:r>
            <a:r>
              <a:rPr lang="en-US" sz="2800" b="1" dirty="0" err="1">
                <a:latin typeface="Arial Unicode MS" pitchFamily="34" charset="-128"/>
              </a:rPr>
              <a:t>factores</a:t>
            </a:r>
            <a:r>
              <a:rPr lang="en-US" sz="2800" b="1" dirty="0">
                <a:latin typeface="Arial Unicode MS" pitchFamily="34" charset="-128"/>
              </a:rPr>
              <a:t> y los </a:t>
            </a:r>
            <a:r>
              <a:rPr lang="en-US" sz="2800" b="1" dirty="0" err="1">
                <a:latin typeface="Arial Unicode MS" pitchFamily="34" charset="-128"/>
              </a:rPr>
              <a:t>bienes</a:t>
            </a:r>
            <a:r>
              <a:rPr lang="en-US" sz="2800" b="1" dirty="0">
                <a:latin typeface="Arial Unicode MS" pitchFamily="34" charset="-128"/>
              </a:rPr>
              <a:t> y </a:t>
            </a:r>
            <a:r>
              <a:rPr lang="en-US" sz="2800" b="1" dirty="0" err="1">
                <a:latin typeface="Arial Unicode MS" pitchFamily="34" charset="-128"/>
              </a:rPr>
              <a:t>servicios</a:t>
            </a:r>
            <a:r>
              <a:rPr lang="en-US" sz="2800" b="1" dirty="0">
                <a:latin typeface="Arial Unicode MS" pitchFamily="34" charset="-128"/>
              </a:rPr>
              <a:t> en los </a:t>
            </a:r>
            <a:r>
              <a:rPr lang="en-US" sz="2800" b="1" dirty="0" err="1">
                <a:latin typeface="Arial Unicode MS" pitchFamily="34" charset="-128"/>
              </a:rPr>
              <a:t>mercados</a:t>
            </a:r>
            <a:r>
              <a:rPr lang="en-US" sz="2800" b="1" dirty="0">
                <a:latin typeface="Arial Unicode MS" pitchFamily="34" charset="-128"/>
              </a:rPr>
              <a:t>.</a:t>
            </a:r>
          </a:p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B2CACD6-CFDD-4055-B492-1968A5C5EC1C}" type="slidenum">
              <a:rPr lang="en-US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1685478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300" y="320040"/>
            <a:ext cx="7454900" cy="568960"/>
          </a:xfrm>
        </p:spPr>
        <p:txBody>
          <a:bodyPr>
            <a:normAutofit fontScale="90000"/>
          </a:bodyPr>
          <a:lstStyle/>
          <a:p>
            <a:r>
              <a:rPr lang="es-MX" dirty="0"/>
              <a:t>Ejemplo de la balanza de pagos</a:t>
            </a:r>
          </a:p>
        </p:txBody>
      </p:sp>
      <p:graphicFrame>
        <p:nvGraphicFramePr>
          <p:cNvPr id="6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079599"/>
              </p:ext>
            </p:extLst>
          </p:nvPr>
        </p:nvGraphicFramePr>
        <p:xfrm>
          <a:off x="152400" y="1257296"/>
          <a:ext cx="7943852" cy="5492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8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MONTO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345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CORRIENTE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Exportaciones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Ingresos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Importaciones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Pagos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Transferencias unilaterales netas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CUENTA DE CAPITAL 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de capital neta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951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extranjeros en manos del gobierno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376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domésticos en manos de extranjeros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34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RESUMEN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Balanza de Cuenta Corriente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Balanza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6 Estrella de 5 puntas">
            <a:hlinkClick r:id="rId2" action="ppaction://hlinksldjump"/>
          </p:cNvPr>
          <p:cNvSpPr/>
          <p:nvPr/>
        </p:nvSpPr>
        <p:spPr>
          <a:xfrm>
            <a:off x="8623300" y="6337300"/>
            <a:ext cx="3683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0095964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Cuentas de la balanza de pagos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b="1" dirty="0"/>
              <a:t>Cuenta de Capital: </a:t>
            </a:r>
            <a:r>
              <a:rPr lang="es-ES" sz="2800" dirty="0"/>
              <a:t>Registra dos tipos de flujos;</a:t>
            </a:r>
          </a:p>
          <a:p>
            <a:pPr lvl="2"/>
            <a:endParaRPr lang="es-ES" sz="2200" dirty="0"/>
          </a:p>
          <a:p>
            <a:pPr lvl="2"/>
            <a:r>
              <a:rPr lang="es-ES" sz="2200" dirty="0"/>
              <a:t> </a:t>
            </a:r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Adquisición/Enajenación de activos </a:t>
            </a:r>
            <a:r>
              <a:rPr lang="es-ES" sz="2200" i="1" dirty="0">
                <a:solidFill>
                  <a:schemeClr val="accent5">
                    <a:lumMod val="75000"/>
                  </a:schemeClr>
                </a:solidFill>
              </a:rPr>
              <a:t>no financieros y no producidos </a:t>
            </a:r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(Ej. Patentes, DPI, marcas y franquicias);</a:t>
            </a:r>
          </a:p>
          <a:p>
            <a:pPr lvl="2"/>
            <a:endParaRPr lang="es-ES" sz="2200" dirty="0">
              <a:solidFill>
                <a:schemeClr val="accent5">
                  <a:lumMod val="75000"/>
                </a:schemeClr>
              </a:solidFill>
            </a:endParaRPr>
          </a:p>
          <a:p>
            <a:pPr lvl="2"/>
            <a:r>
              <a:rPr lang="es-ES" sz="2200" dirty="0">
                <a:solidFill>
                  <a:schemeClr val="accent5">
                    <a:lumMod val="75000"/>
                  </a:schemeClr>
                </a:solidFill>
              </a:rPr>
              <a:t>Las transferencias de capital (Ej. Donaciones, condonaciones de deuda.)</a:t>
            </a:r>
            <a:endParaRPr lang="es-MX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30233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dirty="0"/>
              <a:t>Ejemplo de la Balanza de Pagos (cont.)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53916"/>
            <a:ext cx="7239000" cy="1743384"/>
          </a:xfrm>
        </p:spPr>
        <p:txBody>
          <a:bodyPr>
            <a:normAutofit/>
          </a:bodyPr>
          <a:lstStyle/>
          <a:p>
            <a:pPr>
              <a:spcBef>
                <a:spcPct val="40000"/>
              </a:spcBef>
            </a:pPr>
            <a:r>
              <a:rPr lang="es-ES" sz="2800" dirty="0"/>
              <a:t>Un banco mexicano condona la deuda de 100,000 pesos a un país caribeño.</a:t>
            </a:r>
          </a:p>
          <a:p>
            <a:pPr>
              <a:spcBef>
                <a:spcPct val="40000"/>
              </a:spcBef>
            </a:pPr>
            <a:endParaRPr lang="es-ES" sz="2800" dirty="0"/>
          </a:p>
          <a:p>
            <a:endParaRPr lang="es-MX" dirty="0"/>
          </a:p>
        </p:txBody>
      </p:sp>
      <p:graphicFrame>
        <p:nvGraphicFramePr>
          <p:cNvPr id="6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354276"/>
              </p:ext>
            </p:extLst>
          </p:nvPr>
        </p:nvGraphicFramePr>
        <p:xfrm>
          <a:off x="825818" y="4140200"/>
          <a:ext cx="6858000" cy="2203422"/>
        </p:xfrm>
        <a:graphic>
          <a:graphicData uri="http://schemas.openxmlformats.org/drawingml/2006/table">
            <a:tbl>
              <a:tblPr/>
              <a:tblGrid>
                <a:gridCol w="4673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1397">
                <a:tc>
                  <a:txBody>
                    <a:bodyPr/>
                    <a:lstStyle/>
                    <a:p>
                      <a:pPr marL="460375" marR="0" lvl="0" indent="-4603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Condonación de Deuda</a:t>
                      </a:r>
                      <a:b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s-E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de capital)</a:t>
                      </a: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	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–$100,000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025">
                <a:tc>
                  <a:txBody>
                    <a:bodyPr/>
                    <a:lstStyle/>
                    <a:p>
                      <a:pPr marL="460375" marR="0" lvl="0" indent="-4603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Reducción de la Deuda del país Caribeño</a:t>
                      </a:r>
                      <a:b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s-E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financiera)</a:t>
                      </a: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	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+$100,000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Time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Estrella de 5 puntas"/>
          <p:cNvSpPr/>
          <p:nvPr/>
        </p:nvSpPr>
        <p:spPr>
          <a:xfrm>
            <a:off x="8382000" y="6134100"/>
            <a:ext cx="5588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5674422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300" y="320040"/>
            <a:ext cx="7454900" cy="568960"/>
          </a:xfrm>
        </p:spPr>
        <p:txBody>
          <a:bodyPr>
            <a:normAutofit fontScale="90000"/>
          </a:bodyPr>
          <a:lstStyle/>
          <a:p>
            <a:r>
              <a:rPr lang="es-MX" dirty="0"/>
              <a:t>Ejemplo de la balanza de pagos</a:t>
            </a:r>
          </a:p>
        </p:txBody>
      </p:sp>
      <p:graphicFrame>
        <p:nvGraphicFramePr>
          <p:cNvPr id="6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506348"/>
              </p:ext>
            </p:extLst>
          </p:nvPr>
        </p:nvGraphicFramePr>
        <p:xfrm>
          <a:off x="152400" y="1257296"/>
          <a:ext cx="7943852" cy="5492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8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MONTO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345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CORRIENTE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Exportaciones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Ingresos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Importaciones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Pagos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Transferencias unilaterales netas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CUENTA DE CAPITAL 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de capital neta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951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extranjeros en manos del gobierno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376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domésticos en manos de extranjeros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34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RESUMEN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Balanza de Cuenta Corriente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Balanza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6 Estrella de 5 puntas">
            <a:hlinkClick r:id="rId2" action="ppaction://hlinksldjump"/>
          </p:cNvPr>
          <p:cNvSpPr/>
          <p:nvPr/>
        </p:nvSpPr>
        <p:spPr>
          <a:xfrm>
            <a:off x="8458200" y="6235700"/>
            <a:ext cx="495300" cy="482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2318111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Cuentas de la Balanza de Pagos (cont.)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s-ES" sz="2400" b="1" dirty="0"/>
              <a:t>Cuenta financiera</a:t>
            </a:r>
            <a:r>
              <a:rPr lang="es-ES" sz="2400" dirty="0"/>
              <a:t>: es la diferencia entre las ventas de los activos nacionales a los extranjeros y las compras de activos extranjeros por ciudadanos nacionales.</a:t>
            </a:r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b="1" dirty="0"/>
              <a:t>Inversiones nacionales en el exterior </a:t>
            </a:r>
          </a:p>
          <a:p>
            <a:pPr lvl="1">
              <a:lnSpc>
                <a:spcPct val="90000"/>
              </a:lnSpc>
            </a:pPr>
            <a:r>
              <a:rPr lang="es-ES" sz="2000" dirty="0">
                <a:solidFill>
                  <a:schemeClr val="accent1"/>
                </a:solidFill>
              </a:rPr>
              <a:t>Cuando nacionales compran activos en el exterior</a:t>
            </a:r>
          </a:p>
          <a:p>
            <a:pPr marL="873252" lvl="2" indent="-342900">
              <a:lnSpc>
                <a:spcPct val="90000"/>
              </a:lnSpc>
              <a:buSzPct val="85000"/>
              <a:buFont typeface="+mj-lt"/>
              <a:buAutoNum type="arabicPeriod"/>
            </a:pPr>
            <a:r>
              <a:rPr lang="es-ES" sz="1800" dirty="0">
                <a:solidFill>
                  <a:schemeClr val="accent5">
                    <a:lumMod val="75000"/>
                  </a:schemeClr>
                </a:solidFill>
              </a:rPr>
              <a:t>Reservas oficiales</a:t>
            </a:r>
          </a:p>
          <a:p>
            <a:pPr marL="873252" lvl="2" indent="-342900">
              <a:lnSpc>
                <a:spcPct val="90000"/>
              </a:lnSpc>
              <a:buSzPct val="85000"/>
              <a:buFont typeface="+mj-lt"/>
              <a:buAutoNum type="arabicPeriod"/>
            </a:pPr>
            <a:r>
              <a:rPr lang="es-ES" sz="1800" dirty="0">
                <a:solidFill>
                  <a:schemeClr val="accent5">
                    <a:lumMod val="75000"/>
                  </a:schemeClr>
                </a:solidFill>
              </a:rPr>
              <a:t>Otros Activos</a:t>
            </a:r>
          </a:p>
          <a:p>
            <a:pPr>
              <a:lnSpc>
                <a:spcPct val="90000"/>
              </a:lnSpc>
            </a:pPr>
            <a:r>
              <a:rPr lang="es-ES" sz="2400" b="1" dirty="0"/>
              <a:t>Inversiones extranjeras en interior</a:t>
            </a:r>
          </a:p>
          <a:p>
            <a:pPr lvl="1">
              <a:lnSpc>
                <a:spcPct val="90000"/>
              </a:lnSpc>
            </a:pPr>
            <a:r>
              <a:rPr lang="es-ES" sz="2000" dirty="0">
                <a:solidFill>
                  <a:schemeClr val="accent1"/>
                </a:solidFill>
              </a:rPr>
              <a:t>Cuando extranjeros compran activos nacionales</a:t>
            </a:r>
          </a:p>
          <a:p>
            <a:pPr marL="873252" lvl="2" indent="-342900">
              <a:lnSpc>
                <a:spcPct val="90000"/>
              </a:lnSpc>
              <a:buSzPct val="85000"/>
              <a:buFont typeface="+mj-lt"/>
              <a:buAutoNum type="arabicPeriod"/>
            </a:pPr>
            <a:r>
              <a:rPr lang="es-ES" sz="1800" dirty="0">
                <a:solidFill>
                  <a:schemeClr val="accent5">
                    <a:lumMod val="75000"/>
                  </a:schemeClr>
                </a:solidFill>
              </a:rPr>
              <a:t>Reservas oficiales</a:t>
            </a:r>
          </a:p>
          <a:p>
            <a:pPr marL="873252" lvl="2" indent="-342900">
              <a:lnSpc>
                <a:spcPct val="90000"/>
              </a:lnSpc>
              <a:buSzPct val="85000"/>
              <a:buFont typeface="+mj-lt"/>
              <a:buAutoNum type="arabicPeriod"/>
            </a:pPr>
            <a:r>
              <a:rPr lang="es-ES" sz="1800" dirty="0">
                <a:solidFill>
                  <a:schemeClr val="accent5">
                    <a:lumMod val="75000"/>
                  </a:schemeClr>
                </a:solidFill>
              </a:rPr>
              <a:t>Otros Activos</a:t>
            </a:r>
          </a:p>
          <a:p>
            <a:pPr>
              <a:lnSpc>
                <a:spcPct val="90000"/>
              </a:lnSpc>
            </a:pPr>
            <a:r>
              <a:rPr lang="es-ES" dirty="0"/>
              <a:t>Productos financieros derivados netos</a:t>
            </a:r>
          </a:p>
          <a:p>
            <a:pPr lvl="1">
              <a:lnSpc>
                <a:spcPct val="90000"/>
              </a:lnSpc>
            </a:pP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Compras de los residentes netas de derivados emitidos por los extranjeros menos las compras extranjeras netas de derivados emitidos por los residentes</a:t>
            </a:r>
          </a:p>
          <a:p>
            <a:pPr lvl="1">
              <a:lnSpc>
                <a:spcPct val="90000"/>
              </a:lnSpc>
              <a:buFont typeface="Symbol" pitchFamily="18" charset="2"/>
              <a:buNone/>
            </a:pPr>
            <a:endParaRPr lang="es-E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/>
              <a:t>Ejemplo de la Balanza de Pagos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24498" y="1676400"/>
            <a:ext cx="7835900" cy="2286000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es-ES" sz="2400" dirty="0"/>
              <a:t>Inviertes en el mercado accionario de Japón (</a:t>
            </a:r>
            <a:r>
              <a:rPr lang="es-ES" sz="2400" dirty="0" err="1"/>
              <a:t>Nikkei</a:t>
            </a:r>
            <a:r>
              <a:rPr lang="es-ES" sz="2400" dirty="0"/>
              <a:t>) comprando acciones de Sony por $500 dólares.</a:t>
            </a:r>
          </a:p>
          <a:p>
            <a:pPr>
              <a:spcBef>
                <a:spcPct val="40000"/>
              </a:spcBef>
            </a:pPr>
            <a:r>
              <a:rPr lang="es-ES" sz="2400" dirty="0"/>
              <a:t>Sony deposita tu dinero en una cuenta bancaria en la Ciudad de México.  </a:t>
            </a:r>
          </a:p>
        </p:txBody>
      </p:sp>
      <p:graphicFrame>
        <p:nvGraphicFramePr>
          <p:cNvPr id="2770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82234"/>
              </p:ext>
            </p:extLst>
          </p:nvPr>
        </p:nvGraphicFramePr>
        <p:xfrm>
          <a:off x="825818" y="4140200"/>
          <a:ext cx="6858000" cy="2203422"/>
        </p:xfrm>
        <a:graphic>
          <a:graphicData uri="http://schemas.openxmlformats.org/drawingml/2006/table">
            <a:tbl>
              <a:tblPr/>
              <a:tblGrid>
                <a:gridCol w="549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1397">
                <a:tc>
                  <a:txBody>
                    <a:bodyPr/>
                    <a:lstStyle/>
                    <a:p>
                      <a:pPr marL="460375" marR="0" lvl="0" indent="-4603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Compra</a:t>
                      </a: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 la Acción </a:t>
                      </a:r>
                      <a:b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s-E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financiera)</a:t>
                      </a: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	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–$500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2025">
                <a:tc>
                  <a:txBody>
                    <a:bodyPr/>
                    <a:lstStyle/>
                    <a:p>
                      <a:pPr marL="460375" marR="0" lvl="0" indent="-4603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Depósito por concepto de la venta de la acción en un banco local</a:t>
                      </a:r>
                      <a:b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s-E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(Cuenta financiera)</a:t>
                      </a:r>
                      <a:r>
                        <a:rPr kumimoji="0" lang="es-E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	</a:t>
                      </a:r>
                    </a:p>
                  </a:txBody>
                  <a:tcPr marT="45713" marB="45713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+$500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Time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1 Estrella de 5 puntas">
            <a:hlinkClick r:id="rId2" action="ppaction://hlinksldjump"/>
          </p:cNvPr>
          <p:cNvSpPr/>
          <p:nvPr/>
        </p:nvSpPr>
        <p:spPr>
          <a:xfrm>
            <a:off x="8394700" y="6108700"/>
            <a:ext cx="495300" cy="4953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25638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300" y="320040"/>
            <a:ext cx="7454900" cy="568960"/>
          </a:xfrm>
        </p:spPr>
        <p:txBody>
          <a:bodyPr>
            <a:normAutofit fontScale="90000"/>
          </a:bodyPr>
          <a:lstStyle/>
          <a:p>
            <a:r>
              <a:rPr lang="es-MX" dirty="0"/>
              <a:t>Ejemplo de la balanza de pagos</a:t>
            </a:r>
          </a:p>
        </p:txBody>
      </p:sp>
      <p:graphicFrame>
        <p:nvGraphicFramePr>
          <p:cNvPr id="6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350940"/>
              </p:ext>
            </p:extLst>
          </p:nvPr>
        </p:nvGraphicFramePr>
        <p:xfrm>
          <a:off x="152400" y="1257296"/>
          <a:ext cx="7943852" cy="5492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8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SUBCUENTA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MONTO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345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CORRIENTE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Exportaciones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Ingresos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Importaciones de bienes y servicios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Pagos de factores productivos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34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Transferencias unilaterales netas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3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CUENTA DE CAPITAL 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de capital neta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951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CUENTA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extranjeros en manos del gobierno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376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Activos domésticos en manos de extranjeros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34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RESUMEN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Balanza de Cuenta Corriente</a:t>
                      </a:r>
                      <a:endParaRPr lang="es-MX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Balanza Financiera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 </a:t>
                      </a:r>
                      <a:endParaRPr lang="es-MX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6 Estrella de 5 puntas">
            <a:hlinkClick r:id="rId2" action="ppaction://hlinksldjump"/>
          </p:cNvPr>
          <p:cNvSpPr/>
          <p:nvPr/>
        </p:nvSpPr>
        <p:spPr>
          <a:xfrm>
            <a:off x="8458200" y="6235700"/>
            <a:ext cx="495300" cy="482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7541976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Cuentas de la Balanza de Pagos (cont.)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s-ES" sz="2800" b="1" dirty="0"/>
              <a:t>Discrepancia Estadística</a:t>
            </a:r>
          </a:p>
          <a:p>
            <a:pPr lvl="1"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Los datos provenientes de una transacción puede tener diversos orígenes tanto en tiempo como en forma, generando errores en la contabilidad. </a:t>
            </a:r>
          </a:p>
          <a:p>
            <a:pPr lvl="1"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Por lo tanto la Balanza de Pagos rara vez se encontrara en equilibrio.</a:t>
            </a:r>
          </a:p>
          <a:p>
            <a:pPr lvl="1"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Es por esto que la Discrepancia Estadística es una cuenta que se adiciona (errores y omisiones) con el fin de equilibrar el saldo de la Balanza por los errores en la medición de las diferentes cuentas.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64E45C10-1C5E-470E-83A3-34695B0D1E4F}" type="slidenum">
              <a:rPr lang="en-US"/>
              <a:pPr>
                <a:defRPr/>
              </a:pPr>
              <a:t>37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Cuentas de la Balanza de Pagos (cont.)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s-ES" sz="2800" b="1" dirty="0"/>
              <a:t>Reservas oficiales o internacionales</a:t>
            </a:r>
            <a:r>
              <a:rPr lang="es-ES" sz="2800" dirty="0"/>
              <a:t>: Activos extranjeros en poder de los Bancos Centrales para amortiguar las inestabilidades de los mercados internacionales.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Los Activos pueden incluir bonos, divisas, oro y cuentas en el Fondo Monetario Internacional.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Todos los Activos Nacionales en posesión de los Bancos Centrales extranjeros como reserva son un crédito (+),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s-ES" sz="2400" dirty="0">
                <a:solidFill>
                  <a:schemeClr val="accent1"/>
                </a:solidFill>
              </a:rPr>
              <a:t>Las reservas oficiales exteriores en posesión del Banco Central Nacional son un Debito (-).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E604EEE2-E91B-4AE6-BF3D-15C6A726F2B7}" type="slidenum">
              <a:rPr lang="en-US"/>
              <a:pPr>
                <a:defRPr/>
              </a:pPr>
              <a:t>38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Cuentas de la Balanza de Pagos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867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215900" y="1511300"/>
                <a:ext cx="7915419" cy="5143500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s-ES" sz="2400" dirty="0"/>
                  <a:t>EL nivel de flujos financieros netos del banco central se denomina balanza de operaciones oficiales o (menos formal) balanza de pagos.</a:t>
                </a:r>
              </a:p>
              <a:p>
                <a:endParaRPr lang="es-ES" sz="2000" dirty="0"/>
              </a:p>
              <a:p>
                <a:r>
                  <a:rPr lang="es-ES" sz="2400" dirty="0"/>
                  <a:t>Es la suma de la </a:t>
                </a:r>
                <a:r>
                  <a:rPr lang="es-ES" sz="2400" i="1" dirty="0"/>
                  <a:t>cuenta corriente</a:t>
                </a:r>
                <a:r>
                  <a:rPr lang="es-ES" sz="2400" dirty="0"/>
                  <a:t> y la </a:t>
                </a:r>
                <a:r>
                  <a:rPr lang="es-ES" sz="2400" i="1" dirty="0"/>
                  <a:t>cuenta de capital </a:t>
                </a:r>
                <a:r>
                  <a:rPr lang="es-ES" sz="2400" dirty="0"/>
                  <a:t>menos la parte de la </a:t>
                </a:r>
                <a:r>
                  <a:rPr lang="es-ES" sz="2400" i="1" dirty="0"/>
                  <a:t>cuenta financiera </a:t>
                </a:r>
                <a:r>
                  <a:rPr lang="es-ES" sz="2400" dirty="0"/>
                  <a:t>que no se considera en las reservas.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/>
                        </a:rPr>
                        <m:t>𝐶𝐶</m:t>
                      </m:r>
                      <m:r>
                        <a:rPr lang="es-MX" sz="2400" b="0" i="1" smtClean="0">
                          <a:latin typeface="Cambria Math"/>
                        </a:rPr>
                        <m:t>+</m:t>
                      </m:r>
                      <m:r>
                        <a:rPr lang="es-MX" sz="2400" b="0" i="1" smtClean="0">
                          <a:latin typeface="Cambria Math"/>
                        </a:rPr>
                        <m:t>𝐶𝐾</m:t>
                      </m:r>
                      <m:r>
                        <a:rPr lang="es-MX" sz="2400" b="0" i="1" smtClean="0">
                          <a:latin typeface="Cambria Math"/>
                        </a:rPr>
                        <m:t>−</m:t>
                      </m:r>
                      <m:r>
                        <a:rPr lang="es-MX" sz="2400" b="0" i="1" smtClean="0">
                          <a:latin typeface="Cambria Math"/>
                        </a:rPr>
                        <m:t>𝐶𝐹</m:t>
                      </m:r>
                      <m:r>
                        <a:rPr lang="es-ES" sz="2400" i="1" smtClean="0">
                          <a:latin typeface="Cambria Math"/>
                        </a:rPr>
                        <m:t>=</m:t>
                      </m:r>
                      <m:r>
                        <a:rPr lang="es-MX" sz="2400" b="0" i="1" smtClean="0">
                          <a:latin typeface="Cambria Math"/>
                        </a:rPr>
                        <m:t>𝐵𝑃</m:t>
                      </m:r>
                    </m:oMath>
                  </m:oMathPara>
                </a14:m>
                <a:endParaRPr lang="es-ES" sz="2400" dirty="0"/>
              </a:p>
              <a:p>
                <a:pPr marL="0" indent="0">
                  <a:buNone/>
                </a:pPr>
                <a:r>
                  <a:rPr lang="es-ES" sz="2400" dirty="0"/>
                  <a:t>				</a:t>
                </a:r>
              </a:p>
              <a:p>
                <a:pPr marL="0" indent="0">
                  <a:buNone/>
                </a:pPr>
                <a:r>
                  <a:rPr lang="es-ES" sz="2400"/>
                  <a:t>				BP </a:t>
                </a:r>
                <a:r>
                  <a:rPr lang="es-ES" sz="2400" dirty="0"/>
                  <a:t>= </a:t>
                </a:r>
                <a:r>
                  <a:rPr lang="el-GR" sz="2400" dirty="0"/>
                  <a:t>Δ</a:t>
                </a:r>
                <a:r>
                  <a:rPr lang="es-MX" sz="2400" dirty="0"/>
                  <a:t>RI</a:t>
                </a:r>
                <a:endParaRPr lang="es-ES" sz="2400" dirty="0"/>
              </a:p>
              <a:p>
                <a:endParaRPr lang="es-ES" sz="2400" dirty="0"/>
              </a:p>
              <a:p>
                <a:r>
                  <a:rPr lang="es-ES" sz="2400" dirty="0"/>
                  <a:t>Indica la diferencia a cubrir con transacciones de reservas exteriores.</a:t>
                </a:r>
              </a:p>
              <a:p>
                <a:endParaRPr lang="es-ES" sz="2400" dirty="0"/>
              </a:p>
              <a:p>
                <a:r>
                  <a:rPr lang="es-ES" sz="2400" dirty="0"/>
                  <a:t>Un saldo negativo podría indicar que un país esta (en crisis) agotando sus reservas internacionales o que incurre en deudas con Bancos Centrales extranjeros </a:t>
                </a:r>
              </a:p>
              <a:p>
                <a:pPr lvl="2">
                  <a:spcBef>
                    <a:spcPct val="40000"/>
                  </a:spcBef>
                  <a:buFont typeface="Wingdings 2" pitchFamily="18" charset="2"/>
                  <a:buNone/>
                </a:pPr>
                <a:endParaRPr lang="es-ES" sz="2400" dirty="0"/>
              </a:p>
            </p:txBody>
          </p:sp>
        </mc:Choice>
        <mc:Fallback xmlns="">
          <p:sp>
            <p:nvSpPr>
              <p:cNvPr id="368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5900" y="1511300"/>
                <a:ext cx="7915419" cy="5143500"/>
              </a:xfrm>
              <a:blipFill rotWithShape="1">
                <a:blip r:embed="rId2"/>
                <a:stretch>
                  <a:fillRect t="-1896" r="-177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Contabilidad Nacional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60000"/>
              </a:spcBef>
            </a:pPr>
            <a:r>
              <a:rPr lang="es-ES" sz="2800" dirty="0"/>
              <a:t>Permite registrar el monto del </a:t>
            </a:r>
            <a:r>
              <a:rPr lang="es-ES" sz="2800" b="1" dirty="0"/>
              <a:t>Ingreso Nacional</a:t>
            </a:r>
            <a:r>
              <a:rPr lang="es-ES" sz="2800" dirty="0"/>
              <a:t> (IN) como resultado de la Producción y del Gasto.</a:t>
            </a:r>
          </a:p>
          <a:p>
            <a:pPr lvl="1">
              <a:spcBef>
                <a:spcPct val="60000"/>
              </a:spcBef>
            </a:pPr>
            <a:r>
              <a:rPr lang="es-ES" sz="2400" dirty="0">
                <a:solidFill>
                  <a:schemeClr val="tx1"/>
                </a:solidFill>
              </a:rPr>
              <a:t>Los productores de obtener ingresos y los compradores de ejecutar sus actividades de consumo en bienes y servicios.</a:t>
            </a:r>
          </a:p>
          <a:p>
            <a:pPr lvl="1">
              <a:spcBef>
                <a:spcPct val="60000"/>
              </a:spcBef>
            </a:pPr>
            <a:r>
              <a:rPr lang="es-ES" sz="2400" dirty="0">
                <a:solidFill>
                  <a:schemeClr val="tx1"/>
                </a:solidFill>
              </a:rPr>
              <a:t>Gasto de Consumo = Ingreso de los productores = Valor de la Producción.</a:t>
            </a:r>
          </a:p>
          <a:p>
            <a:pPr lvl="1">
              <a:spcBef>
                <a:spcPct val="60000"/>
              </a:spcBef>
            </a:pPr>
            <a:r>
              <a:rPr lang="es-ES" sz="2400" b="1" dirty="0">
                <a:solidFill>
                  <a:schemeClr val="tx1"/>
                </a:solidFill>
              </a:rPr>
              <a:t>El IN se refiere a los ingresos obtenidos por los factores de la producción</a:t>
            </a:r>
            <a:r>
              <a:rPr lang="es-ES" sz="2400" b="1" dirty="0"/>
              <a:t>.</a:t>
            </a:r>
            <a:endParaRPr lang="es-ES" sz="2400" b="1" i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20A06B57-E853-48A6-9EE4-80F962CCA136}" type="slidenum">
              <a:rPr lang="en-US"/>
              <a:pPr>
                <a:defRPr/>
              </a:pPr>
              <a:t>4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err="1"/>
              <a:t>Carbaugh</a:t>
            </a:r>
            <a:r>
              <a:rPr lang="es-MX" dirty="0"/>
              <a:t>, Robert. J., Economía Internacional. CENGAGE </a:t>
            </a:r>
            <a:r>
              <a:rPr lang="es-MX" dirty="0" err="1"/>
              <a:t>Learning</a:t>
            </a:r>
            <a:r>
              <a:rPr lang="es-MX" dirty="0"/>
              <a:t>. 12° Edición. 2009.</a:t>
            </a:r>
          </a:p>
          <a:p>
            <a:pPr algn="just"/>
            <a:r>
              <a:rPr lang="es-MX" dirty="0"/>
              <a:t>Levi, Maurice D., Finanzas Internacionales. McGraw Hill. 3° Edición. 2001.</a:t>
            </a:r>
          </a:p>
          <a:p>
            <a:pPr algn="just"/>
            <a:r>
              <a:rPr lang="es-MX" dirty="0" err="1"/>
              <a:t>Krugman</a:t>
            </a:r>
            <a:r>
              <a:rPr lang="es-MX" dirty="0"/>
              <a:t>, Paul R., Economía Internacional: Teoría y Política. PEARSON. 9° Edición. 2012.</a:t>
            </a:r>
          </a:p>
          <a:p>
            <a:pPr algn="just"/>
            <a:r>
              <a:rPr lang="es-MX" dirty="0" err="1"/>
              <a:t>Feenstra</a:t>
            </a:r>
            <a:r>
              <a:rPr lang="es-MX" dirty="0"/>
              <a:t>, Robert C., Macroeconomía Internacional. </a:t>
            </a:r>
            <a:r>
              <a:rPr lang="es-MX" dirty="0" err="1"/>
              <a:t>Reverté</a:t>
            </a:r>
            <a:r>
              <a:rPr lang="es-MX" dirty="0"/>
              <a:t>. 2° Edición. 2012.</a:t>
            </a:r>
          </a:p>
          <a:p>
            <a:pPr algn="just"/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2006 Pearson Addison-Wesley. All rights reserved.</a:t>
            </a:r>
            <a:endParaRPr lang="en-CA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DB2CACD6-CFDD-4055-B492-1968A5C5EC1C}" type="slidenum">
              <a:rPr lang="en-US" smtClean="0"/>
              <a:pPr>
                <a:defRPr/>
              </a:pPr>
              <a:t>40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671086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Contabilidad Nacional: PNB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s-ES" sz="2800" b="1" dirty="0"/>
              <a:t>Producto Nacional Bruto</a:t>
            </a:r>
            <a:r>
              <a:rPr lang="es-ES" sz="2800" dirty="0"/>
              <a:t> (PNB) es el valor de los bienes y servicios  finales de un país producidos por sus factores de producción y vendidos en el mercado durante un periodo dado.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¿Cuáles son los factores de la producción? Trabajo, Capital físico (como fabricas y/o maquinaria), recursos naturales y otros factores utilizados para la producción de bienes y servicios.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s-ES" sz="2400" dirty="0"/>
              <a:t>El valor de los bienes y servicios finales generados por el trabajo, el capital y los recursos naturales de México, son contabilizados en el PNB nacional.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46085A73-B7A1-4F11-94E2-F156110B9660}" type="slidenum">
              <a:rPr lang="en-US"/>
              <a:pPr>
                <a:defRPr/>
              </a:pPr>
              <a:t>5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Contabilidad Nacional: PNB 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indent="-533400"/>
            <a:r>
              <a:rPr lang="es-ES" sz="2400" b="1" dirty="0"/>
              <a:t>El PNB se calcula sumando el valor de los gastos en bienes y servicios finales producidos. </a:t>
            </a:r>
          </a:p>
          <a:p>
            <a:pPr marL="533400" indent="-533400">
              <a:spcBef>
                <a:spcPct val="50000"/>
              </a:spcBef>
            </a:pPr>
            <a:r>
              <a:rPr lang="es-ES" sz="2400" dirty="0"/>
              <a:t>Donde existen 4 tipos de gasto:</a:t>
            </a:r>
          </a:p>
          <a:p>
            <a:pPr marL="914400" lvl="1" indent="-457200">
              <a:spcBef>
                <a:spcPct val="40000"/>
              </a:spcBef>
              <a:buFont typeface="Times" charset="0"/>
              <a:buAutoNum type="arabicPeriod"/>
            </a:pPr>
            <a:r>
              <a:rPr lang="es-ES" sz="2000" b="1" dirty="0"/>
              <a:t>Consumo:</a:t>
            </a:r>
            <a:r>
              <a:rPr lang="es-ES" sz="2000" dirty="0"/>
              <a:t> Gasto efectuado por residentes </a:t>
            </a:r>
          </a:p>
          <a:p>
            <a:pPr marL="914400" lvl="1" indent="-457200">
              <a:spcBef>
                <a:spcPct val="40000"/>
              </a:spcBef>
              <a:buFont typeface="Times" charset="0"/>
              <a:buAutoNum type="arabicPeriod"/>
            </a:pPr>
            <a:r>
              <a:rPr lang="es-ES" sz="2000" b="1" dirty="0"/>
              <a:t>Inversión:</a:t>
            </a:r>
            <a:r>
              <a:rPr lang="es-ES" sz="2000" dirty="0"/>
              <a:t> Gasto efectuado por empresas en la compra de maquinaria y construcción de centros de producción.</a:t>
            </a:r>
          </a:p>
          <a:p>
            <a:pPr marL="914400" lvl="1" indent="-457200">
              <a:spcBef>
                <a:spcPct val="40000"/>
              </a:spcBef>
              <a:buFont typeface="Times" charset="0"/>
              <a:buAutoNum type="arabicPeriod"/>
            </a:pPr>
            <a:r>
              <a:rPr lang="es-ES" sz="2000" b="1" dirty="0"/>
              <a:t>Gasto de Gobierno: </a:t>
            </a:r>
            <a:r>
              <a:rPr lang="es-ES" sz="2000" dirty="0"/>
              <a:t>Gasto efectuado por el gobierno para la compra de bienes y servicios.</a:t>
            </a:r>
          </a:p>
          <a:p>
            <a:pPr marL="914400" lvl="1" indent="-457200">
              <a:spcBef>
                <a:spcPct val="40000"/>
              </a:spcBef>
              <a:buFont typeface="Times" charset="0"/>
              <a:buAutoNum type="arabicPeriod"/>
            </a:pPr>
            <a:r>
              <a:rPr lang="es-ES" sz="2000" b="1" dirty="0"/>
              <a:t>Balanza por Cuenta Corriente  (exportaciones menos importaciones): </a:t>
            </a:r>
            <a:r>
              <a:rPr lang="es-ES" sz="2000" dirty="0"/>
              <a:t>Gasto Neto del exterior en la compra de bienes y servicios nacionales.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D01FD09F-75DA-479E-AEB7-5E22F2734FF1}" type="slidenum">
              <a:rPr lang="en-US"/>
              <a:pPr>
                <a:defRPr/>
              </a:pPr>
              <a:t>6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990600" y="6413500"/>
            <a:ext cx="6362700" cy="444500"/>
          </a:xfrm>
        </p:spPr>
        <p:txBody>
          <a:bodyPr/>
          <a:lstStyle/>
          <a:p>
            <a:pPr>
              <a:defRPr/>
            </a:pPr>
            <a:r>
              <a:rPr lang="en-US" dirty="0"/>
              <a:t>Fuente: </a:t>
            </a:r>
            <a:r>
              <a:rPr lang="en-US" dirty="0" err="1"/>
              <a:t>Elaboración</a:t>
            </a:r>
            <a:r>
              <a:rPr lang="en-US" dirty="0"/>
              <a:t> con </a:t>
            </a:r>
            <a:r>
              <a:rPr lang="en-US" dirty="0" err="1"/>
              <a:t>datos</a:t>
            </a:r>
            <a:r>
              <a:rPr lang="en-US" dirty="0"/>
              <a:t> de U.S. Department of Commerce, Bureau of Economic Analysis</a:t>
            </a:r>
            <a:endParaRPr lang="en-CA" dirty="0"/>
          </a:p>
          <a:p>
            <a:pPr>
              <a:defRPr/>
            </a:pPr>
            <a:endParaRPr lang="en-CA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06488" y="138113"/>
            <a:ext cx="78565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3200" kern="0" dirty="0">
                <a:solidFill>
                  <a:srgbClr val="9E6147"/>
                </a:solidFill>
                <a:latin typeface="+mj-lt"/>
                <a:ea typeface="+mj-ea"/>
                <a:cs typeface="+mj-cs"/>
              </a:rPr>
              <a:t>Contabilidad Nacional: PNB (cont.)</a:t>
            </a:r>
          </a:p>
        </p:txBody>
      </p:sp>
      <p:sp>
        <p:nvSpPr>
          <p:cNvPr id="12293" name="7 CuadroTexto"/>
          <p:cNvSpPr txBox="1">
            <a:spLocks noChangeArrowheads="1"/>
          </p:cNvSpPr>
          <p:nvPr/>
        </p:nvSpPr>
        <p:spPr bwMode="auto">
          <a:xfrm>
            <a:off x="215900" y="1147763"/>
            <a:ext cx="7797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r>
              <a:rPr lang="es-MX" dirty="0"/>
              <a:t>PNB de Estados Unidos y sus componentes, 4° Trimestre de 2015, en billones de dólares.</a:t>
            </a:r>
            <a:endParaRPr lang="es-ES" dirty="0"/>
          </a:p>
        </p:txBody>
      </p:sp>
      <p:sp>
        <p:nvSpPr>
          <p:cNvPr id="6" name="4 Marcador de número de diapositiva"/>
          <p:cNvSpPr txBox="1">
            <a:spLocks/>
          </p:cNvSpPr>
          <p:nvPr/>
        </p:nvSpPr>
        <p:spPr>
          <a:xfrm>
            <a:off x="7457948" y="65054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algn="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100" kern="1200">
                <a:solidFill>
                  <a:schemeClr val="tx2"/>
                </a:solidFill>
                <a:latin typeface="Times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12-</a:t>
            </a:r>
            <a:fld id="{4E269771-EEE4-4894-83D5-006D959E7978}" type="slidenum">
              <a:rPr lang="en-US" smtClean="0"/>
              <a:pPr>
                <a:defRPr/>
              </a:pPr>
              <a:t>7</a:t>
            </a:fld>
            <a:endParaRPr lang="en-CA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220"/>
              </p:ext>
            </p:extLst>
          </p:nvPr>
        </p:nvGraphicFramePr>
        <p:xfrm>
          <a:off x="275129" y="2057400"/>
          <a:ext cx="7182819" cy="4197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Contabilidad Nacional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spcBef>
                <a:spcPct val="40000"/>
              </a:spcBef>
            </a:pPr>
            <a:r>
              <a:rPr lang="es-ES" sz="2800" dirty="0"/>
              <a:t>El PNB es una buena medida del IN, pero una medida más precisa del IN sería el considerar el PNB tomando en cuenta las siguientes categorías:</a:t>
            </a:r>
          </a:p>
          <a:p>
            <a:pPr marL="914400" lvl="1" indent="-457200">
              <a:lnSpc>
                <a:spcPct val="90000"/>
              </a:lnSpc>
              <a:spcBef>
                <a:spcPct val="40000"/>
              </a:spcBef>
              <a:buFont typeface="Times" charset="0"/>
              <a:buAutoNum type="arabicPeriod"/>
            </a:pPr>
            <a:r>
              <a:rPr lang="es-ES" sz="2400" b="1" dirty="0">
                <a:solidFill>
                  <a:schemeClr val="tx1"/>
                </a:solidFill>
              </a:rPr>
              <a:t>La Depreciación</a:t>
            </a:r>
            <a:r>
              <a:rPr lang="es-ES" sz="2400" dirty="0">
                <a:solidFill>
                  <a:schemeClr val="tx1"/>
                </a:solidFill>
              </a:rPr>
              <a:t> del capital se traduce en una pérdida de ingresos para los propietarios de capital, por lo que el importe de la amortización se resta al PNB.     </a:t>
            </a:r>
            <a:r>
              <a:rPr lang="es-ES" sz="2400" b="1" i="1" dirty="0">
                <a:solidFill>
                  <a:schemeClr val="tx1"/>
                </a:solidFill>
              </a:rPr>
              <a:t>PNB – Depreciación = PNN</a:t>
            </a:r>
          </a:p>
          <a:p>
            <a:pPr marL="914400" lvl="1" indent="-457200">
              <a:lnSpc>
                <a:spcPct val="90000"/>
              </a:lnSpc>
              <a:spcBef>
                <a:spcPct val="40000"/>
              </a:spcBef>
              <a:buFont typeface="Times" charset="0"/>
              <a:buAutoNum type="arabicPeriod"/>
            </a:pPr>
            <a:r>
              <a:rPr lang="es-ES" sz="2400" b="1" dirty="0">
                <a:solidFill>
                  <a:schemeClr val="tx1"/>
                </a:solidFill>
              </a:rPr>
              <a:t>Los impuestos indirectos</a:t>
            </a:r>
            <a:r>
              <a:rPr lang="es-ES" sz="2400" dirty="0">
                <a:solidFill>
                  <a:schemeClr val="tx1"/>
                </a:solidFill>
              </a:rPr>
              <a:t> a las empresas reducen los ingresos, por lo que el importe de dichos impuestos se resta al PNB.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4E269771-EEE4-4894-83D5-006D959E7978}" type="slidenum">
              <a:rPr lang="en-US"/>
              <a:pPr>
                <a:defRPr/>
              </a:pPr>
              <a:t>8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Contabilidad Nacional (cont.)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60000"/>
              </a:spcBef>
            </a:pPr>
            <a:r>
              <a:rPr lang="es-ES" sz="2800" dirty="0"/>
              <a:t>Otra medida aproximada del Ingreso Nacional es el </a:t>
            </a:r>
            <a:r>
              <a:rPr lang="es-ES" sz="2800" b="1" dirty="0"/>
              <a:t>Producto Interno Bruto (PIB)</a:t>
            </a:r>
            <a:r>
              <a:rPr lang="es-ES" sz="2800" dirty="0"/>
              <a:t>:</a:t>
            </a:r>
          </a:p>
          <a:p>
            <a:pPr>
              <a:spcBef>
                <a:spcPct val="60000"/>
              </a:spcBef>
            </a:pPr>
            <a:r>
              <a:rPr lang="es-ES" sz="2800" b="1" dirty="0"/>
              <a:t>El Producto Interno Bruto mide el valor de los bienes y servicios finales que son producidos dentro de un país en un periodo de tiempo determinado.</a:t>
            </a:r>
          </a:p>
          <a:p>
            <a:pPr>
              <a:spcBef>
                <a:spcPct val="60000"/>
              </a:spcBef>
            </a:pPr>
            <a:r>
              <a:rPr lang="es-ES" sz="2800" dirty="0"/>
              <a:t>PIB = PNB – factor de pagos de países extranjeros + factor de pagos a países extranjeros.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12-</a:t>
            </a:r>
            <a:fld id="{574A1997-E7A0-4DC6-A187-EDD2236AD6E0}" type="slidenum">
              <a:rPr lang="en-US"/>
              <a:pPr>
                <a:defRPr/>
              </a:pPr>
              <a:t>9</a:t>
            </a:fld>
            <a:endParaRPr lang="en-C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3180</TotalTime>
  <Words>2913</Words>
  <Application>Microsoft Macintosh PowerPoint</Application>
  <PresentationFormat>Presentación en pantalla (4:3)</PresentationFormat>
  <Paragraphs>417</Paragraphs>
  <Slides>40</Slides>
  <Notes>2</Notes>
  <HiddenSlides>1</HiddenSlides>
  <MMClips>0</MMClips>
  <ScaleCrop>false</ScaleCrop>
  <HeadingPairs>
    <vt:vector size="8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53" baseType="lpstr">
      <vt:lpstr>Arial Unicode MS</vt:lpstr>
      <vt:lpstr>Arial</vt:lpstr>
      <vt:lpstr>Calibri</vt:lpstr>
      <vt:lpstr>Cambria Math</vt:lpstr>
      <vt:lpstr>Symbol</vt:lpstr>
      <vt:lpstr>Tahoma</vt:lpstr>
      <vt:lpstr>Times</vt:lpstr>
      <vt:lpstr>Times New Roman</vt:lpstr>
      <vt:lpstr>Trebuchet MS</vt:lpstr>
      <vt:lpstr>Wingdings</vt:lpstr>
      <vt:lpstr>Wingdings 2</vt:lpstr>
      <vt:lpstr>Opulento</vt:lpstr>
      <vt:lpstr>Excel.Sheet.8</vt:lpstr>
      <vt:lpstr>Presentación de PowerPoint</vt:lpstr>
      <vt:lpstr>Conceptos clave</vt:lpstr>
      <vt:lpstr>El Sistema de Cuentas  Nacionales</vt:lpstr>
      <vt:lpstr>Contabilidad Nacional</vt:lpstr>
      <vt:lpstr>Contabilidad Nacional: PNB</vt:lpstr>
      <vt:lpstr>Contabilidad Nacional: PNB (cont.)</vt:lpstr>
      <vt:lpstr>Presentación de PowerPoint</vt:lpstr>
      <vt:lpstr>Contabilidad Nacional</vt:lpstr>
      <vt:lpstr>Contabilidad Nacional (cont.)</vt:lpstr>
      <vt:lpstr>Exportaciones e Importaciones como porcentaje del PIB (2011)</vt:lpstr>
      <vt:lpstr>PNB = Gasto de un País en Bienes y Servicios</vt:lpstr>
      <vt:lpstr>Gasto y Producción en una Economía Abierta</vt:lpstr>
      <vt:lpstr>Ejemplo de “agraria”</vt:lpstr>
      <vt:lpstr>Presentación de PowerPoint</vt:lpstr>
      <vt:lpstr>Cuenta Corriente y cuenta financiera de México trimestral, millones de dólares, 2000–2012</vt:lpstr>
      <vt:lpstr>El Ahorro y la Cuenta Corriente</vt:lpstr>
      <vt:lpstr>¿Como se relaciona la Balanza de Cuenta Corriente con el Ahorro?</vt:lpstr>
      <vt:lpstr>¿Como se relaciona la Balanza de Cuenta Corriente con el Ahorro?</vt:lpstr>
      <vt:lpstr>¿Como se relaciona la Balanza de Cuenta Corriente con el Ahorro? (cont.)</vt:lpstr>
      <vt:lpstr>¿Como se relaciona la Balanza de Cuenta Corriente con el Ahorro? (cont.)</vt:lpstr>
      <vt:lpstr>Balanza por cuenta corriente de e. u. A. y su posición de activos netos respecto al exterior, 1960-20012 (miles de millones de dólares)  </vt:lpstr>
      <vt:lpstr>¿Existe una Relación Inversa entre los Superávit Fiscales y la Balanza de Cuenta Corriente?</vt:lpstr>
      <vt:lpstr>Balanza de Pagos</vt:lpstr>
      <vt:lpstr>Balanza de Pagos (cont.)</vt:lpstr>
      <vt:lpstr>transacciones de la balanza de pagos</vt:lpstr>
      <vt:lpstr>Balanza de PAgos</vt:lpstr>
      <vt:lpstr>¿Como se conforma la Balanza de Pagos?</vt:lpstr>
      <vt:lpstr>Cuentas de la Balanza de Pagos</vt:lpstr>
      <vt:lpstr>Ejemplo de la Balanza de Pagos</vt:lpstr>
      <vt:lpstr>Ejemplo de la balanza de pagos</vt:lpstr>
      <vt:lpstr>Cuentas de la balanza de pagos</vt:lpstr>
      <vt:lpstr>Ejemplo de la Balanza de Pagos (cont.)</vt:lpstr>
      <vt:lpstr>Ejemplo de la balanza de pagos</vt:lpstr>
      <vt:lpstr>Cuentas de la Balanza de Pagos (cont.)</vt:lpstr>
      <vt:lpstr>Ejemplo de la Balanza de Pagos (cont.)</vt:lpstr>
      <vt:lpstr>Ejemplo de la balanza de pagos</vt:lpstr>
      <vt:lpstr>Cuentas de la Balanza de Pagos (cont.)</vt:lpstr>
      <vt:lpstr>Cuentas de la Balanza de Pagos (cont.)</vt:lpstr>
      <vt:lpstr>Cuentas de la Balanza de Pagos (cont.)</vt:lpstr>
      <vt:lpstr>Bibliografía</vt:lpstr>
    </vt:vector>
  </TitlesOfParts>
  <Company>뿿콰뿿컐뿿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Christina Post</dc:creator>
  <cp:lastModifiedBy>serjhon</cp:lastModifiedBy>
  <cp:revision>171</cp:revision>
  <dcterms:created xsi:type="dcterms:W3CDTF">2005-08-12T04:46:14Z</dcterms:created>
  <dcterms:modified xsi:type="dcterms:W3CDTF">2026-04-28T16:33:56Z</dcterms:modified>
</cp:coreProperties>
</file>