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BDB2B-289F-4836-BABE-FAD142B6442B}"/>
              </a:ext>
            </a:extLst>
          </p:cNvPr>
          <p:cNvSpPr>
            <a:spLocks noGrp="1"/>
          </p:cNvSpPr>
          <p:nvPr>
            <p:ph type="ctrTitle"/>
          </p:nvPr>
        </p:nvSpPr>
        <p:spPr>
          <a:xfrm>
            <a:off x="696000" y="1122362"/>
            <a:ext cx="10800000" cy="3207593"/>
          </a:xfrm>
          <a:prstGeom prst="rect">
            <a:avLst/>
          </a:prstGeom>
        </p:spPr>
        <p:txBody>
          <a:bodyPr anchor="b"/>
          <a:lstStyle>
            <a:lvl1pPr algn="ctr">
              <a:defRPr sz="8000" b="1"/>
            </a:lvl1pPr>
          </a:lstStyle>
          <a:p>
            <a:r>
              <a:rPr lang="en-US"/>
              <a:t>Click to edit Master title style</a:t>
            </a:r>
            <a:endParaRPr lang="es-MX" dirty="0"/>
          </a:p>
        </p:txBody>
      </p:sp>
      <p:sp>
        <p:nvSpPr>
          <p:cNvPr id="3" name="Subtitle 2">
            <a:extLst>
              <a:ext uri="{FF2B5EF4-FFF2-40B4-BE49-F238E27FC236}">
                <a16:creationId xmlns:a16="http://schemas.microsoft.com/office/drawing/2014/main" id="{A22B0F15-3CEB-4CEB-9719-98A3315D2764}"/>
              </a:ext>
            </a:extLst>
          </p:cNvPr>
          <p:cNvSpPr>
            <a:spLocks noGrp="1"/>
          </p:cNvSpPr>
          <p:nvPr>
            <p:ph type="subTitle" idx="1"/>
          </p:nvPr>
        </p:nvSpPr>
        <p:spPr>
          <a:xfrm>
            <a:off x="696000" y="4524374"/>
            <a:ext cx="10800000" cy="904873"/>
          </a:xfrm>
          <a:prstGeom prst="rect">
            <a:avLst/>
          </a:prstGeom>
        </p:spPr>
        <p:txBody>
          <a:bodyPr/>
          <a:lstStyle>
            <a:lvl1pPr marL="0" indent="0" algn="ctr">
              <a:buNone/>
              <a:defRPr sz="2400" cap="all" spc="200" baseline="0">
                <a:solidFill>
                  <a:srgbClr val="009999"/>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MX" dirty="0"/>
          </a:p>
        </p:txBody>
      </p:sp>
      <p:cxnSp>
        <p:nvCxnSpPr>
          <p:cNvPr id="7" name="Straight Connector 6">
            <a:extLst>
              <a:ext uri="{FF2B5EF4-FFF2-40B4-BE49-F238E27FC236}">
                <a16:creationId xmlns:a16="http://schemas.microsoft.com/office/drawing/2014/main" id="{5D0A8567-EC80-479C-8B44-58C6FA4C0085}"/>
              </a:ext>
            </a:extLst>
          </p:cNvPr>
          <p:cNvCxnSpPr/>
          <p:nvPr/>
        </p:nvCxnSpPr>
        <p:spPr>
          <a:xfrm>
            <a:off x="696000" y="4427167"/>
            <a:ext cx="1080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Date Placeholder 7">
            <a:extLst>
              <a:ext uri="{FF2B5EF4-FFF2-40B4-BE49-F238E27FC236}">
                <a16:creationId xmlns:a16="http://schemas.microsoft.com/office/drawing/2014/main" id="{AB2C1053-3561-4296-8A2F-07EC0165BB57}"/>
              </a:ext>
            </a:extLst>
          </p:cNvPr>
          <p:cNvSpPr>
            <a:spLocks noGrp="1"/>
          </p:cNvSpPr>
          <p:nvPr>
            <p:ph type="dt" sz="half" idx="10"/>
          </p:nvPr>
        </p:nvSpPr>
        <p:spPr>
          <a:xfrm>
            <a:off x="838200" y="6422254"/>
            <a:ext cx="2743200" cy="365125"/>
          </a:xfrm>
        </p:spPr>
        <p:txBody>
          <a:bodyPr/>
          <a:lstStyle/>
          <a:p>
            <a:fld id="{22038B80-BB60-4E30-A740-3DB7A9B45AD5}" type="datetimeFigureOut">
              <a:rPr lang="es-MX" smtClean="0"/>
              <a:t>11/may.2021</a:t>
            </a:fld>
            <a:endParaRPr lang="es-MX"/>
          </a:p>
        </p:txBody>
      </p:sp>
      <p:sp>
        <p:nvSpPr>
          <p:cNvPr id="9" name="Footer Placeholder 8">
            <a:extLst>
              <a:ext uri="{FF2B5EF4-FFF2-40B4-BE49-F238E27FC236}">
                <a16:creationId xmlns:a16="http://schemas.microsoft.com/office/drawing/2014/main" id="{B946B33E-E0F6-4B12-AEAD-2963E24CB324}"/>
              </a:ext>
            </a:extLst>
          </p:cNvPr>
          <p:cNvSpPr>
            <a:spLocks noGrp="1"/>
          </p:cNvSpPr>
          <p:nvPr>
            <p:ph type="ftr" sz="quarter" idx="11"/>
          </p:nvPr>
        </p:nvSpPr>
        <p:spPr>
          <a:xfrm>
            <a:off x="4038600" y="6422254"/>
            <a:ext cx="4114800" cy="365125"/>
          </a:xfrm>
        </p:spPr>
        <p:txBody>
          <a:bodyPr/>
          <a:lstStyle/>
          <a:p>
            <a:endParaRPr lang="es-MX"/>
          </a:p>
        </p:txBody>
      </p:sp>
      <p:sp>
        <p:nvSpPr>
          <p:cNvPr id="10" name="Slide Number Placeholder 9">
            <a:extLst>
              <a:ext uri="{FF2B5EF4-FFF2-40B4-BE49-F238E27FC236}">
                <a16:creationId xmlns:a16="http://schemas.microsoft.com/office/drawing/2014/main" id="{6DB35496-8882-4B2C-8A90-0AA81C7D3922}"/>
              </a:ext>
            </a:extLst>
          </p:cNvPr>
          <p:cNvSpPr>
            <a:spLocks noGrp="1"/>
          </p:cNvSpPr>
          <p:nvPr>
            <p:ph type="sldNum" sz="quarter" idx="12"/>
          </p:nvPr>
        </p:nvSpPr>
        <p:spPr>
          <a:xfrm>
            <a:off x="8610600" y="6422254"/>
            <a:ext cx="2743200" cy="365125"/>
          </a:xfrm>
        </p:spPr>
        <p:txBody>
          <a:bodyPr/>
          <a:lstStyle/>
          <a:p>
            <a:fld id="{0FF959C1-BFDF-447C-8541-129CB7BA0DC5}" type="slidenum">
              <a:rPr lang="es-MX" smtClean="0"/>
              <a:t>‹#›</a:t>
            </a:fld>
            <a:endParaRPr lang="es-MX"/>
          </a:p>
        </p:txBody>
      </p:sp>
    </p:spTree>
    <p:extLst>
      <p:ext uri="{BB962C8B-B14F-4D97-AF65-F5344CB8AC3E}">
        <p14:creationId xmlns:p14="http://schemas.microsoft.com/office/powerpoint/2010/main" val="128787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ormal">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8DAC7CAE-83FC-461F-AA02-650869D19F5E}"/>
              </a:ext>
            </a:extLst>
          </p:cNvPr>
          <p:cNvCxnSpPr/>
          <p:nvPr/>
        </p:nvCxnSpPr>
        <p:spPr>
          <a:xfrm>
            <a:off x="336000" y="1427819"/>
            <a:ext cx="1152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
            <a:extLst>
              <a:ext uri="{FF2B5EF4-FFF2-40B4-BE49-F238E27FC236}">
                <a16:creationId xmlns:a16="http://schemas.microsoft.com/office/drawing/2014/main" id="{64489BE5-D17B-422F-96DB-EB03FFED1CB6}"/>
              </a:ext>
            </a:extLst>
          </p:cNvPr>
          <p:cNvSpPr>
            <a:spLocks noGrp="1"/>
          </p:cNvSpPr>
          <p:nvPr>
            <p:ph type="title"/>
          </p:nvPr>
        </p:nvSpPr>
        <p:spPr>
          <a:xfrm>
            <a:off x="336000" y="164872"/>
            <a:ext cx="11520000" cy="1188000"/>
          </a:xfrm>
          <a:prstGeom prst="rect">
            <a:avLst/>
          </a:prstGeom>
        </p:spPr>
        <p:txBody>
          <a:bodyPr>
            <a:normAutofit/>
          </a:bodyPr>
          <a:lstStyle>
            <a:lvl1pPr algn="ctr">
              <a:defRPr sz="4000" b="1">
                <a:solidFill>
                  <a:schemeClr val="tx1">
                    <a:lumMod val="75000"/>
                    <a:lumOff val="25000"/>
                  </a:schemeClr>
                </a:solidFill>
              </a:defRPr>
            </a:lvl1pPr>
          </a:lstStyle>
          <a:p>
            <a:r>
              <a:rPr lang="en-US"/>
              <a:t>Click to edit Master title style</a:t>
            </a:r>
            <a:endParaRPr lang="es-MX" dirty="0"/>
          </a:p>
        </p:txBody>
      </p:sp>
      <p:sp>
        <p:nvSpPr>
          <p:cNvPr id="15" name="Content Placeholder 2">
            <a:extLst>
              <a:ext uri="{FF2B5EF4-FFF2-40B4-BE49-F238E27FC236}">
                <a16:creationId xmlns:a16="http://schemas.microsoft.com/office/drawing/2014/main" id="{05AB3F2A-A266-4B1E-8420-D8B7D85B9B0F}"/>
              </a:ext>
            </a:extLst>
          </p:cNvPr>
          <p:cNvSpPr>
            <a:spLocks noGrp="1"/>
          </p:cNvSpPr>
          <p:nvPr>
            <p:ph idx="1"/>
          </p:nvPr>
        </p:nvSpPr>
        <p:spPr>
          <a:xfrm>
            <a:off x="336000" y="1488158"/>
            <a:ext cx="11520000" cy="4680000"/>
          </a:xfrm>
          <a:prstGeom prst="rect">
            <a:avLst/>
          </a:prstGeom>
        </p:spPr>
        <p:txBody>
          <a:bodyPr/>
          <a:lstStyle>
            <a:lvl1pPr marL="36000" indent="-36000">
              <a:spcBef>
                <a:spcPts val="1000"/>
              </a:spcBef>
              <a:spcAft>
                <a:spcPts val="200"/>
              </a:spcAft>
              <a:buClr>
                <a:srgbClr val="009999"/>
              </a:buClr>
              <a:buFont typeface="Calibri" panose="020F0502020204030204" pitchFamily="34" charset="0"/>
              <a:buChar char=" "/>
              <a:defRPr>
                <a:solidFill>
                  <a:schemeClr val="tx1">
                    <a:lumMod val="75000"/>
                    <a:lumOff val="25000"/>
                  </a:schemeClr>
                </a:solidFill>
              </a:defRPr>
            </a:lvl1pPr>
            <a:lvl2pPr marL="378000" indent="-180000">
              <a:spcBef>
                <a:spcPts val="200"/>
              </a:spcBef>
              <a:spcAft>
                <a:spcPts val="400"/>
              </a:spcAft>
              <a:buClr>
                <a:srgbClr val="009999"/>
              </a:buClr>
              <a:buFont typeface="Wingdings" panose="05000000000000000000" pitchFamily="2" charset="2"/>
              <a:buChar char="§"/>
              <a:defRPr sz="2600">
                <a:solidFill>
                  <a:schemeClr val="tx1">
                    <a:lumMod val="75000"/>
                    <a:lumOff val="25000"/>
                  </a:schemeClr>
                </a:solidFill>
              </a:defRPr>
            </a:lvl2pPr>
            <a:lvl3pPr marL="558000" indent="-180000">
              <a:spcBef>
                <a:spcPts val="200"/>
              </a:spcBef>
              <a:spcAft>
                <a:spcPts val="400"/>
              </a:spcAft>
              <a:buClr>
                <a:srgbClr val="009999"/>
              </a:buClr>
              <a:buFont typeface="Wingdings" panose="05000000000000000000" pitchFamily="2" charset="2"/>
              <a:buChar char="§"/>
              <a:defRPr sz="2400">
                <a:solidFill>
                  <a:schemeClr val="tx1">
                    <a:lumMod val="75000"/>
                    <a:lumOff val="25000"/>
                  </a:schemeClr>
                </a:solidFill>
              </a:defRPr>
            </a:lvl3pPr>
            <a:lvl4pPr marL="738000" indent="-180000">
              <a:spcBef>
                <a:spcPts val="200"/>
              </a:spcBef>
              <a:spcAft>
                <a:spcPts val="400"/>
              </a:spcAft>
              <a:buClr>
                <a:srgbClr val="009999"/>
              </a:buClr>
              <a:buFont typeface="Wingdings" panose="05000000000000000000" pitchFamily="2" charset="2"/>
              <a:buChar char="§"/>
              <a:defRPr sz="2200">
                <a:solidFill>
                  <a:schemeClr val="tx1">
                    <a:lumMod val="75000"/>
                    <a:lumOff val="25000"/>
                  </a:schemeClr>
                </a:solidFill>
              </a:defRPr>
            </a:lvl4pPr>
            <a:lvl5pPr marL="918000" indent="-180000">
              <a:spcBef>
                <a:spcPts val="200"/>
              </a:spcBef>
              <a:spcAft>
                <a:spcPts val="400"/>
              </a:spcAft>
              <a:buClr>
                <a:srgbClr val="009999"/>
              </a:buClr>
              <a:buFont typeface="Wingdings" panose="05000000000000000000" pitchFamily="2" charset="2"/>
              <a:buChar char="§"/>
              <a:defRPr sz="20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MX" dirty="0"/>
          </a:p>
        </p:txBody>
      </p:sp>
      <p:sp>
        <p:nvSpPr>
          <p:cNvPr id="4" name="Date Placeholder 3">
            <a:extLst>
              <a:ext uri="{FF2B5EF4-FFF2-40B4-BE49-F238E27FC236}">
                <a16:creationId xmlns:a16="http://schemas.microsoft.com/office/drawing/2014/main" id="{EA116609-5D73-48D3-ABDB-E59A8641F59F}"/>
              </a:ext>
            </a:extLst>
          </p:cNvPr>
          <p:cNvSpPr>
            <a:spLocks noGrp="1"/>
          </p:cNvSpPr>
          <p:nvPr>
            <p:ph type="dt" sz="half" idx="10"/>
          </p:nvPr>
        </p:nvSpPr>
        <p:spPr>
          <a:xfrm>
            <a:off x="838200" y="6422254"/>
            <a:ext cx="2743200" cy="365125"/>
          </a:xfrm>
        </p:spPr>
        <p:txBody>
          <a:bodyPr/>
          <a:lstStyle/>
          <a:p>
            <a:fld id="{22038B80-BB60-4E30-A740-3DB7A9B45AD5}" type="datetimeFigureOut">
              <a:rPr lang="es-MX" smtClean="0"/>
              <a:t>11/may.2021</a:t>
            </a:fld>
            <a:endParaRPr lang="es-MX"/>
          </a:p>
        </p:txBody>
      </p:sp>
      <p:sp>
        <p:nvSpPr>
          <p:cNvPr id="5" name="Footer Placeholder 4">
            <a:extLst>
              <a:ext uri="{FF2B5EF4-FFF2-40B4-BE49-F238E27FC236}">
                <a16:creationId xmlns:a16="http://schemas.microsoft.com/office/drawing/2014/main" id="{C4D7CE2A-8140-437D-A07D-59B79500F6F4}"/>
              </a:ext>
            </a:extLst>
          </p:cNvPr>
          <p:cNvSpPr>
            <a:spLocks noGrp="1"/>
          </p:cNvSpPr>
          <p:nvPr>
            <p:ph type="ftr" sz="quarter" idx="11"/>
          </p:nvPr>
        </p:nvSpPr>
        <p:spPr>
          <a:xfrm>
            <a:off x="4038600" y="6422254"/>
            <a:ext cx="4114800" cy="365125"/>
          </a:xfrm>
        </p:spPr>
        <p:txBody>
          <a:bodyPr/>
          <a:lstStyle/>
          <a:p>
            <a:endParaRPr lang="es-MX"/>
          </a:p>
        </p:txBody>
      </p:sp>
      <p:sp>
        <p:nvSpPr>
          <p:cNvPr id="6" name="Slide Number Placeholder 5">
            <a:extLst>
              <a:ext uri="{FF2B5EF4-FFF2-40B4-BE49-F238E27FC236}">
                <a16:creationId xmlns:a16="http://schemas.microsoft.com/office/drawing/2014/main" id="{11D61C24-9698-46C9-91E4-4D568E4A9E4F}"/>
              </a:ext>
            </a:extLst>
          </p:cNvPr>
          <p:cNvSpPr>
            <a:spLocks noGrp="1"/>
          </p:cNvSpPr>
          <p:nvPr>
            <p:ph type="sldNum" sz="quarter" idx="12"/>
          </p:nvPr>
        </p:nvSpPr>
        <p:spPr>
          <a:xfrm>
            <a:off x="8610600" y="6422254"/>
            <a:ext cx="2743200" cy="365125"/>
          </a:xfrm>
        </p:spPr>
        <p:txBody>
          <a:bodyPr/>
          <a:lstStyle/>
          <a:p>
            <a:fld id="{0FF959C1-BFDF-447C-8541-129CB7BA0DC5}" type="slidenum">
              <a:rPr lang="es-MX" smtClean="0"/>
              <a:t>‹#›</a:t>
            </a:fld>
            <a:endParaRPr lang="es-MX"/>
          </a:p>
        </p:txBody>
      </p:sp>
    </p:spTree>
    <p:extLst>
      <p:ext uri="{BB962C8B-B14F-4D97-AF65-F5344CB8AC3E}">
        <p14:creationId xmlns:p14="http://schemas.microsoft.com/office/powerpoint/2010/main" val="176298942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74">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D03C7A-6F00-467D-8D9C-8EFA17A424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MX"/>
          </a:p>
        </p:txBody>
      </p:sp>
      <p:sp>
        <p:nvSpPr>
          <p:cNvPr id="3" name="Text Placeholder 2">
            <a:extLst>
              <a:ext uri="{FF2B5EF4-FFF2-40B4-BE49-F238E27FC236}">
                <a16:creationId xmlns:a16="http://schemas.microsoft.com/office/drawing/2014/main" id="{92048589-A65F-4C9E-8549-565E74E680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Date Placeholder 3">
            <a:extLst>
              <a:ext uri="{FF2B5EF4-FFF2-40B4-BE49-F238E27FC236}">
                <a16:creationId xmlns:a16="http://schemas.microsoft.com/office/drawing/2014/main" id="{1B9CE03E-9CE1-4EB1-8888-908F966A9E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038B80-BB60-4E30-A740-3DB7A9B45AD5}" type="datetimeFigureOut">
              <a:rPr lang="es-MX" smtClean="0"/>
              <a:t>11/may.2021</a:t>
            </a:fld>
            <a:endParaRPr lang="es-MX"/>
          </a:p>
        </p:txBody>
      </p:sp>
      <p:sp>
        <p:nvSpPr>
          <p:cNvPr id="5" name="Footer Placeholder 4">
            <a:extLst>
              <a:ext uri="{FF2B5EF4-FFF2-40B4-BE49-F238E27FC236}">
                <a16:creationId xmlns:a16="http://schemas.microsoft.com/office/drawing/2014/main" id="{B27CDD51-89BC-4DB7-9566-C45D729DB5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a:extLst>
              <a:ext uri="{FF2B5EF4-FFF2-40B4-BE49-F238E27FC236}">
                <a16:creationId xmlns:a16="http://schemas.microsoft.com/office/drawing/2014/main" id="{9992D82B-BE5D-498C-B0DB-6839F3353E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F959C1-BFDF-447C-8541-129CB7BA0DC5}" type="slidenum">
              <a:rPr lang="es-MX" smtClean="0"/>
              <a:t>‹#›</a:t>
            </a:fld>
            <a:endParaRPr lang="es-MX"/>
          </a:p>
        </p:txBody>
      </p:sp>
    </p:spTree>
    <p:extLst>
      <p:ext uri="{BB962C8B-B14F-4D97-AF65-F5344CB8AC3E}">
        <p14:creationId xmlns:p14="http://schemas.microsoft.com/office/powerpoint/2010/main" val="4150984783"/>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9200E-7BE6-4A75-BD24-146738E1C86C}"/>
              </a:ext>
            </a:extLst>
          </p:cNvPr>
          <p:cNvSpPr>
            <a:spLocks noGrp="1"/>
          </p:cNvSpPr>
          <p:nvPr>
            <p:ph type="ctrTitle"/>
          </p:nvPr>
        </p:nvSpPr>
        <p:spPr/>
        <p:txBody>
          <a:bodyPr>
            <a:normAutofit/>
          </a:bodyPr>
          <a:lstStyle/>
          <a:p>
            <a:r>
              <a:rPr lang="es-MX" dirty="0"/>
              <a:t>La política comercial en los países en desarrollo</a:t>
            </a:r>
            <a:br>
              <a:rPr lang="es-MX" dirty="0"/>
            </a:br>
            <a:r>
              <a:rPr lang="es-MX" sz="2000" b="0" dirty="0"/>
              <a:t>Krugman (Capítulo 11)</a:t>
            </a:r>
            <a:endParaRPr lang="es-MX" dirty="0"/>
          </a:p>
        </p:txBody>
      </p:sp>
      <p:sp>
        <p:nvSpPr>
          <p:cNvPr id="3" name="Subtitle 2">
            <a:extLst>
              <a:ext uri="{FF2B5EF4-FFF2-40B4-BE49-F238E27FC236}">
                <a16:creationId xmlns:a16="http://schemas.microsoft.com/office/drawing/2014/main" id="{6EDA85FB-246C-4776-8CD4-E916FE530D76}"/>
              </a:ext>
            </a:extLst>
          </p:cNvPr>
          <p:cNvSpPr>
            <a:spLocks noGrp="1"/>
          </p:cNvSpPr>
          <p:nvPr>
            <p:ph type="subTitle" idx="1"/>
          </p:nvPr>
        </p:nvSpPr>
        <p:spPr/>
        <p:txBody>
          <a:bodyPr/>
          <a:lstStyle/>
          <a:p>
            <a:r>
              <a:rPr lang="es-MX" dirty="0"/>
              <a:t>Sesión 23</a:t>
            </a:r>
          </a:p>
        </p:txBody>
      </p:sp>
    </p:spTree>
    <p:extLst>
      <p:ext uri="{BB962C8B-B14F-4D97-AF65-F5344CB8AC3E}">
        <p14:creationId xmlns:p14="http://schemas.microsoft.com/office/powerpoint/2010/main" val="164170264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normAutofit/>
          </a:bodyPr>
          <a:lstStyle/>
          <a:p>
            <a:pPr marL="0" indent="0" algn="ctr">
              <a:buNone/>
            </a:pPr>
            <a:r>
              <a:rPr lang="es-ES" b="1" dirty="0"/>
              <a:t>◄ Promoción de la industria a través de la protección►</a:t>
            </a:r>
          </a:p>
          <a:p>
            <a:pPr>
              <a:buFont typeface="Wingdings" panose="05000000000000000000" pitchFamily="2" charset="2"/>
              <a:buChar char="§"/>
            </a:pPr>
            <a:r>
              <a:rPr lang="es-ES" sz="2600" dirty="0"/>
              <a:t>Algunos defensores de la sustitución de importaciones creían que la economía mundial estaba diseñada para desanimar a los nuevos entrantes, que las ventajas de las naciones con industrias establecidas eran demasiado grandes para ser superadas por economías de nueva industrialización.</a:t>
            </a:r>
          </a:p>
          <a:p>
            <a:pPr>
              <a:buFont typeface="Wingdings" panose="05000000000000000000" pitchFamily="2" charset="2"/>
              <a:buChar char="§"/>
            </a:pPr>
            <a:r>
              <a:rPr lang="es-ES" sz="2600" dirty="0"/>
              <a:t>En muchas economías en desarrollo la sustitución de importaciones se detuvo ante sus límites lógicos: los bienes manufacturados sofisticados (ordenadores, herramientas de precisión) continuaban siendo importados.</a:t>
            </a:r>
          </a:p>
          <a:p>
            <a:pPr marL="0" indent="0">
              <a:buNone/>
            </a:pPr>
            <a:endParaRPr lang="es-MX" dirty="0"/>
          </a:p>
        </p:txBody>
      </p:sp>
    </p:spTree>
    <p:extLst>
      <p:ext uri="{BB962C8B-B14F-4D97-AF65-F5344CB8AC3E}">
        <p14:creationId xmlns:p14="http://schemas.microsoft.com/office/powerpoint/2010/main" val="1479663399"/>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CEF2-1FFF-463A-848D-9C342F3C72D6}"/>
              </a:ext>
            </a:extLst>
          </p:cNvPr>
          <p:cNvSpPr>
            <a:spLocks noGrp="1"/>
          </p:cNvSpPr>
          <p:nvPr>
            <p:ph type="title"/>
          </p:nvPr>
        </p:nvSpPr>
        <p:spPr/>
        <p:txBody>
          <a:bodyPr>
            <a:noAutofit/>
          </a:bodyPr>
          <a:lstStyle/>
          <a:p>
            <a:r>
              <a:rPr lang="es-MX" sz="3400" dirty="0"/>
              <a:t>Resultados de la política de apoyo a la producción de manufacturas: problemas de la industrialización mediante sustitución de importaciones (IMSI)</a:t>
            </a:r>
          </a:p>
        </p:txBody>
      </p:sp>
      <p:sp>
        <p:nvSpPr>
          <p:cNvPr id="3" name="Content Placeholder 2">
            <a:extLst>
              <a:ext uri="{FF2B5EF4-FFF2-40B4-BE49-F238E27FC236}">
                <a16:creationId xmlns:a16="http://schemas.microsoft.com/office/drawing/2014/main" id="{F057FC6E-7792-4997-96B6-AF9BBD46D33F}"/>
              </a:ext>
            </a:extLst>
          </p:cNvPr>
          <p:cNvSpPr>
            <a:spLocks noGrp="1"/>
          </p:cNvSpPr>
          <p:nvPr>
            <p:ph idx="1"/>
          </p:nvPr>
        </p:nvSpPr>
        <p:spPr/>
        <p:txBody>
          <a:bodyPr/>
          <a:lstStyle/>
          <a:p>
            <a:pPr>
              <a:buFont typeface="Wingdings" panose="05000000000000000000" pitchFamily="2" charset="2"/>
              <a:buChar char="§"/>
            </a:pPr>
            <a:r>
              <a:rPr lang="es-MX" dirty="0"/>
              <a:t>La IMSI empezó a perder apoyos cuando se hizo patente que los países que aplicaban esta política no reducían la brecha con las naciones avanzadas.</a:t>
            </a:r>
          </a:p>
          <a:p>
            <a:pPr>
              <a:buFont typeface="Wingdings" panose="05000000000000000000" pitchFamily="2" charset="2"/>
              <a:buChar char="§"/>
            </a:pPr>
            <a:r>
              <a:rPr lang="es-MX" dirty="0"/>
              <a:t>El argumento de la industria naciente no era tan válido universalmente como muchos suponían.</a:t>
            </a:r>
          </a:p>
          <a:p>
            <a:pPr>
              <a:buFont typeface="Wingdings" panose="05000000000000000000" pitchFamily="2" charset="2"/>
              <a:buChar char="§"/>
            </a:pPr>
            <a:r>
              <a:rPr lang="es-MX" dirty="0"/>
              <a:t>Los países pobres carecen de mano de obra cualificada, de empresarios y ejecutivos competentes, y tienen problemas de organización social que dificultan el mantenimiento de una oferta fiable de todos los bienes.</a:t>
            </a:r>
          </a:p>
          <a:p>
            <a:pPr>
              <a:buFont typeface="Wingdings" panose="05000000000000000000" pitchFamily="2" charset="2"/>
              <a:buChar char="§"/>
            </a:pPr>
            <a:r>
              <a:rPr lang="es-MX" dirty="0"/>
              <a:t>Con el fracaso de la IMSI para producir los beneficios prometidos, la atención se ha centrado en el coste de las políticas utilizadas para promocionar la industria.</a:t>
            </a:r>
          </a:p>
        </p:txBody>
      </p:sp>
    </p:spTree>
    <p:extLst>
      <p:ext uri="{BB962C8B-B14F-4D97-AF65-F5344CB8AC3E}">
        <p14:creationId xmlns:p14="http://schemas.microsoft.com/office/powerpoint/2010/main" val="4174613661"/>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CEF2-1FFF-463A-848D-9C342F3C72D6}"/>
              </a:ext>
            </a:extLst>
          </p:cNvPr>
          <p:cNvSpPr>
            <a:spLocks noGrp="1"/>
          </p:cNvSpPr>
          <p:nvPr>
            <p:ph type="title"/>
          </p:nvPr>
        </p:nvSpPr>
        <p:spPr/>
        <p:txBody>
          <a:bodyPr>
            <a:noAutofit/>
          </a:bodyPr>
          <a:lstStyle/>
          <a:p>
            <a:r>
              <a:rPr lang="es-MX" sz="3400" dirty="0"/>
              <a:t>Resultados de la política de apoyo a la producción de manufacturas: problemas de la industrialización mediante sustitución de importaciones (IMSI) </a:t>
            </a:r>
            <a:r>
              <a:rPr lang="es-MX" sz="1800" i="1" dirty="0"/>
              <a:t>(cont.)</a:t>
            </a:r>
          </a:p>
        </p:txBody>
      </p:sp>
      <p:sp>
        <p:nvSpPr>
          <p:cNvPr id="3" name="Content Placeholder 2">
            <a:extLst>
              <a:ext uri="{FF2B5EF4-FFF2-40B4-BE49-F238E27FC236}">
                <a16:creationId xmlns:a16="http://schemas.microsoft.com/office/drawing/2014/main" id="{F057FC6E-7792-4997-96B6-AF9BBD46D33F}"/>
              </a:ext>
            </a:extLst>
          </p:cNvPr>
          <p:cNvSpPr>
            <a:spLocks noGrp="1"/>
          </p:cNvSpPr>
          <p:nvPr>
            <p:ph idx="1"/>
          </p:nvPr>
        </p:nvSpPr>
        <p:spPr>
          <a:xfrm>
            <a:off x="335999" y="1488158"/>
            <a:ext cx="11519999" cy="4680000"/>
          </a:xfrm>
        </p:spPr>
        <p:txBody>
          <a:bodyPr>
            <a:normAutofit/>
          </a:bodyPr>
          <a:lstStyle/>
          <a:p>
            <a:pPr>
              <a:buFont typeface="Wingdings" panose="05000000000000000000" pitchFamily="2" charset="2"/>
              <a:buChar char="§"/>
            </a:pPr>
            <a:r>
              <a:rPr lang="es-MX" sz="2600" dirty="0"/>
              <a:t>Muchos países han utilizado métodos excesivamente complejos para promover sus industrias nacientes tales como: controles sofisticados de tipo de cambio, cuotas de importación y exigencias de contenido nacional.</a:t>
            </a:r>
          </a:p>
          <a:p>
            <a:pPr>
              <a:buFont typeface="Wingdings" panose="05000000000000000000" pitchFamily="2" charset="2"/>
              <a:buChar char="§"/>
            </a:pPr>
            <a:r>
              <a:rPr lang="es-MX" sz="2600" dirty="0"/>
              <a:t>Algunas industrias de Latinoamérica y el sudeste asiático han sido protegidas mediante regulaciones equivalentes a tasas arancelarias del 200% o más. </a:t>
            </a:r>
          </a:p>
        </p:txBody>
      </p:sp>
      <p:pic>
        <p:nvPicPr>
          <p:cNvPr id="5" name="Picture 4">
            <a:extLst>
              <a:ext uri="{FF2B5EF4-FFF2-40B4-BE49-F238E27FC236}">
                <a16:creationId xmlns:a16="http://schemas.microsoft.com/office/drawing/2014/main" id="{D17D00F2-7685-45E2-844A-328D6A4E54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7998" y="3587089"/>
            <a:ext cx="6096000" cy="265409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095304970"/>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CEF2-1FFF-463A-848D-9C342F3C72D6}"/>
              </a:ext>
            </a:extLst>
          </p:cNvPr>
          <p:cNvSpPr>
            <a:spLocks noGrp="1"/>
          </p:cNvSpPr>
          <p:nvPr>
            <p:ph type="title"/>
          </p:nvPr>
        </p:nvSpPr>
        <p:spPr/>
        <p:txBody>
          <a:bodyPr>
            <a:noAutofit/>
          </a:bodyPr>
          <a:lstStyle/>
          <a:p>
            <a:r>
              <a:rPr lang="es-MX" sz="3400" dirty="0"/>
              <a:t>Resultados de la política de apoyo a la producción de manufacturas: problemas de la industrialización mediante sustitución de importaciones (IMSI) </a:t>
            </a:r>
            <a:r>
              <a:rPr lang="es-MX" sz="1800" i="1" dirty="0"/>
              <a:t>(cont.)</a:t>
            </a:r>
          </a:p>
        </p:txBody>
      </p:sp>
      <p:sp>
        <p:nvSpPr>
          <p:cNvPr id="3" name="Content Placeholder 2">
            <a:extLst>
              <a:ext uri="{FF2B5EF4-FFF2-40B4-BE49-F238E27FC236}">
                <a16:creationId xmlns:a16="http://schemas.microsoft.com/office/drawing/2014/main" id="{F057FC6E-7792-4997-96B6-AF9BBD46D33F}"/>
              </a:ext>
            </a:extLst>
          </p:cNvPr>
          <p:cNvSpPr>
            <a:spLocks noGrp="1"/>
          </p:cNvSpPr>
          <p:nvPr>
            <p:ph idx="1"/>
          </p:nvPr>
        </p:nvSpPr>
        <p:spPr>
          <a:xfrm>
            <a:off x="335999" y="1488158"/>
            <a:ext cx="11519999" cy="4680000"/>
          </a:xfrm>
        </p:spPr>
        <p:txBody>
          <a:bodyPr>
            <a:normAutofit/>
          </a:bodyPr>
          <a:lstStyle/>
          <a:p>
            <a:pPr>
              <a:buFont typeface="Wingdings" panose="05000000000000000000" pitchFamily="2" charset="2"/>
              <a:buChar char="§"/>
            </a:pPr>
            <a:r>
              <a:rPr lang="es-MX" sz="2600" dirty="0"/>
              <a:t>Esas altas tasas de protección efectiva han permitido la existencia de industrias cuyo costo de producción equivale a tres o cuatro veces el precio de las importaciones que sustituyen.</a:t>
            </a:r>
          </a:p>
          <a:p>
            <a:pPr>
              <a:buFont typeface="Wingdings" panose="05000000000000000000" pitchFamily="2" charset="2"/>
              <a:buChar char="§"/>
            </a:pPr>
            <a:r>
              <a:rPr lang="es-MX" sz="2600" dirty="0"/>
              <a:t>Las restricciones a la importación tienden a promover una producción ineficiente a pequeña escala.</a:t>
            </a:r>
          </a:p>
          <a:p>
            <a:pPr>
              <a:buFont typeface="Wingdings" panose="05000000000000000000" pitchFamily="2" charset="2"/>
              <a:buChar char="§"/>
            </a:pPr>
            <a:r>
              <a:rPr lang="es-MX" sz="2600" dirty="0"/>
              <a:t>Los críticos de la IMSI consideran que esta ha agravado otros problemas, como las desigualdades en la distribución de la renta y el desempleo.</a:t>
            </a:r>
          </a:p>
        </p:txBody>
      </p:sp>
    </p:spTree>
    <p:extLst>
      <p:ext uri="{BB962C8B-B14F-4D97-AF65-F5344CB8AC3E}">
        <p14:creationId xmlns:p14="http://schemas.microsoft.com/office/powerpoint/2010/main" val="4032844411"/>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61C6-8BDF-4E9D-8333-DD5E74AF8B48}"/>
              </a:ext>
            </a:extLst>
          </p:cNvPr>
          <p:cNvSpPr>
            <a:spLocks noGrp="1"/>
          </p:cNvSpPr>
          <p:nvPr>
            <p:ph type="title"/>
          </p:nvPr>
        </p:nvSpPr>
        <p:spPr/>
        <p:txBody>
          <a:bodyPr/>
          <a:lstStyle/>
          <a:p>
            <a:r>
              <a:rPr lang="es-MX" dirty="0"/>
              <a:t>Liberalización del comercio desde 1985</a:t>
            </a:r>
          </a:p>
        </p:txBody>
      </p:sp>
      <p:sp>
        <p:nvSpPr>
          <p:cNvPr id="3" name="Content Placeholder 2">
            <a:extLst>
              <a:ext uri="{FF2B5EF4-FFF2-40B4-BE49-F238E27FC236}">
                <a16:creationId xmlns:a16="http://schemas.microsoft.com/office/drawing/2014/main" id="{A4164842-2091-4744-B03E-A2AF18DA1321}"/>
              </a:ext>
            </a:extLst>
          </p:cNvPr>
          <p:cNvSpPr>
            <a:spLocks noGrp="1"/>
          </p:cNvSpPr>
          <p:nvPr>
            <p:ph idx="1"/>
          </p:nvPr>
        </p:nvSpPr>
        <p:spPr>
          <a:xfrm>
            <a:off x="336000" y="1488158"/>
            <a:ext cx="5158713" cy="4680000"/>
          </a:xfrm>
        </p:spPr>
        <p:txBody>
          <a:bodyPr/>
          <a:lstStyle/>
          <a:p>
            <a:pPr>
              <a:buFont typeface="Wingdings" panose="05000000000000000000" pitchFamily="2" charset="2"/>
              <a:buChar char="§"/>
            </a:pPr>
            <a:endParaRPr lang="es-MX" dirty="0"/>
          </a:p>
          <a:p>
            <a:pPr>
              <a:buFont typeface="Wingdings" panose="05000000000000000000" pitchFamily="2" charset="2"/>
              <a:buChar char="§"/>
            </a:pPr>
            <a:r>
              <a:rPr lang="es-MX" dirty="0"/>
              <a:t>A partir de 1985 muchos países en desarrollo redujeron los aranceles, eliminaron las cuotas de importación, y abrieron sus economías a la competencia de importaciones.</a:t>
            </a:r>
          </a:p>
        </p:txBody>
      </p:sp>
      <p:pic>
        <p:nvPicPr>
          <p:cNvPr id="9" name="Picture 8" descr="Chart, line chart&#10;&#10;Description automatically generated">
            <a:extLst>
              <a:ext uri="{FF2B5EF4-FFF2-40B4-BE49-F238E27FC236}">
                <a16:creationId xmlns:a16="http://schemas.microsoft.com/office/drawing/2014/main" id="{6A3130E1-5C94-4A4B-B624-81086C6781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58787" y="2028158"/>
            <a:ext cx="6297213" cy="3600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929217678"/>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61C6-8BDF-4E9D-8333-DD5E74AF8B48}"/>
              </a:ext>
            </a:extLst>
          </p:cNvPr>
          <p:cNvSpPr>
            <a:spLocks noGrp="1"/>
          </p:cNvSpPr>
          <p:nvPr>
            <p:ph type="title"/>
          </p:nvPr>
        </p:nvSpPr>
        <p:spPr/>
        <p:txBody>
          <a:bodyPr/>
          <a:lstStyle/>
          <a:p>
            <a:r>
              <a:rPr lang="es-MX" dirty="0"/>
              <a:t>Liberalización del comercio desde 1985 </a:t>
            </a:r>
            <a:r>
              <a:rPr lang="es-MX" sz="1800" i="1" dirty="0"/>
              <a:t>(cont.)</a:t>
            </a:r>
            <a:endParaRPr lang="es-MX" sz="1800" dirty="0"/>
          </a:p>
        </p:txBody>
      </p:sp>
      <p:sp>
        <p:nvSpPr>
          <p:cNvPr id="3" name="Content Placeholder 2">
            <a:extLst>
              <a:ext uri="{FF2B5EF4-FFF2-40B4-BE49-F238E27FC236}">
                <a16:creationId xmlns:a16="http://schemas.microsoft.com/office/drawing/2014/main" id="{A4164842-2091-4744-B03E-A2AF18DA1321}"/>
              </a:ext>
            </a:extLst>
          </p:cNvPr>
          <p:cNvSpPr>
            <a:spLocks noGrp="1"/>
          </p:cNvSpPr>
          <p:nvPr>
            <p:ph idx="1"/>
          </p:nvPr>
        </p:nvSpPr>
        <p:spPr>
          <a:xfrm>
            <a:off x="336000" y="1488158"/>
            <a:ext cx="5250153" cy="4680000"/>
          </a:xfrm>
        </p:spPr>
        <p:txBody>
          <a:bodyPr/>
          <a:lstStyle/>
          <a:p>
            <a:pPr>
              <a:buFont typeface="Wingdings" panose="05000000000000000000" pitchFamily="2" charset="2"/>
              <a:buChar char="§"/>
            </a:pPr>
            <a:endParaRPr lang="es-MX" dirty="0"/>
          </a:p>
          <a:p>
            <a:pPr>
              <a:buFont typeface="Wingdings" panose="05000000000000000000" pitchFamily="2" charset="2"/>
              <a:buChar char="§"/>
            </a:pPr>
            <a:r>
              <a:rPr lang="es-MX" dirty="0"/>
              <a:t>La liberalización comercial en los países en desarrollo ha tenido dos efectos:</a:t>
            </a:r>
          </a:p>
          <a:p>
            <a:pPr lvl="1">
              <a:buFont typeface="Wingdings" panose="05000000000000000000" pitchFamily="2" charset="2"/>
              <a:buChar char="ü"/>
            </a:pPr>
            <a:r>
              <a:rPr lang="es-MX" dirty="0"/>
              <a:t>Incremento en el volumen de comercio.</a:t>
            </a:r>
          </a:p>
          <a:p>
            <a:pPr lvl="1">
              <a:buFont typeface="Wingdings" panose="05000000000000000000" pitchFamily="2" charset="2"/>
              <a:buChar char="ü"/>
            </a:pPr>
            <a:r>
              <a:rPr lang="es-MX" dirty="0"/>
              <a:t>Cambio en la naturaleza de comercio (</a:t>
            </a:r>
            <a:r>
              <a:rPr lang="es-MX" i="1" dirty="0"/>
              <a:t>la proporción de bienes manufacturados en las exportaciones se disparó</a:t>
            </a:r>
            <a:r>
              <a:rPr lang="es-MX" dirty="0"/>
              <a:t>).</a:t>
            </a:r>
          </a:p>
        </p:txBody>
      </p:sp>
      <p:pic>
        <p:nvPicPr>
          <p:cNvPr id="5" name="Picture 4" descr="Chart, line chart&#10;&#10;Description automatically generated">
            <a:extLst>
              <a:ext uri="{FF2B5EF4-FFF2-40B4-BE49-F238E27FC236}">
                <a16:creationId xmlns:a16="http://schemas.microsoft.com/office/drawing/2014/main" id="{FC50D12D-C057-4D86-A1A6-A5E4699E3D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94502" y="2028157"/>
            <a:ext cx="6228000" cy="36000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7423966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61C6-8BDF-4E9D-8333-DD5E74AF8B48}"/>
              </a:ext>
            </a:extLst>
          </p:cNvPr>
          <p:cNvSpPr>
            <a:spLocks noGrp="1"/>
          </p:cNvSpPr>
          <p:nvPr>
            <p:ph type="title"/>
          </p:nvPr>
        </p:nvSpPr>
        <p:spPr/>
        <p:txBody>
          <a:bodyPr/>
          <a:lstStyle/>
          <a:p>
            <a:r>
              <a:rPr lang="es-MX" dirty="0"/>
              <a:t>Liberalización del comercio desde 1985 </a:t>
            </a:r>
            <a:r>
              <a:rPr lang="es-MX" sz="1800" i="1" dirty="0"/>
              <a:t>(cont.)</a:t>
            </a:r>
            <a:endParaRPr lang="es-MX" sz="1800" dirty="0"/>
          </a:p>
        </p:txBody>
      </p:sp>
      <p:sp>
        <p:nvSpPr>
          <p:cNvPr id="3" name="Content Placeholder 2">
            <a:extLst>
              <a:ext uri="{FF2B5EF4-FFF2-40B4-BE49-F238E27FC236}">
                <a16:creationId xmlns:a16="http://schemas.microsoft.com/office/drawing/2014/main" id="{A4164842-2091-4744-B03E-A2AF18DA1321}"/>
              </a:ext>
            </a:extLst>
          </p:cNvPr>
          <p:cNvSpPr>
            <a:spLocks noGrp="1"/>
          </p:cNvSpPr>
          <p:nvPr>
            <p:ph idx="1"/>
          </p:nvPr>
        </p:nvSpPr>
        <p:spPr>
          <a:xfrm>
            <a:off x="336000" y="1488158"/>
            <a:ext cx="11520000" cy="4680000"/>
          </a:xfrm>
        </p:spPr>
        <p:txBody>
          <a:bodyPr/>
          <a:lstStyle/>
          <a:p>
            <a:pPr>
              <a:buFont typeface="Wingdings" panose="05000000000000000000" pitchFamily="2" charset="2"/>
              <a:buChar char="§"/>
            </a:pPr>
            <a:endParaRPr lang="es-MX" dirty="0"/>
          </a:p>
          <a:p>
            <a:pPr>
              <a:buFont typeface="Wingdings" panose="05000000000000000000" pitchFamily="2" charset="2"/>
              <a:buChar char="Ø"/>
            </a:pPr>
            <a:r>
              <a:rPr lang="es-MX" dirty="0"/>
              <a:t>¿Se han obtenido mejores resultados gracias al cambio hacia un comercio más abierto?</a:t>
            </a:r>
          </a:p>
          <a:p>
            <a:pPr lvl="1"/>
            <a:r>
              <a:rPr lang="es-MX" dirty="0"/>
              <a:t>El resultado es ambiguo. Las tasas de crecimiento en Brasil y otros países latinoamericanos han sido menores desde la liberalización comercial de finales de los ochenta que durante la IMSI. Sin embargo, India ha experimentado una impresionante aceleración del crecimiento, pero existe una controversia sobre la parte que se puede atribuir a la liberalización comercial.</a:t>
            </a:r>
          </a:p>
        </p:txBody>
      </p:sp>
    </p:spTree>
    <p:extLst>
      <p:ext uri="{BB962C8B-B14F-4D97-AF65-F5344CB8AC3E}">
        <p14:creationId xmlns:p14="http://schemas.microsoft.com/office/powerpoint/2010/main" val="1724394605"/>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375BD-1F84-4F73-B933-BAAE6099A020}"/>
              </a:ext>
            </a:extLst>
          </p:cNvPr>
          <p:cNvSpPr>
            <a:spLocks noGrp="1"/>
          </p:cNvSpPr>
          <p:nvPr>
            <p:ph type="title"/>
          </p:nvPr>
        </p:nvSpPr>
        <p:spPr/>
        <p:txBody>
          <a:bodyPr/>
          <a:lstStyle/>
          <a:p>
            <a:r>
              <a:rPr lang="es-MX" dirty="0"/>
              <a:t>Comercio y crecimiento: el despegue de Asia</a:t>
            </a:r>
          </a:p>
        </p:txBody>
      </p:sp>
      <p:sp>
        <p:nvSpPr>
          <p:cNvPr id="3" name="Content Placeholder 2">
            <a:extLst>
              <a:ext uri="{FF2B5EF4-FFF2-40B4-BE49-F238E27FC236}">
                <a16:creationId xmlns:a16="http://schemas.microsoft.com/office/drawing/2014/main" id="{010AA437-D3D1-44AD-AB5B-D2B708ECFC63}"/>
              </a:ext>
            </a:extLst>
          </p:cNvPr>
          <p:cNvSpPr>
            <a:spLocks noGrp="1"/>
          </p:cNvSpPr>
          <p:nvPr>
            <p:ph idx="1"/>
          </p:nvPr>
        </p:nvSpPr>
        <p:spPr>
          <a:xfrm>
            <a:off x="335999" y="1488158"/>
            <a:ext cx="5366059" cy="4680000"/>
          </a:xfrm>
        </p:spPr>
        <p:txBody>
          <a:bodyPr>
            <a:normAutofit/>
          </a:bodyPr>
          <a:lstStyle/>
          <a:p>
            <a:pPr>
              <a:buFont typeface="Wingdings" panose="05000000000000000000" pitchFamily="2" charset="2"/>
              <a:buChar char="§"/>
            </a:pPr>
            <a:r>
              <a:rPr lang="es-MX" sz="2600" dirty="0"/>
              <a:t>En 1970 empieza a surgir una respuesta al declive de la IMSI.</a:t>
            </a:r>
          </a:p>
          <a:p>
            <a:pPr>
              <a:buFont typeface="Wingdings" panose="05000000000000000000" pitchFamily="2" charset="2"/>
              <a:buChar char="§"/>
            </a:pPr>
            <a:r>
              <a:rPr lang="es-MX" sz="2600" dirty="0"/>
              <a:t>Algunas economías experimentaban una drástica aceleración del crecimiento.</a:t>
            </a:r>
          </a:p>
          <a:p>
            <a:pPr>
              <a:buFont typeface="Wingdings" panose="05000000000000000000" pitchFamily="2" charset="2"/>
              <a:buChar char="§"/>
            </a:pPr>
            <a:r>
              <a:rPr lang="es-MX" sz="2600" dirty="0"/>
              <a:t>Al principio esto era solo en un grupo de economías pequeñas: Corea del Sur, Taiwán, Hong Kong y Singapur. Después pasó a incluir a países grandes como China e India.</a:t>
            </a:r>
          </a:p>
        </p:txBody>
      </p:sp>
      <p:pic>
        <p:nvPicPr>
          <p:cNvPr id="5" name="Picture 4" descr="Chart, line chart&#10;&#10;Description automatically generated">
            <a:extLst>
              <a:ext uri="{FF2B5EF4-FFF2-40B4-BE49-F238E27FC236}">
                <a16:creationId xmlns:a16="http://schemas.microsoft.com/office/drawing/2014/main" id="{A7DD2F9F-5BEC-4E1B-8275-1962A115DF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02059" y="2028158"/>
            <a:ext cx="6153941" cy="3600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267963401"/>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375BD-1F84-4F73-B933-BAAE6099A020}"/>
              </a:ext>
            </a:extLst>
          </p:cNvPr>
          <p:cNvSpPr>
            <a:spLocks noGrp="1"/>
          </p:cNvSpPr>
          <p:nvPr>
            <p:ph type="title"/>
          </p:nvPr>
        </p:nvSpPr>
        <p:spPr/>
        <p:txBody>
          <a:bodyPr/>
          <a:lstStyle/>
          <a:p>
            <a:r>
              <a:rPr lang="es-MX" dirty="0"/>
              <a:t>Comercio y crecimiento: el despegue de Asia </a:t>
            </a:r>
            <a:r>
              <a:rPr lang="es-MX" sz="1800" i="1" dirty="0"/>
              <a:t>(cont.)</a:t>
            </a:r>
            <a:endParaRPr lang="es-MX" sz="1800" dirty="0"/>
          </a:p>
        </p:txBody>
      </p:sp>
      <p:sp>
        <p:nvSpPr>
          <p:cNvPr id="3" name="Content Placeholder 2">
            <a:extLst>
              <a:ext uri="{FF2B5EF4-FFF2-40B4-BE49-F238E27FC236}">
                <a16:creationId xmlns:a16="http://schemas.microsoft.com/office/drawing/2014/main" id="{010AA437-D3D1-44AD-AB5B-D2B708ECFC63}"/>
              </a:ext>
            </a:extLst>
          </p:cNvPr>
          <p:cNvSpPr>
            <a:spLocks noGrp="1"/>
          </p:cNvSpPr>
          <p:nvPr>
            <p:ph idx="1"/>
          </p:nvPr>
        </p:nvSpPr>
        <p:spPr>
          <a:xfrm>
            <a:off x="336000" y="1488158"/>
            <a:ext cx="4909332" cy="4680000"/>
          </a:xfrm>
        </p:spPr>
        <p:txBody>
          <a:bodyPr>
            <a:normAutofit/>
          </a:bodyPr>
          <a:lstStyle/>
          <a:p>
            <a:pPr>
              <a:buFont typeface="Wingdings" panose="05000000000000000000" pitchFamily="2" charset="2"/>
              <a:buChar char="§"/>
            </a:pPr>
            <a:endParaRPr lang="es-MX" sz="2600" dirty="0"/>
          </a:p>
          <a:p>
            <a:pPr>
              <a:buFont typeface="Wingdings" panose="05000000000000000000" pitchFamily="2" charset="2"/>
              <a:buChar char="§"/>
            </a:pPr>
            <a:r>
              <a:rPr lang="es-MX" sz="2600" dirty="0"/>
              <a:t>Cada país, en su momento de despegué, experimento un importante cambio de política:</a:t>
            </a:r>
          </a:p>
          <a:p>
            <a:pPr lvl="1">
              <a:buFont typeface="Wingdings" panose="05000000000000000000" pitchFamily="2" charset="2"/>
              <a:buChar char="ü"/>
            </a:pPr>
            <a:r>
              <a:rPr lang="es-MX" sz="2400" dirty="0"/>
              <a:t>Menor regulación gubernamental de diversas áreas y un comercio más libre.</a:t>
            </a:r>
          </a:p>
        </p:txBody>
      </p:sp>
      <p:pic>
        <p:nvPicPr>
          <p:cNvPr id="6" name="Picture 5" descr="Chart, line chart, histogram&#10;&#10;Description automatically generated">
            <a:extLst>
              <a:ext uri="{FF2B5EF4-FFF2-40B4-BE49-F238E27FC236}">
                <a16:creationId xmlns:a16="http://schemas.microsoft.com/office/drawing/2014/main" id="{B5EAE1DE-AC33-403C-B3AA-0226CB42A8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4000" y="1726341"/>
            <a:ext cx="6192000" cy="42036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169827696"/>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375BD-1F84-4F73-B933-BAAE6099A020}"/>
              </a:ext>
            </a:extLst>
          </p:cNvPr>
          <p:cNvSpPr>
            <a:spLocks noGrp="1"/>
          </p:cNvSpPr>
          <p:nvPr>
            <p:ph type="title"/>
          </p:nvPr>
        </p:nvSpPr>
        <p:spPr/>
        <p:txBody>
          <a:bodyPr/>
          <a:lstStyle/>
          <a:p>
            <a:r>
              <a:rPr lang="es-MX" dirty="0"/>
              <a:t>Comercio y crecimiento: el despegue de Asia </a:t>
            </a:r>
            <a:r>
              <a:rPr lang="es-MX" sz="1800" i="1" dirty="0"/>
              <a:t>(cont.)</a:t>
            </a:r>
            <a:endParaRPr lang="es-MX" sz="1800" dirty="0"/>
          </a:p>
        </p:txBody>
      </p:sp>
      <p:sp>
        <p:nvSpPr>
          <p:cNvPr id="3" name="Content Placeholder 2">
            <a:extLst>
              <a:ext uri="{FF2B5EF4-FFF2-40B4-BE49-F238E27FC236}">
                <a16:creationId xmlns:a16="http://schemas.microsoft.com/office/drawing/2014/main" id="{010AA437-D3D1-44AD-AB5B-D2B708ECFC63}"/>
              </a:ext>
            </a:extLst>
          </p:cNvPr>
          <p:cNvSpPr>
            <a:spLocks noGrp="1"/>
          </p:cNvSpPr>
          <p:nvPr>
            <p:ph idx="1"/>
          </p:nvPr>
        </p:nvSpPr>
        <p:spPr>
          <a:xfrm>
            <a:off x="335999" y="1488158"/>
            <a:ext cx="11520000" cy="4680000"/>
          </a:xfrm>
        </p:spPr>
        <p:txBody>
          <a:bodyPr>
            <a:normAutofit/>
          </a:bodyPr>
          <a:lstStyle/>
          <a:p>
            <a:pPr>
              <a:buFont typeface="Wingdings" panose="05000000000000000000" pitchFamily="2" charset="2"/>
              <a:buChar char="§"/>
            </a:pPr>
            <a:endParaRPr lang="es-MX" sz="2600" dirty="0"/>
          </a:p>
          <a:p>
            <a:pPr>
              <a:buFont typeface="Wingdings" panose="05000000000000000000" pitchFamily="2" charset="2"/>
              <a:buChar char="§"/>
            </a:pPr>
            <a:r>
              <a:rPr lang="es-MX" sz="2600" dirty="0"/>
              <a:t>El cambio más espectacular se produjo en China que, a partir de 1978 pasó de una economía de planificación central a ser una economía de mercado.</a:t>
            </a:r>
          </a:p>
          <a:p>
            <a:pPr>
              <a:buFont typeface="Wingdings" panose="05000000000000000000" pitchFamily="2" charset="2"/>
              <a:buChar char="§"/>
            </a:pPr>
            <a:r>
              <a:rPr lang="es-MX" sz="2600" dirty="0"/>
              <a:t>En cambio, países latinoamericanos como México y Brasil, que también liberalizaron fuertemente el comercio y se centraron en las exportaciones, no experimentaron despegues económicos comparables.</a:t>
            </a:r>
            <a:endParaRPr lang="es-MX" sz="2400" dirty="0"/>
          </a:p>
        </p:txBody>
      </p:sp>
    </p:spTree>
    <p:extLst>
      <p:ext uri="{BB962C8B-B14F-4D97-AF65-F5344CB8AC3E}">
        <p14:creationId xmlns:p14="http://schemas.microsoft.com/office/powerpoint/2010/main" val="2247617394"/>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931DA-DF61-4A7B-87F9-5D6480448E8C}"/>
              </a:ext>
            </a:extLst>
          </p:cNvPr>
          <p:cNvSpPr>
            <a:spLocks noGrp="1"/>
          </p:cNvSpPr>
          <p:nvPr>
            <p:ph type="title"/>
          </p:nvPr>
        </p:nvSpPr>
        <p:spPr/>
        <p:txBody>
          <a:bodyPr/>
          <a:lstStyle/>
          <a:p>
            <a:r>
              <a:rPr lang="es-MX" dirty="0"/>
              <a:t>Contenido</a:t>
            </a:r>
          </a:p>
        </p:txBody>
      </p:sp>
      <p:sp>
        <p:nvSpPr>
          <p:cNvPr id="5" name="Content Placeholder 4">
            <a:extLst>
              <a:ext uri="{FF2B5EF4-FFF2-40B4-BE49-F238E27FC236}">
                <a16:creationId xmlns:a16="http://schemas.microsoft.com/office/drawing/2014/main" id="{58FE51A0-8545-45BF-91BD-DED3E0724635}"/>
              </a:ext>
            </a:extLst>
          </p:cNvPr>
          <p:cNvSpPr>
            <a:spLocks noGrp="1"/>
          </p:cNvSpPr>
          <p:nvPr>
            <p:ph idx="1"/>
          </p:nvPr>
        </p:nvSpPr>
        <p:spPr/>
        <p:txBody>
          <a:bodyPr/>
          <a:lstStyle/>
          <a:p>
            <a:pPr lvl="1">
              <a:buFont typeface="Wingdings" panose="05000000000000000000" pitchFamily="2" charset="2"/>
              <a:buChar char="ü"/>
            </a:pPr>
            <a:endParaRPr lang="es-MX" dirty="0"/>
          </a:p>
          <a:p>
            <a:pPr lvl="1">
              <a:buFont typeface="Wingdings" panose="05000000000000000000" pitchFamily="2" charset="2"/>
              <a:buChar char="ü"/>
            </a:pPr>
            <a:r>
              <a:rPr lang="es-MX" dirty="0"/>
              <a:t>Industrialización mediante la sustitución de importaciones</a:t>
            </a:r>
          </a:p>
          <a:p>
            <a:pPr lvl="1">
              <a:buFont typeface="Wingdings" panose="05000000000000000000" pitchFamily="2" charset="2"/>
              <a:buChar char="ü"/>
            </a:pPr>
            <a:r>
              <a:rPr lang="es-MX" dirty="0"/>
              <a:t>Resultados de la política de apoyo a la producción de manufacturas: problemas de la industrialización mediante la sustitución de importaciones</a:t>
            </a:r>
          </a:p>
          <a:p>
            <a:pPr lvl="1">
              <a:buFont typeface="Wingdings" panose="05000000000000000000" pitchFamily="2" charset="2"/>
              <a:buChar char="ü"/>
            </a:pPr>
            <a:r>
              <a:rPr lang="es-MX" dirty="0"/>
              <a:t>Liberalización del comercio desde 1985</a:t>
            </a:r>
          </a:p>
          <a:p>
            <a:pPr lvl="1">
              <a:buFont typeface="Wingdings" panose="05000000000000000000" pitchFamily="2" charset="2"/>
              <a:buChar char="ü"/>
            </a:pPr>
            <a:r>
              <a:rPr lang="es-MX" dirty="0"/>
              <a:t>Comercio y crecimiento: el despegue de Asia</a:t>
            </a:r>
          </a:p>
        </p:txBody>
      </p:sp>
    </p:spTree>
    <p:extLst>
      <p:ext uri="{BB962C8B-B14F-4D97-AF65-F5344CB8AC3E}">
        <p14:creationId xmlns:p14="http://schemas.microsoft.com/office/powerpoint/2010/main" val="21570022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6FEC-36E6-4F2D-90DC-CDC7A3DDDE33}"/>
              </a:ext>
            </a:extLst>
          </p:cNvPr>
          <p:cNvSpPr>
            <a:spLocks noGrp="1"/>
          </p:cNvSpPr>
          <p:nvPr>
            <p:ph type="title"/>
          </p:nvPr>
        </p:nvSpPr>
        <p:spPr/>
        <p:txBody>
          <a:bodyPr/>
          <a:lstStyle/>
          <a:p>
            <a:r>
              <a:rPr lang="es-MX" dirty="0"/>
              <a:t>Introducción</a:t>
            </a:r>
          </a:p>
        </p:txBody>
      </p:sp>
      <p:sp>
        <p:nvSpPr>
          <p:cNvPr id="3" name="Content Placeholder 2">
            <a:extLst>
              <a:ext uri="{FF2B5EF4-FFF2-40B4-BE49-F238E27FC236}">
                <a16:creationId xmlns:a16="http://schemas.microsoft.com/office/drawing/2014/main" id="{ECABDD3E-A690-4D72-BF3B-17B3D6AF0688}"/>
              </a:ext>
            </a:extLst>
          </p:cNvPr>
          <p:cNvSpPr>
            <a:spLocks noGrp="1"/>
          </p:cNvSpPr>
          <p:nvPr>
            <p:ph idx="1"/>
          </p:nvPr>
        </p:nvSpPr>
        <p:spPr>
          <a:xfrm>
            <a:off x="335999" y="1488158"/>
            <a:ext cx="6164553" cy="4680000"/>
          </a:xfrm>
        </p:spPr>
        <p:txBody>
          <a:bodyPr/>
          <a:lstStyle/>
          <a:p>
            <a:pPr>
              <a:buFont typeface="Wingdings" panose="05000000000000000000" pitchFamily="2" charset="2"/>
              <a:buChar char="§"/>
            </a:pPr>
            <a:r>
              <a:rPr lang="es-MX" dirty="0"/>
              <a:t>Para analizar la política económica, un indicador clave entre países es el de sus niveles de renta.</a:t>
            </a:r>
          </a:p>
          <a:p>
            <a:pPr>
              <a:buFont typeface="Wingdings" panose="05000000000000000000" pitchFamily="2" charset="2"/>
              <a:buChar char="§"/>
            </a:pPr>
            <a:r>
              <a:rPr lang="es-MX" dirty="0"/>
              <a:t>En algunos países desarrollados o avanzados tal como Estados Unidos, Europa Occidental o Japón, la renta per cápita supera los 40,000 dólares anuales. Sin embargo, la mayor parte de la población mundial vive en países que son sustancialmente más pobres.</a:t>
            </a:r>
          </a:p>
        </p:txBody>
      </p:sp>
      <p:pic>
        <p:nvPicPr>
          <p:cNvPr id="6" name="Picture 5" descr="Text&#10;&#10;Description automatically generated">
            <a:extLst>
              <a:ext uri="{FF2B5EF4-FFF2-40B4-BE49-F238E27FC236}">
                <a16:creationId xmlns:a16="http://schemas.microsoft.com/office/drawing/2014/main" id="{AC918A1E-172B-4425-AAFF-30EBC54FC7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8410" y="2194560"/>
            <a:ext cx="5157590" cy="276014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08952532"/>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lstStyle/>
          <a:p>
            <a:pPr>
              <a:buFont typeface="Wingdings" panose="05000000000000000000" pitchFamily="2" charset="2"/>
              <a:buChar char="§"/>
            </a:pPr>
            <a:endParaRPr lang="es-MX" dirty="0"/>
          </a:p>
          <a:p>
            <a:pPr>
              <a:buFont typeface="Wingdings" panose="05000000000000000000" pitchFamily="2" charset="2"/>
              <a:buChar char="§"/>
            </a:pPr>
            <a:r>
              <a:rPr lang="es-MX" dirty="0"/>
              <a:t>Desde la Segunda Guerra Mundial hasta los años setenta, muchos países en desarrollo intentaron acelerar su desarrollo mediante la limitación de las importaciones de bienes manufacturados para fomentar un sector industrial que abasteciera al mercado nacional.</a:t>
            </a:r>
          </a:p>
        </p:txBody>
      </p:sp>
    </p:spTree>
    <p:extLst>
      <p:ext uri="{BB962C8B-B14F-4D97-AF65-F5344CB8AC3E}">
        <p14:creationId xmlns:p14="http://schemas.microsoft.com/office/powerpoint/2010/main" val="89769672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lstStyle/>
          <a:p>
            <a:pPr marL="0" indent="0" algn="ctr">
              <a:buNone/>
            </a:pPr>
            <a:r>
              <a:rPr lang="es-MX" b="1" dirty="0">
                <a:cs typeface="Arial" panose="020B0604020202020204" pitchFamily="34" charset="0"/>
              </a:rPr>
              <a:t>◄ </a:t>
            </a:r>
            <a:r>
              <a:rPr lang="es-MX" b="1" dirty="0"/>
              <a:t>El argumento de la industria naciente </a:t>
            </a:r>
            <a:r>
              <a:rPr lang="es-MX" b="1" dirty="0">
                <a:cs typeface="Arial" panose="020B0604020202020204" pitchFamily="34" charset="0"/>
              </a:rPr>
              <a:t>►</a:t>
            </a:r>
          </a:p>
          <a:p>
            <a:pPr>
              <a:buFont typeface="Wingdings" panose="05000000000000000000" pitchFamily="2" charset="2"/>
              <a:buChar char="§"/>
            </a:pPr>
            <a:r>
              <a:rPr lang="es-MX" dirty="0">
                <a:cs typeface="Arial" panose="020B0604020202020204" pitchFamily="34" charset="0"/>
              </a:rPr>
              <a:t>Según este argumento, los países en desarrollo tienen una ventaja comparativa potencial en la producción de manufacturas, pero no pueden competir, inicialmente, con las manufacturas establecidas anteriormente en los países desarrollados.</a:t>
            </a:r>
          </a:p>
          <a:p>
            <a:pPr>
              <a:buFont typeface="Wingdings" panose="05000000000000000000" pitchFamily="2" charset="2"/>
              <a:buChar char="§"/>
            </a:pPr>
            <a:r>
              <a:rPr lang="es-MX" dirty="0">
                <a:cs typeface="Arial" panose="020B0604020202020204" pitchFamily="34" charset="0"/>
              </a:rPr>
              <a:t>Para permitir que estas industrias tomen impulso, los gobiernos deberían apoyar temporalmente las nuevas industrias, hasta que tengan un tamaño suficiente para enfrentarse a la competencia internacional.</a:t>
            </a:r>
          </a:p>
          <a:p>
            <a:pPr marL="0" indent="0">
              <a:buNone/>
            </a:pPr>
            <a:endParaRPr lang="es-MX" dirty="0"/>
          </a:p>
        </p:txBody>
      </p:sp>
    </p:spTree>
    <p:extLst>
      <p:ext uri="{BB962C8B-B14F-4D97-AF65-F5344CB8AC3E}">
        <p14:creationId xmlns:p14="http://schemas.microsoft.com/office/powerpoint/2010/main" val="75844548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lstStyle/>
          <a:p>
            <a:pPr marL="0" indent="0" algn="ctr">
              <a:buNone/>
            </a:pPr>
            <a:r>
              <a:rPr lang="es-ES" b="1" dirty="0"/>
              <a:t>◄ Problemas del argumento de la industria naciente ►</a:t>
            </a:r>
          </a:p>
          <a:p>
            <a:pPr marL="0" indent="0">
              <a:buNone/>
            </a:pPr>
            <a:r>
              <a:rPr lang="es-ES" b="1" dirty="0">
                <a:solidFill>
                  <a:srgbClr val="009999"/>
                </a:solidFill>
              </a:rPr>
              <a:t>1. </a:t>
            </a:r>
            <a:r>
              <a:rPr lang="es-ES" dirty="0"/>
              <a:t>No siempre es buena idea intentar avanzar hoy hacia industrias que tendrán una ventaja comparativa en el futuro.</a:t>
            </a:r>
          </a:p>
          <a:p>
            <a:pPr marL="342000" lvl="1" indent="0">
              <a:buNone/>
            </a:pPr>
            <a:r>
              <a:rPr lang="es-ES" sz="2400" i="1" dirty="0"/>
              <a:t>Ejemplo: Corea del Sur, en los años ochenta, se convirtió en exportador de automóviles; probablemente no hubiera sido una buena idea que esta nación desarrollara su industria automovilística en los años setenta, cuando el capital y la mano de obra cualificada eran todavía muy escasos.</a:t>
            </a:r>
          </a:p>
          <a:p>
            <a:pPr marL="0" indent="0">
              <a:buNone/>
            </a:pPr>
            <a:r>
              <a:rPr lang="es-ES" b="1" dirty="0">
                <a:solidFill>
                  <a:srgbClr val="009999"/>
                </a:solidFill>
              </a:rPr>
              <a:t>2. </a:t>
            </a:r>
            <a:r>
              <a:rPr lang="es-ES" dirty="0"/>
              <a:t>La protección de la producción de manufacturas no es buena, a menos que la propia protección ayude a hacer que la industria se haga competitiva.</a:t>
            </a:r>
          </a:p>
          <a:p>
            <a:pPr marL="0" indent="0">
              <a:buNone/>
            </a:pPr>
            <a:endParaRPr lang="es-MX" dirty="0"/>
          </a:p>
        </p:txBody>
      </p:sp>
    </p:spTree>
    <p:extLst>
      <p:ext uri="{BB962C8B-B14F-4D97-AF65-F5344CB8AC3E}">
        <p14:creationId xmlns:p14="http://schemas.microsoft.com/office/powerpoint/2010/main" val="2609869686"/>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lstStyle/>
          <a:p>
            <a:pPr marL="0" indent="0" algn="ctr">
              <a:buNone/>
            </a:pPr>
            <a:r>
              <a:rPr lang="es-ES" sz="2500" b="1" dirty="0"/>
              <a:t>◄ Fallos de mercado como justificación para la protección de la industria naciente ►</a:t>
            </a:r>
          </a:p>
          <a:p>
            <a:pPr>
              <a:buFont typeface="Wingdings" panose="05000000000000000000" pitchFamily="2" charset="2"/>
              <a:buChar char="§"/>
            </a:pPr>
            <a:r>
              <a:rPr lang="es-ES" dirty="0"/>
              <a:t>Los fallos de mercado podrían impedir a los mercados privados desarrollar la industria con la rapidez que debieran.</a:t>
            </a:r>
          </a:p>
          <a:p>
            <a:pPr>
              <a:buFont typeface="Wingdings" panose="05000000000000000000" pitchFamily="2" charset="2"/>
              <a:buChar char="§"/>
            </a:pPr>
            <a:r>
              <a:rPr lang="es-ES" dirty="0"/>
              <a:t>Se identifican dos fallos de mercado como razones por las que puede ser deseable proteger a la industria naciente:</a:t>
            </a:r>
          </a:p>
          <a:p>
            <a:pPr marL="799200" lvl="1" indent="-457200">
              <a:buFont typeface="Wingdings" panose="05000000000000000000" pitchFamily="2" charset="2"/>
              <a:buChar char="ü"/>
            </a:pPr>
            <a:r>
              <a:rPr lang="es-ES" b="1" i="1" dirty="0"/>
              <a:t>Imperfecciones en el mercado de capitales</a:t>
            </a:r>
          </a:p>
          <a:p>
            <a:pPr marL="799200" lvl="1" indent="-457200">
              <a:buFont typeface="Wingdings" panose="05000000000000000000" pitchFamily="2" charset="2"/>
              <a:buChar char="ü"/>
            </a:pPr>
            <a:r>
              <a:rPr lang="es-ES" b="1" i="1" dirty="0"/>
              <a:t>Apropiabilidad</a:t>
            </a:r>
          </a:p>
          <a:p>
            <a:pPr marL="0" indent="0">
              <a:buNone/>
            </a:pPr>
            <a:endParaRPr lang="es-MX" dirty="0"/>
          </a:p>
        </p:txBody>
      </p:sp>
    </p:spTree>
    <p:extLst>
      <p:ext uri="{BB962C8B-B14F-4D97-AF65-F5344CB8AC3E}">
        <p14:creationId xmlns:p14="http://schemas.microsoft.com/office/powerpoint/2010/main" val="2688343994"/>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normAutofit fontScale="92500" lnSpcReduction="10000"/>
          </a:bodyPr>
          <a:lstStyle/>
          <a:p>
            <a:pPr marL="0" indent="0" algn="ctr">
              <a:lnSpc>
                <a:spcPct val="100000"/>
              </a:lnSpc>
              <a:buNone/>
            </a:pPr>
            <a:r>
              <a:rPr lang="es-ES" sz="2700" b="1" dirty="0"/>
              <a:t>◄ Fallos de mercado como justificación para la protección de la industria naciente ►</a:t>
            </a:r>
          </a:p>
          <a:p>
            <a:pPr>
              <a:buFont typeface="Wingdings" panose="05000000000000000000" pitchFamily="2" charset="2"/>
              <a:buChar char="ü"/>
            </a:pPr>
            <a:r>
              <a:rPr lang="es-ES" b="1" i="1" dirty="0"/>
              <a:t>Imperfecciones en el mercado de capitales</a:t>
            </a:r>
          </a:p>
          <a:p>
            <a:pPr marL="342000" lvl="1" indent="0">
              <a:buNone/>
            </a:pPr>
            <a:r>
              <a:rPr lang="es-ES" dirty="0"/>
              <a:t>Ocurre cuando un país en desarrollo no tiene un conjunto de instituciones financieras que permitan que el ahorro de los sectores tradicionales (agricultura) sea utilizado para financiar la inversión en sectores nuevos.</a:t>
            </a:r>
          </a:p>
          <a:p>
            <a:pPr>
              <a:buFont typeface="Wingdings" panose="05000000000000000000" pitchFamily="2" charset="2"/>
              <a:buChar char="ü"/>
            </a:pPr>
            <a:r>
              <a:rPr lang="es-ES" b="1" i="1" dirty="0"/>
              <a:t>Apropiabilidad</a:t>
            </a:r>
          </a:p>
          <a:p>
            <a:pPr marL="342000" lvl="1" indent="0">
              <a:buNone/>
            </a:pPr>
            <a:r>
              <a:rPr lang="es-ES" dirty="0"/>
              <a:t>Se centra en la idea de que las empresas en una industria nueva generarán beneficios sociales por los que no obtienen compensación.</a:t>
            </a:r>
          </a:p>
          <a:p>
            <a:pPr marL="342000" lvl="1" indent="0">
              <a:buNone/>
            </a:pPr>
            <a:r>
              <a:rPr lang="es-ES" dirty="0"/>
              <a:t>Las empresas que acceden primero a una industria pueden haber incurrido en los costos de establecimiento.</a:t>
            </a:r>
          </a:p>
          <a:p>
            <a:pPr marL="342000" lvl="1" indent="0">
              <a:buNone/>
            </a:pPr>
            <a:r>
              <a:rPr lang="es-ES" dirty="0"/>
              <a:t>Si nuevas empresas entran en la industria sin incurrir en estos costos, las pioneras no podrán exigir los beneficios de su inversión.</a:t>
            </a:r>
          </a:p>
          <a:p>
            <a:pPr marL="0" indent="0">
              <a:buNone/>
            </a:pPr>
            <a:endParaRPr lang="es-MX" dirty="0"/>
          </a:p>
        </p:txBody>
      </p:sp>
    </p:spTree>
    <p:extLst>
      <p:ext uri="{BB962C8B-B14F-4D97-AF65-F5344CB8AC3E}">
        <p14:creationId xmlns:p14="http://schemas.microsoft.com/office/powerpoint/2010/main" val="366078749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0E6-2CC0-4AD7-9D4C-CACF34162F94}"/>
              </a:ext>
            </a:extLst>
          </p:cNvPr>
          <p:cNvSpPr>
            <a:spLocks noGrp="1"/>
          </p:cNvSpPr>
          <p:nvPr>
            <p:ph type="title"/>
          </p:nvPr>
        </p:nvSpPr>
        <p:spPr/>
        <p:txBody>
          <a:bodyPr>
            <a:noAutofit/>
          </a:bodyPr>
          <a:lstStyle/>
          <a:p>
            <a:r>
              <a:rPr lang="es-MX" dirty="0"/>
              <a:t>Industrialización mediante la sustitución de importaciones </a:t>
            </a:r>
            <a:r>
              <a:rPr lang="es-MX" sz="1800" i="1" dirty="0"/>
              <a:t>(cont.)</a:t>
            </a:r>
          </a:p>
        </p:txBody>
      </p:sp>
      <p:sp>
        <p:nvSpPr>
          <p:cNvPr id="3" name="Content Placeholder 2">
            <a:extLst>
              <a:ext uri="{FF2B5EF4-FFF2-40B4-BE49-F238E27FC236}">
                <a16:creationId xmlns:a16="http://schemas.microsoft.com/office/drawing/2014/main" id="{DFD92EB5-9310-46ED-8DE1-AD75571EE89D}"/>
              </a:ext>
            </a:extLst>
          </p:cNvPr>
          <p:cNvSpPr>
            <a:spLocks noGrp="1"/>
          </p:cNvSpPr>
          <p:nvPr>
            <p:ph idx="1"/>
          </p:nvPr>
        </p:nvSpPr>
        <p:spPr/>
        <p:txBody>
          <a:bodyPr>
            <a:normAutofit fontScale="92500"/>
          </a:bodyPr>
          <a:lstStyle/>
          <a:p>
            <a:pPr marL="0" indent="0" algn="ctr">
              <a:buNone/>
            </a:pPr>
            <a:r>
              <a:rPr lang="es-ES" sz="3000" b="1" dirty="0"/>
              <a:t>◄ Promoción de la industria a través de la protección►</a:t>
            </a:r>
          </a:p>
          <a:p>
            <a:pPr>
              <a:buFont typeface="Wingdings" panose="05000000000000000000" pitchFamily="2" charset="2"/>
              <a:buChar char="§"/>
            </a:pPr>
            <a:r>
              <a:rPr lang="es-ES" sz="2600" dirty="0"/>
              <a:t>Muchos países en desarrollo consideran suficiente este argumento para ofrecer apoyos especiales al desarrollo de sus industrias manufactureras.</a:t>
            </a:r>
          </a:p>
          <a:p>
            <a:pPr>
              <a:buFont typeface="Wingdings" panose="05000000000000000000" pitchFamily="2" charset="2"/>
              <a:buChar char="§"/>
            </a:pPr>
            <a:r>
              <a:rPr lang="es-ES" sz="2600" dirty="0"/>
              <a:t>Dichos apoyos pueden ser subsidios a la producción o exportación. Sin embargo la estrategia más utilizada para desarrollar industrias orientadas al mercado nacional consiste en el uso de aranceles y cuotas (industrialización mediante sustitución de importaciones).</a:t>
            </a:r>
          </a:p>
          <a:p>
            <a:pPr>
              <a:buFont typeface="Wingdings" panose="05000000000000000000" pitchFamily="2" charset="2"/>
              <a:buChar char="§"/>
            </a:pPr>
            <a:r>
              <a:rPr lang="es-ES" sz="2600" dirty="0"/>
              <a:t>Razones por las que se eligió la sustitución de importaciones como estrategia de industrialización:</a:t>
            </a:r>
          </a:p>
          <a:p>
            <a:pPr marL="799200" lvl="1" indent="-457200">
              <a:buFont typeface="Wingdings" panose="05000000000000000000" pitchFamily="2" charset="2"/>
              <a:buChar char="ü"/>
            </a:pPr>
            <a:r>
              <a:rPr lang="es-ES" sz="2400" dirty="0"/>
              <a:t>Hasta los años setenta, muchos países en desarrollo se mostraban escépticos acerca de la posibilidad de exportar bienes manufacturados.</a:t>
            </a:r>
          </a:p>
          <a:p>
            <a:pPr marL="799200" lvl="1" indent="-457200">
              <a:buFont typeface="Wingdings" panose="05000000000000000000" pitchFamily="2" charset="2"/>
              <a:buChar char="ü"/>
            </a:pPr>
            <a:r>
              <a:rPr lang="es-ES" sz="2400" dirty="0"/>
              <a:t>Las políticas necesarias para la sustitución de importaciones encajaban de manera natural con las predisposiciones políticas existentes.</a:t>
            </a:r>
          </a:p>
          <a:p>
            <a:pPr marL="0" indent="0">
              <a:buNone/>
            </a:pPr>
            <a:endParaRPr lang="es-MX" dirty="0"/>
          </a:p>
        </p:txBody>
      </p:sp>
    </p:spTree>
    <p:extLst>
      <p:ext uri="{BB962C8B-B14F-4D97-AF65-F5344CB8AC3E}">
        <p14:creationId xmlns:p14="http://schemas.microsoft.com/office/powerpoint/2010/main" val="1841391565"/>
      </p:ext>
    </p:extLst>
  </p:cSld>
  <p:clrMapOvr>
    <a:masterClrMapping/>
  </p:clrMapOvr>
  <p:transition spd="slow">
    <p:wipe/>
  </p:transition>
</p:sld>
</file>

<file path=ppt/theme/theme1.xml><?xml version="1.0" encoding="utf-8"?>
<a:theme xmlns:a="http://schemas.openxmlformats.org/drawingml/2006/main" name="Theme1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2" id="{8395C80C-38D5-4C17-91AE-8B6F513DD7E6}" vid="{4260F9B5-FF5A-40E1-9833-5B59606E0B2B}"/>
    </a:ext>
  </a:extLst>
</a:theme>
</file>

<file path=docProps/app.xml><?xml version="1.0" encoding="utf-8"?>
<Properties xmlns="http://schemas.openxmlformats.org/officeDocument/2006/extended-properties" xmlns:vt="http://schemas.openxmlformats.org/officeDocument/2006/docPropsVTypes">
  <Template>Theme12</Template>
  <TotalTime>126</TotalTime>
  <Words>1430</Words>
  <Application>Microsoft Office PowerPoint</Application>
  <PresentationFormat>Widescreen</PresentationFormat>
  <Paragraphs>84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Theme12</vt:lpstr>
      <vt:lpstr>La política comercial en los países en desarrollo Krugman (Capítulo 11)</vt:lpstr>
      <vt:lpstr>Contenido</vt:lpstr>
      <vt:lpstr>Introducción</vt:lpstr>
      <vt:lpstr>Industrialización mediante la sustitución de importaciones</vt:lpstr>
      <vt:lpstr>Industrialización mediante la sustitución de importaciones (cont.)</vt:lpstr>
      <vt:lpstr>Industrialización mediante la sustitución de importaciones (cont.)</vt:lpstr>
      <vt:lpstr>Industrialización mediante la sustitución de importaciones (cont.)</vt:lpstr>
      <vt:lpstr>Industrialización mediante la sustitución de importaciones (cont.)</vt:lpstr>
      <vt:lpstr>Industrialización mediante la sustitución de importaciones (cont.)</vt:lpstr>
      <vt:lpstr>Industrialización mediante la sustitución de importaciones (cont.)</vt:lpstr>
      <vt:lpstr>Resultados de la política de apoyo a la producción de manufacturas: problemas de la industrialización mediante sustitución de importaciones (IMSI)</vt:lpstr>
      <vt:lpstr>Resultados de la política de apoyo a la producción de manufacturas: problemas de la industrialización mediante sustitución de importaciones (IMSI) (cont.)</vt:lpstr>
      <vt:lpstr>Resultados de la política de apoyo a la producción de manufacturas: problemas de la industrialización mediante sustitución de importaciones (IMSI) (cont.)</vt:lpstr>
      <vt:lpstr>Liberalización del comercio desde 1985</vt:lpstr>
      <vt:lpstr>Liberalización del comercio desde 1985 (cont.)</vt:lpstr>
      <vt:lpstr>Liberalización del comercio desde 1985 (cont.)</vt:lpstr>
      <vt:lpstr>Comercio y crecimiento: el despegue de Asia</vt:lpstr>
      <vt:lpstr>Comercio y crecimiento: el despegue de Asia (cont.)</vt:lpstr>
      <vt:lpstr>Comercio y crecimiento: el despegue de Asia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política comercial en los países en desarrollo Krugman (Capítulo 11)</dc:title>
  <dc:creator>Maximiliano Organes Palafox</dc:creator>
  <cp:lastModifiedBy>Maximiliano Organes Palafox</cp:lastModifiedBy>
  <cp:revision>13</cp:revision>
  <dcterms:created xsi:type="dcterms:W3CDTF">2021-05-11T04:45:13Z</dcterms:created>
  <dcterms:modified xsi:type="dcterms:W3CDTF">2021-05-11T06:53:09Z</dcterms:modified>
</cp:coreProperties>
</file>