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4" r:id="rId1"/>
  </p:sldMasterIdLst>
  <p:sldIdLst>
    <p:sldId id="291" r:id="rId2"/>
    <p:sldId id="257" r:id="rId3"/>
    <p:sldId id="258" r:id="rId4"/>
    <p:sldId id="292" r:id="rId5"/>
    <p:sldId id="293" r:id="rId6"/>
    <p:sldId id="294" r:id="rId7"/>
    <p:sldId id="295" r:id="rId8"/>
    <p:sldId id="296" r:id="rId9"/>
    <p:sldId id="297" r:id="rId10"/>
    <p:sldId id="298" r:id="rId11"/>
    <p:sldId id="300" r:id="rId12"/>
    <p:sldId id="301" r:id="rId13"/>
    <p:sldId id="302" r:id="rId14"/>
    <p:sldId id="303" r:id="rId15"/>
    <p:sldId id="304" r:id="rId16"/>
    <p:sldId id="305" r:id="rId17"/>
    <p:sldId id="306" r:id="rId18"/>
    <p:sldId id="307" r:id="rId19"/>
    <p:sldId id="308" r:id="rId20"/>
    <p:sldId id="309" r:id="rId21"/>
    <p:sldId id="310" r:id="rId22"/>
    <p:sldId id="313" r:id="rId23"/>
    <p:sldId id="314" r:id="rId24"/>
    <p:sldId id="315" r:id="rId25"/>
    <p:sldId id="316" r:id="rId26"/>
    <p:sldId id="317" r:id="rId27"/>
    <p:sldId id="318" r:id="rId28"/>
    <p:sldId id="319" r:id="rId29"/>
    <p:sldId id="320" r:id="rId30"/>
    <p:sldId id="321" r:id="rId31"/>
    <p:sldId id="322" r:id="rId32"/>
    <p:sldId id="325" r:id="rId33"/>
    <p:sldId id="323" r:id="rId34"/>
    <p:sldId id="324" r:id="rId35"/>
    <p:sldId id="326" r:id="rId36"/>
    <p:sldId id="327" r:id="rId37"/>
    <p:sldId id="328" r:id="rId38"/>
    <p:sldId id="329" r:id="rId39"/>
    <p:sldId id="330" r:id="rId40"/>
    <p:sldId id="331" r:id="rId41"/>
    <p:sldId id="332" r:id="rId42"/>
    <p:sldId id="333" r:id="rId43"/>
    <p:sldId id="334" r:id="rId44"/>
    <p:sldId id="335" r:id="rId45"/>
    <p:sldId id="336" r:id="rId46"/>
    <p:sldId id="337" r:id="rId47"/>
    <p:sldId id="338" r:id="rId48"/>
    <p:sldId id="339" r:id="rId49"/>
    <p:sldId id="340" r:id="rId50"/>
    <p:sldId id="341" r:id="rId51"/>
    <p:sldId id="342" r:id="rId52"/>
    <p:sldId id="344" r:id="rId53"/>
    <p:sldId id="343" r:id="rId54"/>
    <p:sldId id="345" r:id="rId5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30" autoAdjust="0"/>
    <p:restoredTop sz="93555"/>
  </p:normalViewPr>
  <p:slideViewPr>
    <p:cSldViewPr snapToGrid="0" snapToObjects="1">
      <p:cViewPr varScale="1">
        <p:scale>
          <a:sx n="71" d="100"/>
          <a:sy n="71" d="100"/>
        </p:scale>
        <p:origin x="1176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presProps" Target="presProps.xml"/><Relationship Id="rId57" Type="http://schemas.openxmlformats.org/officeDocument/2006/relationships/viewProps" Target="viewProps.xml"/><Relationship Id="rId58" Type="http://schemas.openxmlformats.org/officeDocument/2006/relationships/theme" Target="theme/theme1.xml"/><Relationship Id="rId59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B2B67-1193-D640-A50F-E6FB3EF191F9}" type="datetimeFigureOut">
              <a:rPr lang="es-MX" smtClean="0"/>
              <a:t>29/04/21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60784-1C1F-0646-8939-1233317465EB}" type="slidenum">
              <a:rPr lang="es-MX" smtClean="0"/>
              <a:t>‹#›</a:t>
            </a:fld>
            <a:endParaRPr lang="es-MX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2597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B2B67-1193-D640-A50F-E6FB3EF191F9}" type="datetimeFigureOut">
              <a:rPr lang="es-MX" smtClean="0"/>
              <a:t>29/04/21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60784-1C1F-0646-8939-1233317465EB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08284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B2B67-1193-D640-A50F-E6FB3EF191F9}" type="datetimeFigureOut">
              <a:rPr lang="es-MX" smtClean="0"/>
              <a:t>29/04/21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60784-1C1F-0646-8939-1233317465EB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39591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B2B67-1193-D640-A50F-E6FB3EF191F9}" type="datetimeFigureOut">
              <a:rPr lang="es-MX" smtClean="0"/>
              <a:t>29/04/21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60784-1C1F-0646-8939-1233317465EB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16766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B2B67-1193-D640-A50F-E6FB3EF191F9}" type="datetimeFigureOut">
              <a:rPr lang="es-MX" smtClean="0"/>
              <a:t>29/04/21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60784-1C1F-0646-8939-1233317465EB}" type="slidenum">
              <a:rPr lang="es-MX" smtClean="0"/>
              <a:t>‹#›</a:t>
            </a:fld>
            <a:endParaRPr lang="es-MX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3240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B2B67-1193-D640-A50F-E6FB3EF191F9}" type="datetimeFigureOut">
              <a:rPr lang="es-MX" smtClean="0"/>
              <a:t>29/04/21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60784-1C1F-0646-8939-1233317465EB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67653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B2B67-1193-D640-A50F-E6FB3EF191F9}" type="datetimeFigureOut">
              <a:rPr lang="es-MX" smtClean="0"/>
              <a:t>29/04/21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60784-1C1F-0646-8939-1233317465EB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4785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B2B67-1193-D640-A50F-E6FB3EF191F9}" type="datetimeFigureOut">
              <a:rPr lang="es-MX" smtClean="0"/>
              <a:t>29/04/21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60784-1C1F-0646-8939-1233317465EB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81064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B2B67-1193-D640-A50F-E6FB3EF191F9}" type="datetimeFigureOut">
              <a:rPr lang="es-MX" smtClean="0"/>
              <a:t>29/04/21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60784-1C1F-0646-8939-1233317465EB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95680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F0B2B67-1193-D640-A50F-E6FB3EF191F9}" type="datetimeFigureOut">
              <a:rPr lang="es-MX" smtClean="0"/>
              <a:t>29/04/21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760784-1C1F-0646-8939-1233317465EB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01048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B2B67-1193-D640-A50F-E6FB3EF191F9}" type="datetimeFigureOut">
              <a:rPr lang="es-MX" smtClean="0"/>
              <a:t>29/04/21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60784-1C1F-0646-8939-1233317465EB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13516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F0B2B67-1193-D640-A50F-E6FB3EF191F9}" type="datetimeFigureOut">
              <a:rPr lang="es-MX" smtClean="0"/>
              <a:t>29/04/21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E760784-1C1F-0646-8939-1233317465EB}" type="slidenum">
              <a:rPr lang="es-MX" smtClean="0"/>
              <a:t>‹#›</a:t>
            </a:fld>
            <a:endParaRPr lang="es-MX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9913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00051" y="619300"/>
            <a:ext cx="10058400" cy="3566160"/>
          </a:xfrm>
        </p:spPr>
        <p:txBody>
          <a:bodyPr>
            <a:normAutofit fontScale="90000"/>
          </a:bodyPr>
          <a:lstStyle/>
          <a:p>
            <a:r>
              <a:rPr lang="es-ES" sz="6000" b="1" dirty="0"/>
              <a:t>Las empresas en la economía global: decisiones de exportación, contratación externa y empresas multinacionales</a:t>
            </a:r>
            <a:r>
              <a:rPr lang="es-ES" dirty="0"/>
              <a:t/>
            </a:r>
            <a:br>
              <a:rPr lang="es-ES" dirty="0"/>
            </a:br>
            <a:r>
              <a:rPr lang="es-ES" sz="2200" dirty="0"/>
              <a:t>Krugman (Capítulo 8)</a:t>
            </a:r>
            <a:endParaRPr lang="es-MX" sz="22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00051" y="4588623"/>
            <a:ext cx="10058400" cy="1143000"/>
          </a:xfrm>
        </p:spPr>
        <p:txBody>
          <a:bodyPr/>
          <a:lstStyle/>
          <a:p>
            <a:r>
              <a:rPr lang="es-MX" dirty="0"/>
              <a:t>Sesión 17</a:t>
            </a:r>
          </a:p>
        </p:txBody>
      </p:sp>
    </p:spTree>
    <p:extLst>
      <p:ext uri="{BB962C8B-B14F-4D97-AF65-F5344CB8AC3E}">
        <p14:creationId xmlns:p14="http://schemas.microsoft.com/office/powerpoint/2010/main" val="32480008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xmlns="" id="{5AB72AFB-C257-514A-B527-DEE96BA306D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768357"/>
                <a:ext cx="10058400" cy="5120640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buNone/>
                </a:pPr>
                <a:r>
                  <a:rPr lang="es-MX" sz="2800" b="1" i="1" dirty="0"/>
                  <a:t>Supuestos del modelo de competencia monopolista:</a:t>
                </a:r>
              </a:p>
              <a:p>
                <a:pPr algn="just">
                  <a:buFont typeface="Wingdings" panose="05000000000000000000" pitchFamily="2" charset="2"/>
                  <a:buChar char="§"/>
                </a:pPr>
                <a:r>
                  <a:rPr lang="es-MX" sz="2800" dirty="0"/>
                  <a:t>Número de empresas elevado, con productos diferenciados y sin cuota de mercado sustancial. Las decisiones de precio no están interrelacionadas.</a:t>
                </a:r>
              </a:p>
              <a:p>
                <a:pPr algn="just">
                  <a:buFont typeface="Wingdings" panose="05000000000000000000" pitchFamily="2" charset="2"/>
                  <a:buChar char="§"/>
                </a:pPr>
                <a:r>
                  <a:rPr lang="es-MX" sz="2800" dirty="0"/>
                  <a:t>Demanda:  </a:t>
                </a:r>
                <a:r>
                  <a:rPr lang="es-MX" sz="2800" b="1" dirty="0"/>
                  <a:t>Q = S </a:t>
                </a:r>
                <a14:m>
                  <m:oMath xmlns:m="http://schemas.openxmlformats.org/officeDocument/2006/math">
                    <m:r>
                      <a:rPr lang="es-MX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s-MX" sz="2800" b="1" dirty="0"/>
                  <a:t> [1/n – b </a:t>
                </a:r>
                <a14:m>
                  <m:oMath xmlns:m="http://schemas.openxmlformats.org/officeDocument/2006/math">
                    <m:r>
                      <a:rPr lang="es-MX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s-MX" sz="2800" b="1" dirty="0"/>
                  <a:t> (P –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MX" sz="2800" b="1" i="1" smtClean="0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MX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𝑷</m:t>
                        </m:r>
                      </m:e>
                    </m:acc>
                  </m:oMath>
                </a14:m>
                <a:r>
                  <a:rPr lang="es-MX" sz="2800" b="1" dirty="0"/>
                  <a:t>)]</a:t>
                </a:r>
              </a:p>
              <a:p>
                <a:pPr marL="0" indent="0" algn="just">
                  <a:buNone/>
                </a:pPr>
                <a:endParaRPr lang="es-MX" sz="2800" dirty="0"/>
              </a:p>
              <a:p>
                <a:pPr marL="292608" lvl="1" indent="0" algn="just">
                  <a:buNone/>
                </a:pPr>
                <a:endParaRPr lang="es-MX" sz="2600" i="1" dirty="0"/>
              </a:p>
              <a:p>
                <a:pPr marL="292608" lvl="1" indent="0" algn="just">
                  <a:buNone/>
                </a:pPr>
                <a:r>
                  <a:rPr lang="es-MX" sz="2600" i="1" dirty="0"/>
                  <a:t>Donde:</a:t>
                </a:r>
              </a:p>
              <a:p>
                <a:pPr marL="0" indent="0" algn="just">
                  <a:buNone/>
                </a:pPr>
                <a:endParaRPr lang="es-MX" sz="2800" dirty="0"/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5AB72AFB-C257-514A-B527-DEE96BA306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768357"/>
                <a:ext cx="10058400" cy="5120640"/>
              </a:xfrm>
              <a:blipFill>
                <a:blip r:embed="rId2"/>
                <a:stretch>
                  <a:fillRect l="-2121" t="-1905" r="-2121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1 Título">
            <a:extLst>
              <a:ext uri="{FF2B5EF4-FFF2-40B4-BE49-F238E27FC236}">
                <a16:creationId xmlns:a16="http://schemas.microsoft.com/office/drawing/2014/main" xmlns="" id="{9DCC1BED-35A1-4923-9F4C-93281DCEB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es-ES" sz="4400" dirty="0"/>
              <a:t>Competencia monopolista (cont.)</a:t>
            </a:r>
            <a:endParaRPr lang="es-MX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xmlns="" id="{4FB0F6F3-FAA8-4780-9F0F-688BF3894C75}"/>
                  </a:ext>
                </a:extLst>
              </p:cNvPr>
              <p:cNvSpPr txBox="1"/>
              <p:nvPr/>
            </p:nvSpPr>
            <p:spPr>
              <a:xfrm>
                <a:off x="2665708" y="4341220"/>
                <a:ext cx="6860583" cy="24006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25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Q</a:t>
                </a:r>
                <a:r>
                  <a:rPr lang="es-MX" sz="25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= ventas de la empresa</a:t>
                </a:r>
              </a:p>
              <a:p>
                <a:r>
                  <a:rPr lang="es-MX" sz="25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S </a:t>
                </a:r>
                <a:r>
                  <a:rPr lang="es-MX" sz="25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= ventas totales de la industria</a:t>
                </a:r>
              </a:p>
              <a:p>
                <a:r>
                  <a:rPr lang="es-MX" sz="25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n</a:t>
                </a:r>
                <a:r>
                  <a:rPr lang="es-MX" sz="25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= número de empresas de la industria</a:t>
                </a:r>
              </a:p>
              <a:p>
                <a:r>
                  <a:rPr lang="es-MX" sz="25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P</a:t>
                </a:r>
                <a:r>
                  <a:rPr lang="es-MX" sz="25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= precio de la propia empresa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MX" sz="25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MX" sz="25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𝑷</m:t>
                        </m:r>
                      </m:e>
                    </m:acc>
                  </m:oMath>
                </a14:m>
                <a:r>
                  <a:rPr lang="es-MX" sz="25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= precio medio de los competidores</a:t>
                </a:r>
              </a:p>
              <a:p>
                <a:endParaRPr lang="es-MX" sz="25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FB0F6F3-FAA8-4780-9F0F-688BF3894C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5708" y="4341220"/>
                <a:ext cx="6860583" cy="2400657"/>
              </a:xfrm>
              <a:prstGeom prst="rect">
                <a:avLst/>
              </a:prstGeom>
              <a:blipFill>
                <a:blip r:embed="rId3"/>
                <a:stretch>
                  <a:fillRect l="-1421" t="-1777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85572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xmlns="" id="{5AB72AFB-C257-514A-B527-DEE96BA306D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768357"/>
                <a:ext cx="10058400" cy="5120640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buNone/>
                </a:pPr>
                <a:r>
                  <a:rPr lang="es-MX" sz="2800" b="1" i="1" dirty="0"/>
                  <a:t>Supuestos del modelo de competencia monopolista:</a:t>
                </a:r>
              </a:p>
              <a:p>
                <a:pPr algn="just">
                  <a:buFont typeface="Wingdings" panose="05000000000000000000" pitchFamily="2" charset="2"/>
                  <a:buChar char="§"/>
                </a:pPr>
                <a:r>
                  <a:rPr lang="es-MX" sz="2800" dirty="0"/>
                  <a:t>Las empresas son simétricas (enfrentan misma curva de demanda y función de costos).</a:t>
                </a:r>
              </a:p>
              <a:p>
                <a:pPr algn="just">
                  <a:buFont typeface="Wingdings" panose="05000000000000000000" pitchFamily="2" charset="2"/>
                  <a:buChar char="§"/>
                </a:pPr>
                <a:r>
                  <a:rPr lang="es-MX" sz="2800" dirty="0"/>
                  <a:t>Las ventas totales de la industria (</a:t>
                </a:r>
                <a:r>
                  <a:rPr lang="es-MX" sz="2800" b="1" i="1" dirty="0"/>
                  <a:t>S</a:t>
                </a:r>
                <a:r>
                  <a:rPr lang="es-MX" sz="2800" dirty="0"/>
                  <a:t>) no se ven afectadas por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MX" sz="2800" b="1" i="1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MX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𝑷</m:t>
                        </m:r>
                      </m:e>
                    </m:acc>
                  </m:oMath>
                </a14:m>
                <a:r>
                  <a:rPr lang="es-MX" sz="2800" dirty="0"/>
                  <a:t>.</a:t>
                </a:r>
              </a:p>
              <a:p>
                <a:pPr algn="just">
                  <a:buFont typeface="Wingdings" panose="05000000000000000000" pitchFamily="2" charset="2"/>
                  <a:buChar char="§"/>
                </a:pPr>
                <a:r>
                  <a:rPr lang="es-MX" sz="2800" b="1" i="1" dirty="0"/>
                  <a:t>S</a:t>
                </a:r>
                <a:r>
                  <a:rPr lang="es-MX" sz="2800" dirty="0"/>
                  <a:t> es una medida del tamaño del mercado y todas las empresas establecen el mismo precio.</a:t>
                </a:r>
              </a:p>
              <a:p>
                <a:pPr algn="just">
                  <a:buFont typeface="Wingdings" panose="05000000000000000000" pitchFamily="2" charset="2"/>
                  <a:buChar char="§"/>
                </a:pPr>
                <a:r>
                  <a:rPr lang="es-MX" sz="2800" i="1" dirty="0"/>
                  <a:t>La ecuación de demanda indica que: la empresa venderá menos cuanto mayor sea su propio precio y cuanto mayor sea el número de empresas en la industria (solo ganará clientes a expensas de otras empresas).</a:t>
                </a:r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5AB72AFB-C257-514A-B527-DEE96BA306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768357"/>
                <a:ext cx="10058400" cy="5120640"/>
              </a:xfrm>
              <a:blipFill>
                <a:blip r:embed="rId2"/>
                <a:stretch>
                  <a:fillRect l="-2121" t="-1905" r="-2121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1 Título">
            <a:extLst>
              <a:ext uri="{FF2B5EF4-FFF2-40B4-BE49-F238E27FC236}">
                <a16:creationId xmlns:a16="http://schemas.microsoft.com/office/drawing/2014/main" xmlns="" id="{9DCC1BED-35A1-4923-9F4C-93281DCEB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es-ES" sz="4400" dirty="0"/>
              <a:t>Competencia monopolista (cont.)</a:t>
            </a:r>
            <a:endParaRPr lang="es-MX" sz="4400" dirty="0"/>
          </a:p>
        </p:txBody>
      </p:sp>
    </p:spTree>
    <p:extLst>
      <p:ext uri="{BB962C8B-B14F-4D97-AF65-F5344CB8AC3E}">
        <p14:creationId xmlns:p14="http://schemas.microsoft.com/office/powerpoint/2010/main" val="33080163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xmlns="" id="{5AB72AFB-C257-514A-B527-DEE96BA306D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768357"/>
                <a:ext cx="10058400" cy="5120640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buNone/>
                </a:pPr>
                <a:r>
                  <a:rPr lang="es-MX" sz="2800" b="1" i="1" dirty="0"/>
                  <a:t>Equilibrio del mercado:</a:t>
                </a:r>
              </a:p>
              <a:p>
                <a:pPr algn="just">
                  <a:buFont typeface="Wingdings" panose="05000000000000000000" pitchFamily="2" charset="2"/>
                  <a:buChar char="§"/>
                </a:pPr>
                <a:r>
                  <a:rPr lang="es-MX" sz="2800" dirty="0"/>
                  <a:t>Para poder analizar la industria, debemos determinar </a:t>
                </a:r>
                <a:r>
                  <a:rPr lang="es-MX" sz="2800" b="1" i="1" dirty="0"/>
                  <a:t>n</a:t>
                </a:r>
                <a:r>
                  <a:rPr lang="es-MX" sz="2800" i="1" dirty="0"/>
                  <a:t> </a:t>
                </a:r>
                <a:r>
                  <a:rPr lang="es-MX" sz="2800" dirty="0"/>
                  <a:t>y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MX" sz="2800" b="1" i="1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MX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𝑷</m:t>
                        </m:r>
                      </m:e>
                    </m:acc>
                  </m:oMath>
                </a14:m>
                <a:r>
                  <a:rPr lang="es-MX" sz="2800" dirty="0"/>
                  <a:t>.</a:t>
                </a:r>
                <a:r>
                  <a:rPr lang="es-MX" sz="2800" b="1" dirty="0"/>
                  <a:t> </a:t>
                </a:r>
              </a:p>
              <a:p>
                <a:pPr algn="just">
                  <a:buFont typeface="Wingdings" panose="05000000000000000000" pitchFamily="2" charset="2"/>
                  <a:buChar char="§"/>
                </a:pPr>
                <a:r>
                  <a:rPr lang="es-MX" sz="2800" dirty="0"/>
                  <a:t>Determinar </a:t>
                </a:r>
                <a:r>
                  <a:rPr lang="es-MX" sz="2800" b="1" i="1" dirty="0"/>
                  <a:t>n</a:t>
                </a:r>
                <a:r>
                  <a:rPr lang="es-MX" sz="2800" dirty="0"/>
                  <a:t> y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MX" sz="2800" b="1" i="1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MX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𝑷</m:t>
                        </m:r>
                      </m:e>
                    </m:acc>
                  </m:oMath>
                </a14:m>
                <a:r>
                  <a:rPr lang="es-MX" sz="2800" dirty="0"/>
                  <a:t> consta de tres pasos:</a:t>
                </a:r>
              </a:p>
              <a:p>
                <a:pPr marL="201168" lvl="1" indent="0" algn="just">
                  <a:buNone/>
                </a:pPr>
                <a:r>
                  <a:rPr lang="es-MX" sz="2600" b="1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1. </a:t>
                </a:r>
                <a:r>
                  <a:rPr lang="es-MX" sz="2600" dirty="0"/>
                  <a:t>Deducir una relación entre el </a:t>
                </a:r>
                <a:r>
                  <a:rPr lang="es-MX" sz="2600" b="1" dirty="0"/>
                  <a:t>número de empresas y el costo medio</a:t>
                </a:r>
                <a:r>
                  <a:rPr lang="es-MX" sz="2600" dirty="0"/>
                  <a:t>.</a:t>
                </a:r>
              </a:p>
              <a:p>
                <a:pPr marL="201168" lvl="1" indent="0" algn="just">
                  <a:buNone/>
                </a:pPr>
                <a:r>
                  <a:rPr lang="es-MX" sz="2600" b="1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2. </a:t>
                </a:r>
                <a:r>
                  <a:rPr lang="es-MX" sz="2600" dirty="0"/>
                  <a:t>Definir la relación entre el </a:t>
                </a:r>
                <a:r>
                  <a:rPr lang="es-MX" sz="2600" b="1" dirty="0"/>
                  <a:t>número de empresas y el precio</a:t>
                </a:r>
                <a:r>
                  <a:rPr lang="es-MX" sz="2600" dirty="0"/>
                  <a:t>.</a:t>
                </a:r>
              </a:p>
              <a:p>
                <a:pPr marL="201168" lvl="1" indent="0" algn="just">
                  <a:buNone/>
                </a:pPr>
                <a:r>
                  <a:rPr lang="es-MX" sz="2600" b="1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3. </a:t>
                </a:r>
                <a:r>
                  <a:rPr lang="es-MX" sz="2600" dirty="0"/>
                  <a:t>Determinar el </a:t>
                </a:r>
                <a:r>
                  <a:rPr lang="es-MX" sz="2600" b="1" dirty="0"/>
                  <a:t>número de empresas de equilibrio</a:t>
                </a:r>
                <a:r>
                  <a:rPr lang="es-MX" sz="2600" dirty="0"/>
                  <a:t>.</a:t>
                </a:r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5AB72AFB-C257-514A-B527-DEE96BA306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768357"/>
                <a:ext cx="10058400" cy="5120640"/>
              </a:xfrm>
              <a:blipFill>
                <a:blip r:embed="rId2"/>
                <a:stretch>
                  <a:fillRect l="-2121" t="-1905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1 Título">
            <a:extLst>
              <a:ext uri="{FF2B5EF4-FFF2-40B4-BE49-F238E27FC236}">
                <a16:creationId xmlns:a16="http://schemas.microsoft.com/office/drawing/2014/main" xmlns="" id="{9DCC1BED-35A1-4923-9F4C-93281DCEB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es-ES" sz="4400" dirty="0"/>
              <a:t>Competencia monopolista (cont.)</a:t>
            </a:r>
            <a:endParaRPr lang="es-MX" sz="4400" dirty="0"/>
          </a:p>
        </p:txBody>
      </p:sp>
    </p:spTree>
    <p:extLst>
      <p:ext uri="{BB962C8B-B14F-4D97-AF65-F5344CB8AC3E}">
        <p14:creationId xmlns:p14="http://schemas.microsoft.com/office/powerpoint/2010/main" val="33059027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xmlns="" id="{5AB72AFB-C257-514A-B527-DEE96BA306D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768357"/>
                <a:ext cx="10058400" cy="5120640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buNone/>
                </a:pPr>
                <a:r>
                  <a:rPr lang="es-MX" sz="2800" b="1" i="1" dirty="0"/>
                  <a:t>Equilibrio del mercado:</a:t>
                </a:r>
              </a:p>
              <a:p>
                <a:pPr marL="0" indent="0" algn="just">
                  <a:buNone/>
                </a:pPr>
                <a:r>
                  <a:rPr lang="es-MX" sz="2600" b="1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1. </a:t>
                </a:r>
                <a:r>
                  <a:rPr lang="es-MX" sz="2600" b="1" dirty="0"/>
                  <a:t>Número de empresas y costo medio</a:t>
                </a:r>
                <a:r>
                  <a:rPr lang="es-MX" sz="2600" dirty="0"/>
                  <a:t>.</a:t>
                </a:r>
              </a:p>
              <a:p>
                <a:pPr marL="0" indent="0" algn="just">
                  <a:buNone/>
                </a:pPr>
                <a:r>
                  <a:rPr lang="es-MX" sz="2600" dirty="0"/>
                  <a:t>¿Cómo depende el costo medio de una empresa del número de empresas de la industria?</a:t>
                </a:r>
              </a:p>
              <a:p>
                <a:pPr marL="0" indent="0" algn="just">
                  <a:buNone/>
                </a:pPr>
                <a:r>
                  <a:rPr lang="es-MX" sz="2600" b="1" dirty="0"/>
                  <a:t>CM = F/Q + CMg = (n </a:t>
                </a:r>
                <a14:m>
                  <m:oMath xmlns:m="http://schemas.openxmlformats.org/officeDocument/2006/math">
                    <m:r>
                      <a:rPr lang="es-MX" sz="2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s-MX" sz="2600" b="1" dirty="0"/>
                  <a:t> F/S) + CMg</a:t>
                </a:r>
              </a:p>
              <a:p>
                <a:pPr marL="0" indent="0" algn="just">
                  <a:buNone/>
                </a:pPr>
                <a:r>
                  <a:rPr lang="es-MX" sz="2600" dirty="0"/>
                  <a:t>Esta relación tiene pendiente positiva: </a:t>
                </a:r>
                <a:r>
                  <a:rPr lang="es-MX" sz="2600" i="1" dirty="0"/>
                  <a:t>cuantas más empresas hay en la industria, mayor es el costo medio.</a:t>
                </a:r>
                <a:endParaRPr lang="es-MX" sz="2600" dirty="0"/>
              </a:p>
              <a:p>
                <a:pPr marL="201168" lvl="1" indent="0" algn="just">
                  <a:buNone/>
                </a:pPr>
                <a:endParaRPr lang="es-MX" sz="2600" dirty="0"/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5AB72AFB-C257-514A-B527-DEE96BA306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768357"/>
                <a:ext cx="10058400" cy="5120640"/>
              </a:xfrm>
              <a:blipFill>
                <a:blip r:embed="rId2"/>
                <a:stretch>
                  <a:fillRect l="-2121" t="-1905" r="-2000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1 Título">
            <a:extLst>
              <a:ext uri="{FF2B5EF4-FFF2-40B4-BE49-F238E27FC236}">
                <a16:creationId xmlns:a16="http://schemas.microsoft.com/office/drawing/2014/main" xmlns="" id="{9DCC1BED-35A1-4923-9F4C-93281DCEB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es-ES" sz="4400" dirty="0"/>
              <a:t>Competencia monopolista (cont.)</a:t>
            </a:r>
            <a:endParaRPr lang="es-MX" sz="4400" dirty="0"/>
          </a:p>
        </p:txBody>
      </p:sp>
    </p:spTree>
    <p:extLst>
      <p:ext uri="{BB962C8B-B14F-4D97-AF65-F5344CB8AC3E}">
        <p14:creationId xmlns:p14="http://schemas.microsoft.com/office/powerpoint/2010/main" val="33362086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xmlns="" id="{5AB72AFB-C257-514A-B527-DEE96BA306D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768357"/>
                <a:ext cx="10058400" cy="5120640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buNone/>
                </a:pPr>
                <a:r>
                  <a:rPr lang="es-MX" sz="2800" b="1" i="1" dirty="0"/>
                  <a:t>Equilibrio del mercado:</a:t>
                </a:r>
              </a:p>
              <a:p>
                <a:pPr marL="0" indent="0" algn="just">
                  <a:buNone/>
                </a:pPr>
                <a:r>
                  <a:rPr lang="es-MX" sz="2600" b="1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2. </a:t>
                </a:r>
                <a:r>
                  <a:rPr lang="es-MX" sz="2600" b="1" dirty="0"/>
                  <a:t>Número de empresas y precio</a:t>
                </a:r>
                <a:r>
                  <a:rPr lang="es-MX" sz="2600" dirty="0"/>
                  <a:t>.</a:t>
                </a:r>
              </a:p>
              <a:p>
                <a:pPr marL="0" indent="0" algn="just">
                  <a:buNone/>
                </a:pPr>
                <a:r>
                  <a:rPr lang="es-MX" sz="2600" dirty="0"/>
                  <a:t>¿Cómo depende el precio de una empresa del número de empresas de la industria?</a:t>
                </a:r>
              </a:p>
              <a:p>
                <a:pPr marL="0" indent="0" algn="just">
                  <a:buNone/>
                </a:pPr>
                <a:r>
                  <a:rPr lang="es-MX" sz="2600" b="1" dirty="0">
                    <a:ea typeface="Cambria Math" panose="02040503050406030204" pitchFamily="18" charset="0"/>
                  </a:rPr>
                  <a:t>P = CMg + 1/(b </a:t>
                </a:r>
                <a14:m>
                  <m:oMath xmlns:m="http://schemas.openxmlformats.org/officeDocument/2006/math">
                    <m:r>
                      <a:rPr lang="es-MX" sz="2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s-MX" sz="2600" b="1" dirty="0"/>
                  <a:t> n)</a:t>
                </a:r>
              </a:p>
              <a:p>
                <a:pPr marL="0" indent="0" algn="just">
                  <a:buNone/>
                </a:pPr>
                <a:r>
                  <a:rPr lang="es-MX" sz="2600" dirty="0"/>
                  <a:t>Esta relación tiene pendiente negativa: </a:t>
                </a:r>
                <a:r>
                  <a:rPr lang="es-MX" sz="2600" i="1" dirty="0"/>
                  <a:t>cuanto mayor se el número de empresas en la industria, menor será el precio que fijará cada una.</a:t>
                </a:r>
                <a:endParaRPr lang="es-MX" sz="2600" dirty="0"/>
              </a:p>
              <a:p>
                <a:pPr marL="201168" lvl="1" indent="0" algn="just">
                  <a:buNone/>
                </a:pPr>
                <a:endParaRPr lang="es-MX" sz="2600" dirty="0"/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5AB72AFB-C257-514A-B527-DEE96BA306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768357"/>
                <a:ext cx="10058400" cy="5120640"/>
              </a:xfrm>
              <a:blipFill>
                <a:blip r:embed="rId2"/>
                <a:stretch>
                  <a:fillRect l="-2121" t="-1905" r="-2000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1 Título">
            <a:extLst>
              <a:ext uri="{FF2B5EF4-FFF2-40B4-BE49-F238E27FC236}">
                <a16:creationId xmlns:a16="http://schemas.microsoft.com/office/drawing/2014/main" xmlns="" id="{9DCC1BED-35A1-4923-9F4C-93281DCEB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es-ES" sz="4400" dirty="0"/>
              <a:t>Competencia monopolista (cont.)</a:t>
            </a:r>
            <a:endParaRPr lang="es-MX" sz="4400" dirty="0"/>
          </a:p>
        </p:txBody>
      </p:sp>
    </p:spTree>
    <p:extLst>
      <p:ext uri="{BB962C8B-B14F-4D97-AF65-F5344CB8AC3E}">
        <p14:creationId xmlns:p14="http://schemas.microsoft.com/office/powerpoint/2010/main" val="28636819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xmlns="" id="{5AB72AFB-C257-514A-B527-DEE96BA306D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768357"/>
                <a:ext cx="10058400" cy="5120640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buNone/>
                </a:pPr>
                <a:r>
                  <a:rPr lang="es-MX" sz="2800" b="1" i="1" dirty="0"/>
                  <a:t>Equilibrio del mercado:</a:t>
                </a:r>
              </a:p>
              <a:p>
                <a:pPr marL="0" indent="0" algn="just">
                  <a:buNone/>
                </a:pPr>
                <a:r>
                  <a:rPr lang="es-MX" sz="2600" b="1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3. </a:t>
                </a:r>
                <a:r>
                  <a:rPr lang="es-MX" sz="2600" b="1" dirty="0"/>
                  <a:t>Número de empresas de equilibrio</a:t>
                </a:r>
                <a:r>
                  <a:rPr lang="es-MX" sz="2600" dirty="0"/>
                  <a:t>.</a:t>
                </a:r>
              </a:p>
              <a:p>
                <a:pPr marL="0" indent="0" algn="just">
                  <a:buNone/>
                </a:pPr>
                <a:r>
                  <a:rPr lang="es-MX" sz="2600" dirty="0"/>
                  <a:t>Hemos representado a la industria mediante dos curvas, una de pendiente positiva y otra negativa.</a:t>
                </a:r>
              </a:p>
              <a:p>
                <a:pPr marL="0" indent="0" algn="just">
                  <a:buNone/>
                </a:pPr>
                <a:r>
                  <a:rPr lang="es-MX" sz="2600" dirty="0"/>
                  <a:t>Ambas curvas se cortarán en cierto punto, en el cual, la industria tiene beneficios nulos; es decir que, </a:t>
                </a:r>
                <a:r>
                  <a:rPr lang="es-MX" sz="2600" b="1" i="1" dirty="0"/>
                  <a:t>P = CM</a:t>
                </a:r>
                <a:r>
                  <a:rPr lang="es-MX" sz="2600" dirty="0"/>
                  <a:t>.</a:t>
                </a:r>
              </a:p>
              <a:p>
                <a:pPr marL="292608" lvl="1" indent="0" algn="just">
                  <a:buNone/>
                </a:pPr>
                <a:r>
                  <a:rPr lang="es-MX" sz="2400" dirty="0"/>
                  <a:t>Si: </a:t>
                </a:r>
                <a:r>
                  <a:rPr lang="es-MX" sz="2400" b="1" dirty="0"/>
                  <a:t>P &gt; CM </a:t>
                </a:r>
                <a14:m>
                  <m:oMath xmlns:m="http://schemas.openxmlformats.org/officeDocument/2006/math">
                    <m:r>
                      <a:rPr lang="es-MX" sz="2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es-MX" sz="2400" dirty="0"/>
                  <a:t> Beneficios positivos, nuevas empresas entrarán en la industria.</a:t>
                </a:r>
              </a:p>
              <a:p>
                <a:pPr marL="292608" lvl="1" indent="0" algn="just">
                  <a:buNone/>
                </a:pPr>
                <a:r>
                  <a:rPr lang="es-MX" sz="2400" dirty="0"/>
                  <a:t>Si: </a:t>
                </a:r>
                <a:r>
                  <a:rPr lang="es-MX" sz="2400" b="1" dirty="0"/>
                  <a:t>P &lt; CM </a:t>
                </a:r>
                <a14:m>
                  <m:oMath xmlns:m="http://schemas.openxmlformats.org/officeDocument/2006/math">
                    <m:r>
                      <a:rPr lang="es-MX" sz="2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es-MX" sz="2400" dirty="0"/>
                  <a:t> Beneficios negativos, las empresas saldrán en la industria.</a:t>
                </a:r>
              </a:p>
              <a:p>
                <a:pPr marL="292608" lvl="1" indent="0" algn="just">
                  <a:buNone/>
                </a:pPr>
                <a:r>
                  <a:rPr lang="es-MX" sz="2400" dirty="0"/>
                  <a:t>A largo plazo, la industria se equilibrará en </a:t>
                </a:r>
                <a:r>
                  <a:rPr lang="es-MX" sz="2400" b="1" i="1" dirty="0"/>
                  <a:t>P = CM </a:t>
                </a:r>
                <a:r>
                  <a:rPr lang="es-MX" sz="2400" i="1" dirty="0"/>
                  <a:t>(beneficios nulos).</a:t>
                </a:r>
                <a:endParaRPr lang="es-MX" sz="2400" dirty="0"/>
              </a:p>
              <a:p>
                <a:pPr marL="0" indent="0" algn="just">
                  <a:buNone/>
                </a:pPr>
                <a:endParaRPr lang="es-MX" sz="2600" dirty="0"/>
              </a:p>
              <a:p>
                <a:pPr marL="201168" lvl="1" indent="0" algn="just">
                  <a:buNone/>
                </a:pPr>
                <a:endParaRPr lang="es-MX" sz="2600" dirty="0"/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5AB72AFB-C257-514A-B527-DEE96BA306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768357"/>
                <a:ext cx="10058400" cy="5120640"/>
              </a:xfrm>
              <a:blipFill>
                <a:blip r:embed="rId2"/>
                <a:stretch>
                  <a:fillRect l="-2121" t="-1905" r="-2000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1 Título">
            <a:extLst>
              <a:ext uri="{FF2B5EF4-FFF2-40B4-BE49-F238E27FC236}">
                <a16:creationId xmlns:a16="http://schemas.microsoft.com/office/drawing/2014/main" xmlns="" id="{9DCC1BED-35A1-4923-9F4C-93281DCEB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es-ES" sz="4400" dirty="0"/>
              <a:t>Competencia monopolista (cont.)</a:t>
            </a:r>
            <a:endParaRPr lang="es-MX" sz="4400" dirty="0"/>
          </a:p>
        </p:txBody>
      </p:sp>
    </p:spTree>
    <p:extLst>
      <p:ext uri="{BB962C8B-B14F-4D97-AF65-F5344CB8AC3E}">
        <p14:creationId xmlns:p14="http://schemas.microsoft.com/office/powerpoint/2010/main" val="3929464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>
            <a:extLst>
              <a:ext uri="{FF2B5EF4-FFF2-40B4-BE49-F238E27FC236}">
                <a16:creationId xmlns:a16="http://schemas.microsoft.com/office/drawing/2014/main" xmlns="" id="{9DCC1BED-35A1-4923-9F4C-93281DCEB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es-ES" sz="4400" dirty="0"/>
              <a:t>Competencia monopolista (cont.)</a:t>
            </a:r>
            <a:endParaRPr lang="es-MX" sz="4400" dirty="0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xmlns="" id="{F0A18C8B-66AA-4287-B182-58D0930B24ED}"/>
              </a:ext>
            </a:extLst>
          </p:cNvPr>
          <p:cNvGrpSpPr/>
          <p:nvPr/>
        </p:nvGrpSpPr>
        <p:grpSpPr>
          <a:xfrm>
            <a:off x="5823204" y="1426126"/>
            <a:ext cx="5545353" cy="5145271"/>
            <a:chOff x="4933113" y="1469653"/>
            <a:chExt cx="5545353" cy="5145271"/>
          </a:xfrm>
        </p:grpSpPr>
        <p:grpSp>
          <p:nvGrpSpPr>
            <p:cNvPr id="4" name="Grupo 5">
              <a:extLst>
                <a:ext uri="{FF2B5EF4-FFF2-40B4-BE49-F238E27FC236}">
                  <a16:creationId xmlns:a16="http://schemas.microsoft.com/office/drawing/2014/main" xmlns="" id="{6A03FB5C-55A5-4530-977B-A82D767E9EF5}"/>
                </a:ext>
              </a:extLst>
            </p:cNvPr>
            <p:cNvGrpSpPr/>
            <p:nvPr/>
          </p:nvGrpSpPr>
          <p:grpSpPr>
            <a:xfrm>
              <a:off x="4933113" y="1469653"/>
              <a:ext cx="5545353" cy="5145271"/>
              <a:chOff x="6398245" y="1403187"/>
              <a:chExt cx="5545353" cy="5145271"/>
            </a:xfrm>
          </p:grpSpPr>
          <p:grpSp>
            <p:nvGrpSpPr>
              <p:cNvPr id="5" name="Grupo 6">
                <a:extLst>
                  <a:ext uri="{FF2B5EF4-FFF2-40B4-BE49-F238E27FC236}">
                    <a16:creationId xmlns:a16="http://schemas.microsoft.com/office/drawing/2014/main" xmlns="" id="{1D084059-EAEA-4888-A0C2-27A9985493CC}"/>
                  </a:ext>
                </a:extLst>
              </p:cNvPr>
              <p:cNvGrpSpPr/>
              <p:nvPr/>
            </p:nvGrpSpPr>
            <p:grpSpPr>
              <a:xfrm>
                <a:off x="6398245" y="1403187"/>
                <a:ext cx="5545353" cy="5145271"/>
                <a:chOff x="6398245" y="1403187"/>
                <a:chExt cx="5545353" cy="5145271"/>
              </a:xfrm>
            </p:grpSpPr>
            <p:cxnSp>
              <p:nvCxnSpPr>
                <p:cNvPr id="13" name="Conector recto 13">
                  <a:extLst>
                    <a:ext uri="{FF2B5EF4-FFF2-40B4-BE49-F238E27FC236}">
                      <a16:creationId xmlns:a16="http://schemas.microsoft.com/office/drawing/2014/main" xmlns="" id="{B979F5D2-064C-470C-B53E-EC0FB59D05C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135004" y="2454792"/>
                  <a:ext cx="0" cy="3572195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Conector recto 14">
                  <a:extLst>
                    <a:ext uri="{FF2B5EF4-FFF2-40B4-BE49-F238E27FC236}">
                      <a16:creationId xmlns:a16="http://schemas.microsoft.com/office/drawing/2014/main" xmlns="" id="{34C0976F-92A8-4CC7-B1CA-8F2BD8DA16D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9106417" y="4055574"/>
                  <a:ext cx="0" cy="3942826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Conector recto 15">
                  <a:extLst>
                    <a:ext uri="{FF2B5EF4-FFF2-40B4-BE49-F238E27FC236}">
                      <a16:creationId xmlns:a16="http://schemas.microsoft.com/office/drawing/2014/main" xmlns="" id="{527E55EE-1C07-4E4D-8B6C-372476C7E78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111160" y="2552447"/>
                  <a:ext cx="3098481" cy="2636147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" name="CuadroTexto 16">
                  <a:extLst>
                    <a:ext uri="{FF2B5EF4-FFF2-40B4-BE49-F238E27FC236}">
                      <a16:creationId xmlns:a16="http://schemas.microsoft.com/office/drawing/2014/main" xmlns="" id="{FE6EF0E8-DACA-41C6-89B2-373433DC1AF8}"/>
                    </a:ext>
                  </a:extLst>
                </p:cNvPr>
                <p:cNvSpPr txBox="1"/>
                <p:nvPr/>
              </p:nvSpPr>
              <p:spPr>
                <a:xfrm>
                  <a:off x="6608951" y="2125195"/>
                  <a:ext cx="956459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x-none" sz="1000" dirty="0"/>
                    <a:t>Costo (C) y </a:t>
                  </a:r>
                  <a:br>
                    <a:rPr lang="x-none" sz="1000" dirty="0"/>
                  </a:br>
                  <a:r>
                    <a:rPr lang="x-none" sz="1000" dirty="0"/>
                    <a:t>Precio (P)</a:t>
                  </a:r>
                  <a:endParaRPr lang="es-MX" sz="1000" dirty="0"/>
                </a:p>
              </p:txBody>
            </p:sp>
            <p:sp>
              <p:nvSpPr>
                <p:cNvPr id="17" name="CuadroTexto 17">
                  <a:extLst>
                    <a:ext uri="{FF2B5EF4-FFF2-40B4-BE49-F238E27FC236}">
                      <a16:creationId xmlns:a16="http://schemas.microsoft.com/office/drawing/2014/main" xmlns="" id="{3B3C1E0D-7244-4570-BDC5-CE6076DC1321}"/>
                    </a:ext>
                  </a:extLst>
                </p:cNvPr>
                <p:cNvSpPr txBox="1"/>
                <p:nvPr/>
              </p:nvSpPr>
              <p:spPr>
                <a:xfrm>
                  <a:off x="6398245" y="4063714"/>
                  <a:ext cx="809837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x-none" sz="1600" dirty="0"/>
                    <a:t>CM</a:t>
                  </a:r>
                  <a:r>
                    <a:rPr lang="x-none" sz="1600" baseline="-25000" dirty="0"/>
                    <a:t>2</a:t>
                  </a:r>
                  <a:r>
                    <a:rPr lang="x-none" sz="1600" dirty="0"/>
                    <a:t>, P</a:t>
                  </a:r>
                  <a:r>
                    <a:rPr lang="x-none" sz="1600" baseline="-25000" dirty="0"/>
                    <a:t>2</a:t>
                  </a:r>
                  <a:endParaRPr lang="es-MX" sz="1600" baseline="-25000" dirty="0"/>
                </a:p>
              </p:txBody>
            </p:sp>
            <p:sp>
              <p:nvSpPr>
                <p:cNvPr id="18" name="7 CuadroTexto">
                  <a:extLst>
                    <a:ext uri="{FF2B5EF4-FFF2-40B4-BE49-F238E27FC236}">
                      <a16:creationId xmlns:a16="http://schemas.microsoft.com/office/drawing/2014/main" xmlns="" id="{C9577331-0226-4108-BF0B-F9F28CDCACE7}"/>
                    </a:ext>
                  </a:extLst>
                </p:cNvPr>
                <p:cNvSpPr txBox="1"/>
                <p:nvPr/>
              </p:nvSpPr>
              <p:spPr>
                <a:xfrm>
                  <a:off x="7707338" y="5969436"/>
                  <a:ext cx="360996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ES" sz="1600" dirty="0"/>
                    <a:t>n</a:t>
                  </a:r>
                  <a:r>
                    <a:rPr lang="es-ES" sz="1050" dirty="0"/>
                    <a:t>1</a:t>
                  </a:r>
                  <a:endParaRPr lang="es-ES" sz="1600" dirty="0"/>
                </a:p>
              </p:txBody>
            </p:sp>
            <p:sp>
              <p:nvSpPr>
                <p:cNvPr id="19" name="Forma libre: forma 19">
                  <a:extLst>
                    <a:ext uri="{FF2B5EF4-FFF2-40B4-BE49-F238E27FC236}">
                      <a16:creationId xmlns:a16="http://schemas.microsoft.com/office/drawing/2014/main" xmlns="" id="{7BD4611E-8793-4332-B17E-AA20B4A5B0D5}"/>
                    </a:ext>
                  </a:extLst>
                </p:cNvPr>
                <p:cNvSpPr/>
                <p:nvPr/>
              </p:nvSpPr>
              <p:spPr>
                <a:xfrm rot="21437707">
                  <a:off x="7896362" y="2416009"/>
                  <a:ext cx="3043836" cy="2814066"/>
                </a:xfrm>
                <a:custGeom>
                  <a:avLst/>
                  <a:gdLst>
                    <a:gd name="connsiteX0" fmla="*/ 0 w 3776472"/>
                    <a:gd name="connsiteY0" fmla="*/ 0 h 3264408"/>
                    <a:gd name="connsiteX1" fmla="*/ 667512 w 3776472"/>
                    <a:gd name="connsiteY1" fmla="*/ 2203704 h 3264408"/>
                    <a:gd name="connsiteX2" fmla="*/ 3758184 w 3776472"/>
                    <a:gd name="connsiteY2" fmla="*/ 3264408 h 3264408"/>
                    <a:gd name="connsiteX3" fmla="*/ 3758184 w 3776472"/>
                    <a:gd name="connsiteY3" fmla="*/ 3264408 h 3264408"/>
                    <a:gd name="connsiteX4" fmla="*/ 3776472 w 3776472"/>
                    <a:gd name="connsiteY4" fmla="*/ 3255264 h 32644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76472" h="3264408">
                      <a:moveTo>
                        <a:pt x="0" y="0"/>
                      </a:moveTo>
                      <a:cubicBezTo>
                        <a:pt x="20574" y="829818"/>
                        <a:pt x="41148" y="1659636"/>
                        <a:pt x="667512" y="2203704"/>
                      </a:cubicBezTo>
                      <a:cubicBezTo>
                        <a:pt x="1293876" y="2747772"/>
                        <a:pt x="3758184" y="3264408"/>
                        <a:pt x="3758184" y="3264408"/>
                      </a:cubicBezTo>
                      <a:lnTo>
                        <a:pt x="3758184" y="3264408"/>
                      </a:lnTo>
                      <a:lnTo>
                        <a:pt x="3776472" y="3255264"/>
                      </a:lnTo>
                    </a:path>
                  </a:pathLst>
                </a:custGeom>
                <a:noFill/>
                <a:ln w="19050">
                  <a:solidFill>
                    <a:srgbClr val="38559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20" name="Elipse 20">
                  <a:extLst>
                    <a:ext uri="{FF2B5EF4-FFF2-40B4-BE49-F238E27FC236}">
                      <a16:creationId xmlns:a16="http://schemas.microsoft.com/office/drawing/2014/main" xmlns="" id="{A754DE27-FF58-4721-A66E-B369F737CA23}"/>
                    </a:ext>
                  </a:extLst>
                </p:cNvPr>
                <p:cNvSpPr/>
                <p:nvPr/>
              </p:nvSpPr>
              <p:spPr>
                <a:xfrm>
                  <a:off x="8253437" y="4152921"/>
                  <a:ext cx="83890" cy="8389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21" name="CuadroTexto 21">
                  <a:extLst>
                    <a:ext uri="{FF2B5EF4-FFF2-40B4-BE49-F238E27FC236}">
                      <a16:creationId xmlns:a16="http://schemas.microsoft.com/office/drawing/2014/main" xmlns="" id="{DD76D127-AC31-4C31-ABA3-8711CB014B56}"/>
                    </a:ext>
                  </a:extLst>
                </p:cNvPr>
                <p:cNvSpPr txBox="1"/>
                <p:nvPr/>
              </p:nvSpPr>
              <p:spPr>
                <a:xfrm>
                  <a:off x="10125683" y="2327932"/>
                  <a:ext cx="402674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x-none" sz="1600" dirty="0"/>
                    <a:t>CC</a:t>
                  </a:r>
                  <a:endParaRPr lang="es-MX" sz="1600" dirty="0"/>
                </a:p>
              </p:txBody>
            </p:sp>
            <p:sp>
              <p:nvSpPr>
                <p:cNvPr id="22" name="CuadroTexto 22">
                  <a:extLst>
                    <a:ext uri="{FF2B5EF4-FFF2-40B4-BE49-F238E27FC236}">
                      <a16:creationId xmlns:a16="http://schemas.microsoft.com/office/drawing/2014/main" xmlns="" id="{5789332D-5ABA-4C42-9E8E-1A30368D1331}"/>
                    </a:ext>
                  </a:extLst>
                </p:cNvPr>
                <p:cNvSpPr txBox="1"/>
                <p:nvPr/>
              </p:nvSpPr>
              <p:spPr>
                <a:xfrm>
                  <a:off x="10946527" y="4866285"/>
                  <a:ext cx="45779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x-none" sz="1600" dirty="0"/>
                    <a:t>PP</a:t>
                  </a:r>
                  <a:endParaRPr lang="es-MX" sz="1600" dirty="0"/>
                </a:p>
              </p:txBody>
            </p:sp>
            <p:sp>
              <p:nvSpPr>
                <p:cNvPr id="23" name="CuadroTexto 23">
                  <a:extLst>
                    <a:ext uri="{FF2B5EF4-FFF2-40B4-BE49-F238E27FC236}">
                      <a16:creationId xmlns:a16="http://schemas.microsoft.com/office/drawing/2014/main" xmlns="" id="{D19D6B32-E642-427F-88B9-0C38BFF32F14}"/>
                    </a:ext>
                  </a:extLst>
                </p:cNvPr>
                <p:cNvSpPr txBox="1"/>
                <p:nvPr/>
              </p:nvSpPr>
              <p:spPr>
                <a:xfrm>
                  <a:off x="8147543" y="3864466"/>
                  <a:ext cx="285656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x-none" sz="1600" dirty="0"/>
                    <a:t>E</a:t>
                  </a:r>
                  <a:endParaRPr lang="es-MX" sz="1600" dirty="0"/>
                </a:p>
              </p:txBody>
            </p:sp>
            <p:cxnSp>
              <p:nvCxnSpPr>
                <p:cNvPr id="24" name="Conector recto 24">
                  <a:extLst>
                    <a:ext uri="{FF2B5EF4-FFF2-40B4-BE49-F238E27FC236}">
                      <a16:creationId xmlns:a16="http://schemas.microsoft.com/office/drawing/2014/main" xmlns="" id="{2B8F1169-8EBE-4127-860F-B09FB0CE5C2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132320" y="2724912"/>
                  <a:ext cx="2897116" cy="0"/>
                </a:xfrm>
                <a:prstGeom prst="line">
                  <a:avLst/>
                </a:prstGeom>
                <a:ln>
                  <a:prstDash val="lg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Conector recto 25">
                  <a:extLst>
                    <a:ext uri="{FF2B5EF4-FFF2-40B4-BE49-F238E27FC236}">
                      <a16:creationId xmlns:a16="http://schemas.microsoft.com/office/drawing/2014/main" xmlns="" id="{9F661CEA-DA0A-44D2-A7E3-F01701802FE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0009659" y="2724912"/>
                  <a:ext cx="10899" cy="3313217"/>
                </a:xfrm>
                <a:prstGeom prst="line">
                  <a:avLst/>
                </a:prstGeom>
                <a:ln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Conector recto 26">
                  <a:extLst>
                    <a:ext uri="{FF2B5EF4-FFF2-40B4-BE49-F238E27FC236}">
                      <a16:creationId xmlns:a16="http://schemas.microsoft.com/office/drawing/2014/main" xmlns="" id="{9ACA68EF-15B9-4CAC-A710-ADACFC8B8C8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129697" y="3075720"/>
                  <a:ext cx="761609" cy="0"/>
                </a:xfrm>
                <a:prstGeom prst="line">
                  <a:avLst/>
                </a:prstGeom>
                <a:ln>
                  <a:prstDash val="lg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Conector recto 27">
                  <a:extLst>
                    <a:ext uri="{FF2B5EF4-FFF2-40B4-BE49-F238E27FC236}">
                      <a16:creationId xmlns:a16="http://schemas.microsoft.com/office/drawing/2014/main" xmlns="" id="{74BF8119-1715-44DA-8018-305E89AAC9C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873550" y="3071004"/>
                  <a:ext cx="1" cy="2955623"/>
                </a:xfrm>
                <a:prstGeom prst="line">
                  <a:avLst/>
                </a:prstGeom>
                <a:ln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Conector recto 29">
                  <a:extLst>
                    <a:ext uri="{FF2B5EF4-FFF2-40B4-BE49-F238E27FC236}">
                      <a16:creationId xmlns:a16="http://schemas.microsoft.com/office/drawing/2014/main" xmlns="" id="{7DBC1332-5910-4002-BD4F-D39A5619DCF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132321" y="4208037"/>
                  <a:ext cx="1099370" cy="0"/>
                </a:xfrm>
                <a:prstGeom prst="line">
                  <a:avLst/>
                </a:prstGeom>
                <a:ln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Conector recto 30">
                  <a:extLst>
                    <a:ext uri="{FF2B5EF4-FFF2-40B4-BE49-F238E27FC236}">
                      <a16:creationId xmlns:a16="http://schemas.microsoft.com/office/drawing/2014/main" xmlns="" id="{F43022B9-6698-4DAB-8E73-816F3D320F3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125544" y="4949297"/>
                  <a:ext cx="2871921" cy="0"/>
                </a:xfrm>
                <a:prstGeom prst="line">
                  <a:avLst/>
                </a:prstGeom>
                <a:ln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Conector recto 31">
                  <a:extLst>
                    <a:ext uri="{FF2B5EF4-FFF2-40B4-BE49-F238E27FC236}">
                      <a16:creationId xmlns:a16="http://schemas.microsoft.com/office/drawing/2014/main" xmlns="" id="{A4504B68-23E9-4C96-8A93-4F43DE2FC57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113791" y="4553706"/>
                  <a:ext cx="761874" cy="0"/>
                </a:xfrm>
                <a:prstGeom prst="line">
                  <a:avLst/>
                </a:prstGeom>
                <a:ln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2" name="7 CuadroTexto">
                  <a:extLst>
                    <a:ext uri="{FF2B5EF4-FFF2-40B4-BE49-F238E27FC236}">
                      <a16:creationId xmlns:a16="http://schemas.microsoft.com/office/drawing/2014/main" xmlns="" id="{8B6A5943-B777-4792-8528-E0D556BEDD22}"/>
                    </a:ext>
                  </a:extLst>
                </p:cNvPr>
                <p:cNvSpPr txBox="1"/>
                <p:nvPr/>
              </p:nvSpPr>
              <p:spPr>
                <a:xfrm>
                  <a:off x="9492140" y="1403187"/>
                  <a:ext cx="184731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es-ES" sz="1600" dirty="0"/>
                </a:p>
              </p:txBody>
            </p:sp>
            <p:sp>
              <p:nvSpPr>
                <p:cNvPr id="33" name="7 CuadroTexto">
                  <a:extLst>
                    <a:ext uri="{FF2B5EF4-FFF2-40B4-BE49-F238E27FC236}">
                      <a16:creationId xmlns:a16="http://schemas.microsoft.com/office/drawing/2014/main" xmlns="" id="{C1948565-4227-4A1A-9A9C-00C7B1F7D383}"/>
                    </a:ext>
                  </a:extLst>
                </p:cNvPr>
                <p:cNvSpPr txBox="1"/>
                <p:nvPr/>
              </p:nvSpPr>
              <p:spPr>
                <a:xfrm>
                  <a:off x="8139385" y="5975186"/>
                  <a:ext cx="360996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ES" sz="1600" dirty="0"/>
                    <a:t>n</a:t>
                  </a:r>
                  <a:r>
                    <a:rPr lang="es-ES" sz="1050" dirty="0"/>
                    <a:t>2</a:t>
                  </a:r>
                  <a:endParaRPr lang="es-ES" sz="1600" dirty="0"/>
                </a:p>
              </p:txBody>
            </p:sp>
            <p:sp>
              <p:nvSpPr>
                <p:cNvPr id="35" name="7 CuadroTexto">
                  <a:extLst>
                    <a:ext uri="{FF2B5EF4-FFF2-40B4-BE49-F238E27FC236}">
                      <a16:creationId xmlns:a16="http://schemas.microsoft.com/office/drawing/2014/main" xmlns="" id="{C0503262-7C0B-4D11-A719-DE168FFADE5D}"/>
                    </a:ext>
                  </a:extLst>
                </p:cNvPr>
                <p:cNvSpPr txBox="1"/>
                <p:nvPr/>
              </p:nvSpPr>
              <p:spPr>
                <a:xfrm>
                  <a:off x="9852914" y="5963683"/>
                  <a:ext cx="360996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ES" sz="1600" dirty="0"/>
                    <a:t>n</a:t>
                  </a:r>
                  <a:r>
                    <a:rPr lang="es-ES" sz="1050" dirty="0"/>
                    <a:t>3</a:t>
                  </a:r>
                </a:p>
                <a:p>
                  <a:endParaRPr lang="es-ES" sz="1600" dirty="0"/>
                </a:p>
              </p:txBody>
            </p:sp>
            <p:sp>
              <p:nvSpPr>
                <p:cNvPr id="36" name="CuadroTexto 36">
                  <a:extLst>
                    <a:ext uri="{FF2B5EF4-FFF2-40B4-BE49-F238E27FC236}">
                      <a16:creationId xmlns:a16="http://schemas.microsoft.com/office/drawing/2014/main" xmlns="" id="{9D973410-0DA1-4980-90D2-AE4CAFDD27EB}"/>
                    </a:ext>
                  </a:extLst>
                </p:cNvPr>
                <p:cNvSpPr txBox="1"/>
                <p:nvPr/>
              </p:nvSpPr>
              <p:spPr>
                <a:xfrm>
                  <a:off x="10790077" y="5834725"/>
                  <a:ext cx="1153521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x-none" sz="1000" dirty="0"/>
                    <a:t>Número de empresas </a:t>
                  </a:r>
                  <a:r>
                    <a:rPr lang="es-MX" sz="1000" dirty="0"/>
                    <a:t>(n)</a:t>
                  </a:r>
                </a:p>
              </p:txBody>
            </p:sp>
          </p:grpSp>
          <p:sp>
            <p:nvSpPr>
              <p:cNvPr id="8" name="7 CuadroTexto">
                <a:extLst>
                  <a:ext uri="{FF2B5EF4-FFF2-40B4-BE49-F238E27FC236}">
                    <a16:creationId xmlns:a16="http://schemas.microsoft.com/office/drawing/2014/main" xmlns="" id="{0F794358-C304-402D-A3CF-BF585ED167DB}"/>
                  </a:ext>
                </a:extLst>
              </p:cNvPr>
              <p:cNvSpPr txBox="1"/>
              <p:nvPr/>
            </p:nvSpPr>
            <p:spPr>
              <a:xfrm>
                <a:off x="6842333" y="2928693"/>
                <a:ext cx="35939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1600" dirty="0"/>
                  <a:t>P</a:t>
                </a:r>
                <a:r>
                  <a:rPr lang="es-ES" sz="1050" dirty="0"/>
                  <a:t>1</a:t>
                </a:r>
                <a:endParaRPr lang="es-ES" sz="1600" dirty="0"/>
              </a:p>
            </p:txBody>
          </p:sp>
          <p:sp>
            <p:nvSpPr>
              <p:cNvPr id="10" name="CuadroTexto 10">
                <a:extLst>
                  <a:ext uri="{FF2B5EF4-FFF2-40B4-BE49-F238E27FC236}">
                    <a16:creationId xmlns:a16="http://schemas.microsoft.com/office/drawing/2014/main" xmlns="" id="{1F1893E9-CE3A-4FE2-9503-31EEC48B3415}"/>
                  </a:ext>
                </a:extLst>
              </p:cNvPr>
              <p:cNvSpPr txBox="1"/>
              <p:nvPr/>
            </p:nvSpPr>
            <p:spPr>
              <a:xfrm>
                <a:off x="6660317" y="2534569"/>
                <a:ext cx="53732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x-none" sz="1600" dirty="0"/>
                  <a:t>CM</a:t>
                </a:r>
                <a:r>
                  <a:rPr lang="x-none" sz="1600" baseline="-25000" dirty="0"/>
                  <a:t>3</a:t>
                </a:r>
                <a:endParaRPr lang="es-MX" sz="1600" baseline="-25000" dirty="0"/>
              </a:p>
            </p:txBody>
          </p:sp>
          <p:sp>
            <p:nvSpPr>
              <p:cNvPr id="11" name="CuadroTexto 11">
                <a:extLst>
                  <a:ext uri="{FF2B5EF4-FFF2-40B4-BE49-F238E27FC236}">
                    <a16:creationId xmlns:a16="http://schemas.microsoft.com/office/drawing/2014/main" xmlns="" id="{87A69BA3-450C-4B05-976D-CF4BF514A3FF}"/>
                  </a:ext>
                </a:extLst>
              </p:cNvPr>
              <p:cNvSpPr txBox="1"/>
              <p:nvPr/>
            </p:nvSpPr>
            <p:spPr>
              <a:xfrm>
                <a:off x="6655593" y="4347089"/>
                <a:ext cx="53732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x-none" sz="1600" dirty="0"/>
                  <a:t>CM</a:t>
                </a:r>
                <a:r>
                  <a:rPr lang="x-none" sz="1600" baseline="-25000" dirty="0"/>
                  <a:t>1</a:t>
                </a:r>
                <a:endParaRPr lang="es-MX" sz="1600" baseline="-25000" dirty="0"/>
              </a:p>
            </p:txBody>
          </p:sp>
          <p:sp>
            <p:nvSpPr>
              <p:cNvPr id="12" name="CuadroTexto 12">
                <a:extLst>
                  <a:ext uri="{FF2B5EF4-FFF2-40B4-BE49-F238E27FC236}">
                    <a16:creationId xmlns:a16="http://schemas.microsoft.com/office/drawing/2014/main" xmlns="" id="{D9B4CF72-8F16-42A9-B9D2-356F68493FB7}"/>
                  </a:ext>
                </a:extLst>
              </p:cNvPr>
              <p:cNvSpPr txBox="1"/>
              <p:nvPr/>
            </p:nvSpPr>
            <p:spPr>
              <a:xfrm>
                <a:off x="6828290" y="4773013"/>
                <a:ext cx="35939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x-none" sz="1600" dirty="0"/>
                  <a:t>P</a:t>
                </a:r>
                <a:r>
                  <a:rPr lang="x-none" sz="1600" baseline="-25000" dirty="0"/>
                  <a:t>3</a:t>
                </a:r>
                <a:endParaRPr lang="es-MX" sz="1600" baseline="-25000" dirty="0"/>
              </a:p>
            </p:txBody>
          </p:sp>
        </p:grpSp>
        <p:cxnSp>
          <p:nvCxnSpPr>
            <p:cNvPr id="57" name="Conector recto 27">
              <a:extLst>
                <a:ext uri="{FF2B5EF4-FFF2-40B4-BE49-F238E27FC236}">
                  <a16:creationId xmlns:a16="http://schemas.microsoft.com/office/drawing/2014/main" xmlns="" id="{A89B34A0-D147-42D6-ABD7-4802579E7BC4}"/>
                </a:ext>
              </a:extLst>
            </p:cNvPr>
            <p:cNvCxnSpPr>
              <a:cxnSpLocks/>
            </p:cNvCxnSpPr>
            <p:nvPr/>
          </p:nvCxnSpPr>
          <p:spPr>
            <a:xfrm>
              <a:off x="6828275" y="4303277"/>
              <a:ext cx="0" cy="1782122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Marcador de contenido 2">
            <a:extLst>
              <a:ext uri="{FF2B5EF4-FFF2-40B4-BE49-F238E27FC236}">
                <a16:creationId xmlns:a16="http://schemas.microsoft.com/office/drawing/2014/main" xmlns="" id="{D4FC1AB4-DDFA-4129-8898-21BD001386F4}"/>
              </a:ext>
            </a:extLst>
          </p:cNvPr>
          <p:cNvSpPr txBox="1">
            <a:spLocks/>
          </p:cNvSpPr>
          <p:nvPr/>
        </p:nvSpPr>
        <p:spPr>
          <a:xfrm>
            <a:off x="1097280" y="2148133"/>
            <a:ext cx="4797457" cy="4740863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Calibri" panose="020F0502020204030204" pitchFamily="34" charset="0"/>
              <a:buNone/>
            </a:pPr>
            <a:endParaRPr lang="es-MX" sz="2600" dirty="0"/>
          </a:p>
          <a:p>
            <a:pPr marL="0" indent="0" algn="just">
              <a:buFont typeface="Calibri" panose="020F0502020204030204" pitchFamily="34" charset="0"/>
              <a:buNone/>
            </a:pPr>
            <a:endParaRPr lang="es-MX" sz="2600" dirty="0"/>
          </a:p>
          <a:p>
            <a:pPr marL="201168" lvl="1" indent="0" algn="just">
              <a:buFont typeface="Calibri" pitchFamily="34" charset="0"/>
              <a:buNone/>
            </a:pPr>
            <a:endParaRPr lang="es-MX" sz="2600" dirty="0"/>
          </a:p>
        </p:txBody>
      </p:sp>
      <p:sp>
        <p:nvSpPr>
          <p:cNvPr id="63" name="Marcador de contenido 2">
            <a:extLst>
              <a:ext uri="{FF2B5EF4-FFF2-40B4-BE49-F238E27FC236}">
                <a16:creationId xmlns:a16="http://schemas.microsoft.com/office/drawing/2014/main" xmlns="" id="{7128CC90-CCB2-40E1-BDE4-1A66B6BC3B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768357"/>
            <a:ext cx="10058400" cy="4684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MX" sz="2800" b="1" i="1" dirty="0"/>
              <a:t>Equilibrio en un mercado de competencia monopolista:</a:t>
            </a:r>
          </a:p>
          <a:p>
            <a:pPr marL="201168" lvl="1" indent="0" algn="just">
              <a:buNone/>
            </a:pPr>
            <a:endParaRPr lang="es-MX" sz="2600" dirty="0"/>
          </a:p>
        </p:txBody>
      </p:sp>
      <p:sp>
        <p:nvSpPr>
          <p:cNvPr id="64" name="Marcador de contenido 2">
            <a:extLst>
              <a:ext uri="{FF2B5EF4-FFF2-40B4-BE49-F238E27FC236}">
                <a16:creationId xmlns:a16="http://schemas.microsoft.com/office/drawing/2014/main" xmlns="" id="{0BA417DC-57E4-4986-93D2-D6D0DB435B15}"/>
              </a:ext>
            </a:extLst>
          </p:cNvPr>
          <p:cNvSpPr txBox="1">
            <a:spLocks/>
          </p:cNvSpPr>
          <p:nvPr/>
        </p:nvSpPr>
        <p:spPr>
          <a:xfrm>
            <a:off x="1097280" y="2575386"/>
            <a:ext cx="4643577" cy="4340244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s-MX" sz="2600" b="1" i="1" dirty="0"/>
              <a:t>PP</a:t>
            </a:r>
            <a:r>
              <a:rPr lang="es-MX" sz="2600" dirty="0"/>
              <a:t>: relación entre el número de empresas y precio de la industria.</a:t>
            </a:r>
          </a:p>
          <a:p>
            <a:pPr marL="0" indent="0">
              <a:buFont typeface="Calibri" panose="020F0502020204030204" pitchFamily="34" charset="0"/>
              <a:buNone/>
            </a:pPr>
            <a:r>
              <a:rPr lang="es-MX" sz="2600" b="1" i="1" dirty="0"/>
              <a:t>CC</a:t>
            </a:r>
            <a:r>
              <a:rPr lang="es-MX" sz="2600" dirty="0"/>
              <a:t>: relación entre número de empresas y el costo medio.</a:t>
            </a:r>
          </a:p>
          <a:p>
            <a:pPr marL="0" indent="0">
              <a:buFont typeface="Calibri" panose="020F0502020204030204" pitchFamily="34" charset="0"/>
              <a:buNone/>
            </a:pPr>
            <a:r>
              <a:rPr lang="es-MX" sz="2600" b="1" i="1" dirty="0"/>
              <a:t>E</a:t>
            </a:r>
            <a:r>
              <a:rPr lang="es-MX" sz="2600" dirty="0"/>
              <a:t>: precio y número de empresas de equilibrio.</a:t>
            </a:r>
            <a:endParaRPr lang="es-MX" sz="2600" b="1" i="1" dirty="0"/>
          </a:p>
          <a:p>
            <a:pPr marL="201168" lvl="1" indent="0" algn="just">
              <a:buFont typeface="Calibri" pitchFamily="34" charset="0"/>
              <a:buNone/>
            </a:pPr>
            <a:endParaRPr lang="es-MX" sz="2600" dirty="0"/>
          </a:p>
        </p:txBody>
      </p:sp>
    </p:spTree>
    <p:extLst>
      <p:ext uri="{BB962C8B-B14F-4D97-AF65-F5344CB8AC3E}">
        <p14:creationId xmlns:p14="http://schemas.microsoft.com/office/powerpoint/2010/main" val="41471490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5AB72AFB-C257-514A-B527-DEE96BA306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14851"/>
            <a:ext cx="10058400" cy="5120640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s-MX" sz="2800" dirty="0"/>
              <a:t>En las industrias donde hay economías de escala, la variedad de bienes que puede producir, y la escala de su producción, están restringidas por el tamaño del mercado.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MX" sz="2800" dirty="0"/>
              <a:t>Mediante el comercio con otros países (mercado mundial integrado), las naciones pueden reducir dichas restricciones.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MX" sz="2800" dirty="0"/>
              <a:t>El comercio ofrece una oportunidad de ganancia mutua, incluso cuando los países no difieren en sus recursos o en su tecnología.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MX" sz="2800" dirty="0"/>
              <a:t>Con el modelo de competencia monopolista se demuestra que un mercado mayor lleva a un precio medio menor y a la disponibilidad de una mayor variedad de bienes.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es-MX" sz="3000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xmlns="" id="{9DCC1BED-35A1-4923-9F4C-93281DCEB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es-ES" sz="4400" dirty="0"/>
              <a:t>Competencia monopolista y comercio</a:t>
            </a:r>
            <a:endParaRPr lang="es-MX" sz="4400" dirty="0"/>
          </a:p>
        </p:txBody>
      </p:sp>
    </p:spTree>
    <p:extLst>
      <p:ext uri="{BB962C8B-B14F-4D97-AF65-F5344CB8AC3E}">
        <p14:creationId xmlns:p14="http://schemas.microsoft.com/office/powerpoint/2010/main" val="4282306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xmlns="" id="{5AB72AFB-C257-514A-B527-DEE96BA306D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14851"/>
                <a:ext cx="10058400" cy="5120640"/>
              </a:xfrm>
            </p:spPr>
            <p:txBody>
              <a:bodyPr>
                <a:noAutofit/>
              </a:bodyPr>
              <a:lstStyle/>
              <a:p>
                <a:pPr algn="just">
                  <a:buFont typeface="Wingdings" panose="05000000000000000000" pitchFamily="2" charset="2"/>
                  <a:buChar char="§"/>
                </a:pPr>
                <a:r>
                  <a:rPr lang="es-MX" sz="2800" dirty="0"/>
                  <a:t>Normalmente, cuanto mayor sea el mercado, habrá más empresas y más ventas por empresa; en un gran mercado, los consumidores enfrentan menores precios y mayor variedad.</a:t>
                </a:r>
              </a:p>
              <a:p>
                <a:pPr algn="just">
                  <a:buFont typeface="Wingdings" panose="05000000000000000000" pitchFamily="2" charset="2"/>
                  <a:buChar char="§"/>
                </a:pPr>
                <a:r>
                  <a:rPr lang="es-MX" sz="2800" dirty="0"/>
                  <a:t>La curva </a:t>
                </a:r>
                <a:r>
                  <a:rPr lang="es-MX" sz="2800" b="1" i="1" dirty="0"/>
                  <a:t>CC </a:t>
                </a:r>
                <a:r>
                  <a:rPr lang="es-MX" sz="2800" dirty="0"/>
                  <a:t>(relación entre número de empresas y el costo medio) esta dada por la ecuación: </a:t>
                </a:r>
                <a:r>
                  <a:rPr lang="es-MX" sz="2800" b="1" i="1" dirty="0"/>
                  <a:t>CM = F/Q + CMg = n </a:t>
                </a:r>
                <a14:m>
                  <m:oMath xmlns:m="http://schemas.openxmlformats.org/officeDocument/2006/math">
                    <m:r>
                      <a:rPr lang="es-MX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s-MX" sz="2800" b="1" i="1" dirty="0"/>
                  <a:t> F/S + CMg</a:t>
                </a:r>
              </a:p>
              <a:p>
                <a:pPr algn="just">
                  <a:buFont typeface="Wingdings" panose="05000000000000000000" pitchFamily="2" charset="2"/>
                  <a:buChar char="§"/>
                </a:pPr>
                <a:r>
                  <a:rPr lang="es-MX" sz="2800" dirty="0"/>
                  <a:t>Se observa que: un incremento de las ventas totales </a:t>
                </a:r>
                <a:r>
                  <a:rPr lang="es-MX" sz="2800" b="1" i="1" dirty="0"/>
                  <a:t>S</a:t>
                </a:r>
                <a:r>
                  <a:rPr lang="es-MX" sz="2800" dirty="0"/>
                  <a:t> reducirá el costo medio.</a:t>
                </a:r>
              </a:p>
              <a:p>
                <a:pPr lvl="1" algn="just">
                  <a:buFont typeface="Wingdings" panose="05000000000000000000" pitchFamily="2" charset="2"/>
                  <a:buChar char="ü"/>
                </a:pPr>
                <a:r>
                  <a:rPr lang="es-MX" sz="2600" dirty="0"/>
                  <a:t>Si comparamos dos mercados, uno con un </a:t>
                </a:r>
                <a:r>
                  <a:rPr lang="es-MX" sz="2600" b="1" i="1" dirty="0"/>
                  <a:t>S</a:t>
                </a:r>
                <a:r>
                  <a:rPr lang="es-MX" sz="2600" dirty="0"/>
                  <a:t> mayor que el otro, la curva </a:t>
                </a:r>
                <a:r>
                  <a:rPr lang="es-MX" sz="2600" b="1" i="1" dirty="0"/>
                  <a:t>CC </a:t>
                </a:r>
                <a:r>
                  <a:rPr lang="es-MX" sz="2600" dirty="0"/>
                  <a:t>en el mercado más grande estará por debajo de la correspondiente al más pequeño.</a:t>
                </a:r>
                <a:endParaRPr lang="es-MX" sz="2600" b="1" i="1" dirty="0"/>
              </a:p>
              <a:p>
                <a:pPr algn="just">
                  <a:buFont typeface="Wingdings" panose="05000000000000000000" pitchFamily="2" charset="2"/>
                  <a:buChar char="§"/>
                </a:pPr>
                <a:endParaRPr lang="es-MX" sz="3000" dirty="0"/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5AB72AFB-C257-514A-B527-DEE96BA306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14851"/>
                <a:ext cx="10058400" cy="5120640"/>
              </a:xfrm>
              <a:blipFill>
                <a:blip r:embed="rId2"/>
                <a:stretch>
                  <a:fillRect l="-1939" t="-2024" r="-2121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1 Título">
            <a:extLst>
              <a:ext uri="{FF2B5EF4-FFF2-40B4-BE49-F238E27FC236}">
                <a16:creationId xmlns:a16="http://schemas.microsoft.com/office/drawing/2014/main" xmlns="" id="{9DCC1BED-35A1-4923-9F4C-93281DCEB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es-ES" sz="4400" dirty="0"/>
              <a:t>Efectos de un mayor tamaño del mercado</a:t>
            </a:r>
            <a:endParaRPr lang="es-MX" sz="4400" dirty="0"/>
          </a:p>
        </p:txBody>
      </p:sp>
    </p:spTree>
    <p:extLst>
      <p:ext uri="{BB962C8B-B14F-4D97-AF65-F5344CB8AC3E}">
        <p14:creationId xmlns:p14="http://schemas.microsoft.com/office/powerpoint/2010/main" val="35208376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xmlns="" id="{5AB72AFB-C257-514A-B527-DEE96BA306D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14851"/>
                <a:ext cx="10058400" cy="5120640"/>
              </a:xfrm>
            </p:spPr>
            <p:txBody>
              <a:bodyPr>
                <a:noAutofit/>
              </a:bodyPr>
              <a:lstStyle/>
              <a:p>
                <a:pPr algn="just">
                  <a:buFont typeface="Wingdings" panose="05000000000000000000" pitchFamily="2" charset="2"/>
                  <a:buChar char="§"/>
                </a:pPr>
                <a:r>
                  <a:rPr lang="es-MX" sz="2800" dirty="0"/>
                  <a:t>La curva </a:t>
                </a:r>
                <a:r>
                  <a:rPr lang="es-MX" sz="2800" b="1" i="1" dirty="0"/>
                  <a:t>PP </a:t>
                </a:r>
                <a:r>
                  <a:rPr lang="es-MX" sz="2800" dirty="0"/>
                  <a:t>(relación entre el número de empresas y precio de la industria) esta dada por la ecuación: </a:t>
                </a:r>
                <a:r>
                  <a:rPr lang="es-MX" sz="2800" b="1" i="1" dirty="0"/>
                  <a:t>P = CMg + 1/(b </a:t>
                </a:r>
                <a14:m>
                  <m:oMath xmlns:m="http://schemas.openxmlformats.org/officeDocument/2006/math">
                    <m:r>
                      <a:rPr lang="es-MX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s-MX" sz="2800" b="1" i="1" dirty="0"/>
                  <a:t> n)</a:t>
                </a:r>
              </a:p>
              <a:p>
                <a:pPr algn="just">
                  <a:buFont typeface="Wingdings" panose="05000000000000000000" pitchFamily="2" charset="2"/>
                  <a:buChar char="§"/>
                </a:pPr>
                <a:r>
                  <a:rPr lang="es-MX" sz="3000" dirty="0"/>
                  <a:t>El tamaño del mercado no entra en esta ecuación, por lo que un aumento de </a:t>
                </a:r>
                <a:r>
                  <a:rPr lang="es-MX" sz="3000" b="1" i="1" dirty="0"/>
                  <a:t>S </a:t>
                </a:r>
                <a:r>
                  <a:rPr lang="es-MX" sz="3000" dirty="0"/>
                  <a:t>no cambia la curva </a:t>
                </a:r>
                <a:r>
                  <a:rPr lang="es-MX" sz="3000" b="1" i="1" dirty="0"/>
                  <a:t>PP</a:t>
                </a:r>
                <a:r>
                  <a:rPr lang="es-MX" sz="3000" dirty="0"/>
                  <a:t>.</a:t>
                </a:r>
              </a:p>
              <a:p>
                <a:pPr algn="just">
                  <a:buFont typeface="Wingdings" panose="05000000000000000000" pitchFamily="2" charset="2"/>
                  <a:buChar char="§"/>
                </a:pPr>
                <a:endParaRPr lang="es-MX" sz="3000" dirty="0"/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5AB72AFB-C257-514A-B527-DEE96BA306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14851"/>
                <a:ext cx="10058400" cy="5120640"/>
              </a:xfrm>
              <a:blipFill>
                <a:blip r:embed="rId2"/>
                <a:stretch>
                  <a:fillRect l="-2121" t="-2024" r="-2303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1 Título">
            <a:extLst>
              <a:ext uri="{FF2B5EF4-FFF2-40B4-BE49-F238E27FC236}">
                <a16:creationId xmlns:a16="http://schemas.microsoft.com/office/drawing/2014/main" xmlns="" id="{9DCC1BED-35A1-4923-9F4C-93281DCEB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es-ES" sz="4400" dirty="0"/>
              <a:t>Efectos de un mayor tamaño del mercado (cont.)</a:t>
            </a:r>
            <a:endParaRPr lang="es-MX" sz="4400" dirty="0"/>
          </a:p>
        </p:txBody>
      </p:sp>
    </p:spTree>
    <p:extLst>
      <p:ext uri="{BB962C8B-B14F-4D97-AF65-F5344CB8AC3E}">
        <p14:creationId xmlns:p14="http://schemas.microsoft.com/office/powerpoint/2010/main" val="3090198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F9C91228-D713-C34D-B366-3B5E752C1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6393" y="1845734"/>
            <a:ext cx="10523349" cy="501226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s-MX" sz="2700" dirty="0"/>
              <a:t>Introducción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MX" sz="2700" dirty="0"/>
              <a:t>Teoría de la competencia imperfecta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MX" sz="2700" dirty="0"/>
              <a:t>Competencia monopolista y comercio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MX" sz="2700" dirty="0"/>
              <a:t>Respuestas de las empresas al comercio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MX" sz="2700" dirty="0"/>
              <a:t>Costes del comercio y decisiones de exportación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MX" sz="2700" dirty="0"/>
              <a:t>Dumping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MX" sz="2700" dirty="0"/>
              <a:t>Multinacionales y contratación externa (outsourcing)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MX" sz="2700" dirty="0"/>
              <a:t>La decisión de la empresa en relación con la inversión extranjera directa</a:t>
            </a:r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xmlns="" id="{68C2D0B7-5E33-4434-8090-76D599F60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es-ES" sz="4400" dirty="0"/>
              <a:t>Contenido</a:t>
            </a:r>
            <a:endParaRPr lang="es-MX" sz="4400" dirty="0"/>
          </a:p>
        </p:txBody>
      </p:sp>
    </p:spTree>
    <p:extLst>
      <p:ext uri="{BB962C8B-B14F-4D97-AF65-F5344CB8AC3E}">
        <p14:creationId xmlns:p14="http://schemas.microsoft.com/office/powerpoint/2010/main" val="5558808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5AB72AFB-C257-514A-B527-DEE96BA306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14851"/>
            <a:ext cx="10058400" cy="50989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MX" sz="2800" b="1" i="1" dirty="0"/>
              <a:t>Efectos de un mercado mayor:</a:t>
            </a:r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xmlns="" id="{9DCC1BED-35A1-4923-9F4C-93281DCEB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es-ES" sz="4400" dirty="0"/>
              <a:t>Efectos de un mayor tamaño del mercado (cont.)</a:t>
            </a:r>
            <a:endParaRPr lang="es-MX" sz="4400" dirty="0"/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xmlns="" id="{14806F2E-BC26-4470-9755-94DD5B91EEF9}"/>
              </a:ext>
            </a:extLst>
          </p:cNvPr>
          <p:cNvSpPr txBox="1">
            <a:spLocks/>
          </p:cNvSpPr>
          <p:nvPr/>
        </p:nvSpPr>
        <p:spPr>
          <a:xfrm>
            <a:off x="1097280" y="2324746"/>
            <a:ext cx="4998720" cy="4533254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es-MX" sz="2800" dirty="0"/>
              <a:t>El desplazamiento de la curva </a:t>
            </a:r>
            <a:r>
              <a:rPr lang="es-MX" sz="2800" b="1" i="1" dirty="0"/>
              <a:t>CC </a:t>
            </a:r>
            <a:r>
              <a:rPr lang="es-MX" sz="2800" dirty="0"/>
              <a:t>ilustra un incremento del tamaño del mercado.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MX" sz="2800" dirty="0"/>
              <a:t>El resultado es un incremento simultáneo del número de empresas (mayor variedad de bienes) y una disminución del precio de cada bien.</a:t>
            </a:r>
          </a:p>
        </p:txBody>
      </p:sp>
      <p:grpSp>
        <p:nvGrpSpPr>
          <p:cNvPr id="5" name="Grupo 5">
            <a:extLst>
              <a:ext uri="{FF2B5EF4-FFF2-40B4-BE49-F238E27FC236}">
                <a16:creationId xmlns:a16="http://schemas.microsoft.com/office/drawing/2014/main" xmlns="" id="{4A33D6A1-39C7-4736-B9EF-517B9CE434D9}"/>
              </a:ext>
            </a:extLst>
          </p:cNvPr>
          <p:cNvGrpSpPr/>
          <p:nvPr/>
        </p:nvGrpSpPr>
        <p:grpSpPr>
          <a:xfrm>
            <a:off x="6688960" y="1747415"/>
            <a:ext cx="5618627" cy="4682301"/>
            <a:chOff x="6688960" y="1607933"/>
            <a:chExt cx="5618627" cy="4682301"/>
          </a:xfrm>
        </p:grpSpPr>
        <p:cxnSp>
          <p:nvCxnSpPr>
            <p:cNvPr id="7" name="Conector recto 6">
              <a:extLst>
                <a:ext uri="{FF2B5EF4-FFF2-40B4-BE49-F238E27FC236}">
                  <a16:creationId xmlns:a16="http://schemas.microsoft.com/office/drawing/2014/main" xmlns="" id="{B84D912F-A042-467D-BAFB-4F0E1D3849B2}"/>
                </a:ext>
              </a:extLst>
            </p:cNvPr>
            <p:cNvCxnSpPr/>
            <p:nvPr/>
          </p:nvCxnSpPr>
          <p:spPr>
            <a:xfrm>
              <a:off x="7135004" y="2084161"/>
              <a:ext cx="0" cy="3942826"/>
            </a:xfrm>
            <a:prstGeom prst="line">
              <a:avLst/>
            </a:prstGeom>
            <a:ln w="285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Conector recto 7">
              <a:extLst>
                <a:ext uri="{FF2B5EF4-FFF2-40B4-BE49-F238E27FC236}">
                  <a16:creationId xmlns:a16="http://schemas.microsoft.com/office/drawing/2014/main" xmlns="" id="{167F1A9A-B2BF-4A92-91AD-43B75DE2F251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9106417" y="4055574"/>
              <a:ext cx="0" cy="3942826"/>
            </a:xfrm>
            <a:prstGeom prst="line">
              <a:avLst/>
            </a:prstGeom>
            <a:ln w="285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Conector recto 8">
              <a:extLst>
                <a:ext uri="{FF2B5EF4-FFF2-40B4-BE49-F238E27FC236}">
                  <a16:creationId xmlns:a16="http://schemas.microsoft.com/office/drawing/2014/main" xmlns="" id="{5D3FDAE7-1659-46BB-BBDE-2ADFA6CBA5F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19785" y="1673525"/>
              <a:ext cx="2662568" cy="2988857"/>
            </a:xfrm>
            <a:prstGeom prst="line">
              <a:avLst/>
            </a:prstGeom>
            <a:ln w="2857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xmlns="" id="{BB63B1AB-83E1-4985-8C6E-E05CB87CE2E4}"/>
                </a:ext>
              </a:extLst>
            </p:cNvPr>
            <p:cNvSpPr txBox="1"/>
            <p:nvPr/>
          </p:nvSpPr>
          <p:spPr>
            <a:xfrm>
              <a:off x="6688960" y="1681431"/>
              <a:ext cx="115352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1100" dirty="0"/>
                <a:t>Costo (C) y Precio (P)</a:t>
              </a:r>
              <a:endParaRPr lang="es-MX" sz="1100" dirty="0"/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xmlns="" id="{98C072E5-618A-4864-8D48-A10600A26938}"/>
                </a:ext>
              </a:extLst>
            </p:cNvPr>
            <p:cNvSpPr txBox="1"/>
            <p:nvPr/>
          </p:nvSpPr>
          <p:spPr>
            <a:xfrm>
              <a:off x="6690119" y="3433160"/>
              <a:ext cx="35939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1600" dirty="0"/>
                <a:t>P</a:t>
              </a:r>
              <a:r>
                <a:rPr lang="x-none" sz="1600" baseline="-25000" dirty="0"/>
                <a:t>1</a:t>
              </a:r>
              <a:endParaRPr lang="es-MX" sz="1600" baseline="-25000" dirty="0"/>
            </a:p>
          </p:txBody>
        </p:sp>
        <p:sp>
          <p:nvSpPr>
            <p:cNvPr id="12" name="7 CuadroTexto">
              <a:extLst>
                <a:ext uri="{FF2B5EF4-FFF2-40B4-BE49-F238E27FC236}">
                  <a16:creationId xmlns:a16="http://schemas.microsoft.com/office/drawing/2014/main" xmlns="" id="{E1E648D0-6E60-4660-8B05-D71E4C1A5D90}"/>
                </a:ext>
              </a:extLst>
            </p:cNvPr>
            <p:cNvSpPr txBox="1"/>
            <p:nvPr/>
          </p:nvSpPr>
          <p:spPr>
            <a:xfrm>
              <a:off x="7867141" y="5951680"/>
              <a:ext cx="3609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600" dirty="0"/>
                <a:t>n</a:t>
              </a:r>
              <a:r>
                <a:rPr lang="es-ES" sz="1050" dirty="0"/>
                <a:t>1</a:t>
              </a:r>
              <a:endParaRPr lang="es-ES" sz="1600" dirty="0"/>
            </a:p>
          </p:txBody>
        </p: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xmlns="" id="{B22E8354-7E17-439B-AF05-E0D84FF0284C}"/>
                </a:ext>
              </a:extLst>
            </p:cNvPr>
            <p:cNvSpPr/>
            <p:nvPr/>
          </p:nvSpPr>
          <p:spPr>
            <a:xfrm rot="21437707">
              <a:off x="7863841" y="2029968"/>
              <a:ext cx="3776472" cy="3264408"/>
            </a:xfrm>
            <a:custGeom>
              <a:avLst/>
              <a:gdLst>
                <a:gd name="connsiteX0" fmla="*/ 0 w 3776472"/>
                <a:gd name="connsiteY0" fmla="*/ 0 h 3264408"/>
                <a:gd name="connsiteX1" fmla="*/ 667512 w 3776472"/>
                <a:gd name="connsiteY1" fmla="*/ 2203704 h 3264408"/>
                <a:gd name="connsiteX2" fmla="*/ 3758184 w 3776472"/>
                <a:gd name="connsiteY2" fmla="*/ 3264408 h 3264408"/>
                <a:gd name="connsiteX3" fmla="*/ 3758184 w 3776472"/>
                <a:gd name="connsiteY3" fmla="*/ 3264408 h 3264408"/>
                <a:gd name="connsiteX4" fmla="*/ 3776472 w 3776472"/>
                <a:gd name="connsiteY4" fmla="*/ 3255264 h 3264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76472" h="3264408">
                  <a:moveTo>
                    <a:pt x="0" y="0"/>
                  </a:moveTo>
                  <a:cubicBezTo>
                    <a:pt x="20574" y="829818"/>
                    <a:pt x="41148" y="1659636"/>
                    <a:pt x="667512" y="2203704"/>
                  </a:cubicBezTo>
                  <a:cubicBezTo>
                    <a:pt x="1293876" y="2747772"/>
                    <a:pt x="3758184" y="3264408"/>
                    <a:pt x="3758184" y="3264408"/>
                  </a:cubicBezTo>
                  <a:lnTo>
                    <a:pt x="3758184" y="3264408"/>
                  </a:lnTo>
                  <a:lnTo>
                    <a:pt x="3776472" y="3255264"/>
                  </a:lnTo>
                </a:path>
              </a:pathLst>
            </a:custGeom>
            <a:noFill/>
            <a:ln w="19050">
              <a:solidFill>
                <a:srgbClr val="3855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xmlns="" id="{FF856DA2-C3A5-4442-B46D-2C33CCA15971}"/>
                </a:ext>
              </a:extLst>
            </p:cNvPr>
            <p:cNvSpPr txBox="1"/>
            <p:nvPr/>
          </p:nvSpPr>
          <p:spPr>
            <a:xfrm>
              <a:off x="9687926" y="1607933"/>
              <a:ext cx="4716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1600" dirty="0"/>
                <a:t>CC</a:t>
              </a:r>
              <a:r>
                <a:rPr lang="x-none" sz="1600" baseline="-25000" dirty="0"/>
                <a:t>1</a:t>
              </a:r>
              <a:endParaRPr lang="es-MX" sz="1600" baseline="-25000" dirty="0"/>
            </a:p>
          </p:txBody>
        </p: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xmlns="" id="{B3221083-5F41-4610-A6CA-253A2F02B560}"/>
                </a:ext>
              </a:extLst>
            </p:cNvPr>
            <p:cNvSpPr txBox="1"/>
            <p:nvPr/>
          </p:nvSpPr>
          <p:spPr>
            <a:xfrm>
              <a:off x="11673840" y="5044440"/>
              <a:ext cx="3962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1600" dirty="0"/>
                <a:t>PP</a:t>
              </a:r>
              <a:endParaRPr lang="es-MX" sz="1600" dirty="0"/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xmlns="" id="{127FB85E-41D4-4B33-AB0D-3CB1BF7F26D6}"/>
                </a:ext>
              </a:extLst>
            </p:cNvPr>
            <p:cNvSpPr txBox="1"/>
            <p:nvPr/>
          </p:nvSpPr>
          <p:spPr>
            <a:xfrm>
              <a:off x="8400288" y="3947160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1600" dirty="0"/>
                <a:t>2</a:t>
              </a:r>
              <a:endParaRPr lang="es-MX" sz="1600" dirty="0"/>
            </a:p>
          </p:txBody>
        </p:sp>
        <p:cxnSp>
          <p:nvCxnSpPr>
            <p:cNvPr id="17" name="Conector recto 16">
              <a:extLst>
                <a:ext uri="{FF2B5EF4-FFF2-40B4-BE49-F238E27FC236}">
                  <a16:creationId xmlns:a16="http://schemas.microsoft.com/office/drawing/2014/main" xmlns="" id="{27599D1A-6D41-4D74-836E-DCF7502A76AA}"/>
                </a:ext>
              </a:extLst>
            </p:cNvPr>
            <p:cNvCxnSpPr>
              <a:cxnSpLocks/>
            </p:cNvCxnSpPr>
            <p:nvPr/>
          </p:nvCxnSpPr>
          <p:spPr>
            <a:xfrm>
              <a:off x="7142672" y="3627811"/>
              <a:ext cx="931652" cy="0"/>
            </a:xfrm>
            <a:prstGeom prst="line">
              <a:avLst/>
            </a:prstGeom>
            <a:ln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cto 17">
              <a:extLst>
                <a:ext uri="{FF2B5EF4-FFF2-40B4-BE49-F238E27FC236}">
                  <a16:creationId xmlns:a16="http://schemas.microsoft.com/office/drawing/2014/main" xmlns="" id="{F1406A0D-742D-405B-9D00-BBE9E2FF8FFE}"/>
                </a:ext>
              </a:extLst>
            </p:cNvPr>
            <p:cNvCxnSpPr>
              <a:cxnSpLocks/>
            </p:cNvCxnSpPr>
            <p:nvPr/>
          </p:nvCxnSpPr>
          <p:spPr>
            <a:xfrm>
              <a:off x="8056599" y="3643086"/>
              <a:ext cx="0" cy="2383541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cto 18">
              <a:extLst>
                <a:ext uri="{FF2B5EF4-FFF2-40B4-BE49-F238E27FC236}">
                  <a16:creationId xmlns:a16="http://schemas.microsoft.com/office/drawing/2014/main" xmlns="" id="{2EC6A22D-7535-4DB4-9054-11D833ACDA7A}"/>
                </a:ext>
              </a:extLst>
            </p:cNvPr>
            <p:cNvCxnSpPr>
              <a:cxnSpLocks/>
              <a:stCxn id="16" idx="2"/>
            </p:cNvCxnSpPr>
            <p:nvPr/>
          </p:nvCxnSpPr>
          <p:spPr>
            <a:xfrm flipH="1">
              <a:off x="8543788" y="4285714"/>
              <a:ext cx="931" cy="1720785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 recto 19">
              <a:extLst>
                <a:ext uri="{FF2B5EF4-FFF2-40B4-BE49-F238E27FC236}">
                  <a16:creationId xmlns:a16="http://schemas.microsoft.com/office/drawing/2014/main" xmlns="" id="{07786D9D-6C2F-4604-9060-63B73C6D9CD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19790" y="4252426"/>
              <a:ext cx="1440000" cy="1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7 CuadroTexto">
              <a:extLst>
                <a:ext uri="{FF2B5EF4-FFF2-40B4-BE49-F238E27FC236}">
                  <a16:creationId xmlns:a16="http://schemas.microsoft.com/office/drawing/2014/main" xmlns="" id="{243C8981-D257-47D4-9DE9-C7B70F3F32B9}"/>
                </a:ext>
              </a:extLst>
            </p:cNvPr>
            <p:cNvSpPr txBox="1"/>
            <p:nvPr/>
          </p:nvSpPr>
          <p:spPr>
            <a:xfrm>
              <a:off x="8343571" y="5939674"/>
              <a:ext cx="3609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600" dirty="0"/>
                <a:t>n</a:t>
              </a:r>
              <a:r>
                <a:rPr lang="es-ES" sz="1050" dirty="0"/>
                <a:t>2</a:t>
              </a:r>
              <a:endParaRPr lang="es-ES" sz="1600" dirty="0"/>
            </a:p>
          </p:txBody>
        </p:sp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xmlns="" id="{E607C367-A3E8-4FCD-B2B2-30934529F6CC}"/>
                </a:ext>
              </a:extLst>
            </p:cNvPr>
            <p:cNvSpPr txBox="1"/>
            <p:nvPr/>
          </p:nvSpPr>
          <p:spPr>
            <a:xfrm>
              <a:off x="11154066" y="5781459"/>
              <a:ext cx="115352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1100" dirty="0"/>
                <a:t>Número de Empresas (n)</a:t>
              </a:r>
              <a:endParaRPr lang="es-MX" sz="1100" dirty="0"/>
            </a:p>
          </p:txBody>
        </p:sp>
        <p:cxnSp>
          <p:nvCxnSpPr>
            <p:cNvPr id="23" name="Conector recto 22">
              <a:extLst>
                <a:ext uri="{FF2B5EF4-FFF2-40B4-BE49-F238E27FC236}">
                  <a16:creationId xmlns:a16="http://schemas.microsoft.com/office/drawing/2014/main" xmlns="" id="{A59B72E0-95EC-4982-889C-0F2FA928BC0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16912" y="3502325"/>
              <a:ext cx="3855888" cy="118306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Elipse 23">
              <a:extLst>
                <a:ext uri="{FF2B5EF4-FFF2-40B4-BE49-F238E27FC236}">
                  <a16:creationId xmlns:a16="http://schemas.microsoft.com/office/drawing/2014/main" xmlns="" id="{86E4A2D0-5646-45DF-8F44-AB1B1C008D7A}"/>
                </a:ext>
              </a:extLst>
            </p:cNvPr>
            <p:cNvSpPr/>
            <p:nvPr/>
          </p:nvSpPr>
          <p:spPr>
            <a:xfrm>
              <a:off x="8491841" y="4222837"/>
              <a:ext cx="83890" cy="838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5" name="Elipse 24">
              <a:extLst>
                <a:ext uri="{FF2B5EF4-FFF2-40B4-BE49-F238E27FC236}">
                  <a16:creationId xmlns:a16="http://schemas.microsoft.com/office/drawing/2014/main" xmlns="" id="{D7EE4A44-4B99-4B87-ADB5-2EAFF41A9AD3}"/>
                </a:ext>
              </a:extLst>
            </p:cNvPr>
            <p:cNvSpPr/>
            <p:nvPr/>
          </p:nvSpPr>
          <p:spPr>
            <a:xfrm>
              <a:off x="8031593" y="3570565"/>
              <a:ext cx="83890" cy="838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6" name="CuadroTexto 25">
              <a:extLst>
                <a:ext uri="{FF2B5EF4-FFF2-40B4-BE49-F238E27FC236}">
                  <a16:creationId xmlns:a16="http://schemas.microsoft.com/office/drawing/2014/main" xmlns="" id="{D16DF9E4-8A93-4F87-8358-A94F474523B9}"/>
                </a:ext>
              </a:extLst>
            </p:cNvPr>
            <p:cNvSpPr txBox="1"/>
            <p:nvPr/>
          </p:nvSpPr>
          <p:spPr>
            <a:xfrm>
              <a:off x="7952613" y="3194685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1600" dirty="0"/>
                <a:t>1</a:t>
              </a:r>
              <a:endParaRPr lang="es-MX" sz="1600" dirty="0"/>
            </a:p>
          </p:txBody>
        </p:sp>
        <p:sp>
          <p:nvSpPr>
            <p:cNvPr id="27" name="CuadroTexto 26">
              <a:extLst>
                <a:ext uri="{FF2B5EF4-FFF2-40B4-BE49-F238E27FC236}">
                  <a16:creationId xmlns:a16="http://schemas.microsoft.com/office/drawing/2014/main" xmlns="" id="{F1EA7369-4A2C-40D0-A47D-4A19B20366A0}"/>
                </a:ext>
              </a:extLst>
            </p:cNvPr>
            <p:cNvSpPr txBox="1"/>
            <p:nvPr/>
          </p:nvSpPr>
          <p:spPr>
            <a:xfrm>
              <a:off x="10922508" y="3267456"/>
              <a:ext cx="4716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1600" dirty="0"/>
                <a:t>CC</a:t>
              </a:r>
              <a:r>
                <a:rPr lang="x-none" sz="1600" baseline="-25000" dirty="0"/>
                <a:t>2</a:t>
              </a:r>
              <a:endParaRPr lang="es-MX" sz="1600" baseline="-25000" dirty="0"/>
            </a:p>
          </p:txBody>
        </p:sp>
        <p:sp>
          <p:nvSpPr>
            <p:cNvPr id="28" name="CuadroTexto 27">
              <a:extLst>
                <a:ext uri="{FF2B5EF4-FFF2-40B4-BE49-F238E27FC236}">
                  <a16:creationId xmlns:a16="http://schemas.microsoft.com/office/drawing/2014/main" xmlns="" id="{C2E5FAC3-AAFE-455E-8558-698A77CC5BD0}"/>
                </a:ext>
              </a:extLst>
            </p:cNvPr>
            <p:cNvSpPr txBox="1"/>
            <p:nvPr/>
          </p:nvSpPr>
          <p:spPr>
            <a:xfrm>
              <a:off x="6750558" y="4067556"/>
              <a:ext cx="35939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1600" dirty="0"/>
                <a:t>P</a:t>
              </a:r>
              <a:r>
                <a:rPr lang="x-none" sz="1600" baseline="-25000" dirty="0"/>
                <a:t>2</a:t>
              </a:r>
              <a:endParaRPr lang="es-MX" sz="1600" baseline="-2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5882346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xmlns="" id="{5AB72AFB-C257-514A-B527-DEE96BA306D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49306" y="1814851"/>
                <a:ext cx="5195032" cy="5120640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buNone/>
                </a:pPr>
                <a:r>
                  <a:rPr lang="es-MX" sz="2600" dirty="0"/>
                  <a:t>Demanda que enfrenta un productor de automóviles:</a:t>
                </a:r>
              </a:p>
              <a:p>
                <a:pPr marL="0" indent="0" algn="just">
                  <a:buNone/>
                </a:pPr>
                <a:r>
                  <a:rPr lang="es-MX" sz="2600" b="1" i="1" dirty="0"/>
                  <a:t>Q = S</a:t>
                </a:r>
                <a:r>
                  <a:rPr lang="es-MX" sz="2600" b="1" i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s-MX" sz="2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s-MX" sz="2600" b="1" i="1" dirty="0"/>
                  <a:t> [ 1/n </a:t>
                </a:r>
                <a14:m>
                  <m:oMath xmlns:m="http://schemas.openxmlformats.org/officeDocument/2006/math">
                    <m:r>
                      <a:rPr lang="es-MX" sz="2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s-MX" sz="2600" b="1" i="1" dirty="0"/>
                  <a:t> (1/30,000)</a:t>
                </a:r>
                <a:r>
                  <a:rPr lang="es-MX" sz="2600" b="1" i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s-MX" sz="2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s-MX" sz="2600" b="1" i="1" dirty="0"/>
                  <a:t> (P </a:t>
                </a:r>
                <a14:m>
                  <m:oMath xmlns:m="http://schemas.openxmlformats.org/officeDocument/2006/math">
                    <m:r>
                      <a:rPr lang="es-MX" sz="2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s-MX" sz="2600" b="1" i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MX" sz="2600" b="1" i="1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MX" sz="2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𝑷</m:t>
                        </m:r>
                      </m:e>
                    </m:acc>
                  </m:oMath>
                </a14:m>
                <a:r>
                  <a:rPr lang="es-MX" sz="2600" b="1" i="1" dirty="0"/>
                  <a:t>) ]</a:t>
                </a:r>
              </a:p>
              <a:p>
                <a:pPr marL="0" indent="0" algn="just">
                  <a:buNone/>
                </a:pPr>
                <a:r>
                  <a:rPr lang="es-MX" sz="2600" b="1" i="1" dirty="0"/>
                  <a:t>Q</a:t>
                </a:r>
                <a:r>
                  <a:rPr lang="es-MX" sz="2600" dirty="0"/>
                  <a:t>: número de automóviles</a:t>
                </a:r>
              </a:p>
              <a:p>
                <a:pPr marL="0" indent="0" algn="just">
                  <a:buNone/>
                </a:pPr>
                <a:r>
                  <a:rPr lang="es-MX" sz="2600" b="1" i="1" dirty="0"/>
                  <a:t>S</a:t>
                </a:r>
                <a:r>
                  <a:rPr lang="es-MX" sz="2600" dirty="0"/>
                  <a:t>: ventas totales de la industria</a:t>
                </a:r>
              </a:p>
              <a:p>
                <a:pPr marL="0" indent="0" algn="just">
                  <a:buNone/>
                </a:pPr>
                <a:r>
                  <a:rPr lang="es-MX" sz="2600" b="1" i="1" dirty="0"/>
                  <a:t>n</a:t>
                </a:r>
                <a:r>
                  <a:rPr lang="es-MX" sz="2600" dirty="0"/>
                  <a:t>: número de empresas</a:t>
                </a:r>
              </a:p>
              <a:p>
                <a:pPr marL="0" indent="0" algn="just">
                  <a:buNone/>
                </a:pPr>
                <a:r>
                  <a:rPr lang="es-MX" sz="2600" b="1" i="1" dirty="0"/>
                  <a:t>P</a:t>
                </a:r>
                <a:r>
                  <a:rPr lang="es-MX" sz="2600" dirty="0"/>
                  <a:t>: precio de la empresa</a:t>
                </a: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MX" sz="2600" b="1" i="1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MX" sz="2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𝑷</m:t>
                        </m:r>
                      </m:e>
                    </m:acc>
                    <m:r>
                      <a:rPr lang="es-MX" sz="2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s-MX" sz="2600" dirty="0"/>
                  <a:t>: precio medio de otras empresas</a:t>
                </a:r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5AB72AFB-C257-514A-B527-DEE96BA306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49306" y="1814851"/>
                <a:ext cx="5195032" cy="5120640"/>
              </a:xfrm>
              <a:blipFill>
                <a:blip r:embed="rId2"/>
                <a:stretch>
                  <a:fillRect l="-3869" t="-1905" r="-3751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1 Título">
            <a:extLst>
              <a:ext uri="{FF2B5EF4-FFF2-40B4-BE49-F238E27FC236}">
                <a16:creationId xmlns:a16="http://schemas.microsoft.com/office/drawing/2014/main" xmlns="" id="{9DCC1BED-35A1-4923-9F4C-93281DCEB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es-ES" sz="4400" dirty="0"/>
              <a:t>Ganancias de un mercado integrado: un ejemplo numérico</a:t>
            </a:r>
            <a:endParaRPr lang="es-MX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Marcador de contenido 2">
                <a:extLst>
                  <a:ext uri="{FF2B5EF4-FFF2-40B4-BE49-F238E27FC236}">
                    <a16:creationId xmlns:a16="http://schemas.microsoft.com/office/drawing/2014/main" xmlns="" id="{D6523963-BB01-4F6C-A375-D1A0F904869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045531" y="1814850"/>
                <a:ext cx="4686686" cy="5120640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Font typeface="Calibri" panose="020F0502020204030204" pitchFamily="34" charset="0"/>
                  <a:buNone/>
                </a:pPr>
                <a:r>
                  <a:rPr lang="es-MX" sz="2600" dirty="0"/>
                  <a:t>Función de costo total:</a:t>
                </a:r>
              </a:p>
              <a:p>
                <a:pPr marL="0" indent="0" algn="just">
                  <a:buNone/>
                </a:pPr>
                <a:r>
                  <a:rPr lang="es-MX" sz="2600" b="1" i="1" dirty="0"/>
                  <a:t>C = F + (CMg</a:t>
                </a:r>
                <a:r>
                  <a:rPr lang="es-MX" sz="2600" b="1" i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s-MX" sz="2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s-MX" sz="2600" b="1" i="1" dirty="0"/>
                  <a:t> Q)</a:t>
                </a:r>
              </a:p>
              <a:p>
                <a:pPr marL="0" indent="0" algn="just">
                  <a:buNone/>
                </a:pPr>
                <a:endParaRPr lang="es-MX" sz="2600" dirty="0"/>
              </a:p>
              <a:p>
                <a:pPr marL="0" indent="0" algn="just">
                  <a:buNone/>
                </a:pPr>
                <a:r>
                  <a:rPr lang="es-MX" sz="2600" dirty="0"/>
                  <a:t>Si, </a:t>
                </a:r>
                <a:r>
                  <a:rPr lang="es-MX" sz="2600" b="1" i="1" dirty="0"/>
                  <a:t>F </a:t>
                </a:r>
                <a:r>
                  <a:rPr lang="es-MX" sz="2600" dirty="0"/>
                  <a:t>= 750,000,000 y </a:t>
                </a:r>
                <a:r>
                  <a:rPr lang="es-MX" sz="2600" b="1" i="1" dirty="0"/>
                  <a:t>CMg </a:t>
                </a:r>
                <a:r>
                  <a:rPr lang="es-MX" sz="2600" dirty="0"/>
                  <a:t>= 5,000</a:t>
                </a:r>
              </a:p>
              <a:p>
                <a:pPr marL="0" indent="0" algn="just">
                  <a:buNone/>
                </a:pPr>
                <a:endParaRPr lang="es-MX" sz="26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es-MX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es-MX" sz="2600" dirty="0"/>
                  <a:t> Función de costo medio:</a:t>
                </a:r>
              </a:p>
              <a:p>
                <a:pPr marL="0" indent="0" algn="just">
                  <a:buNone/>
                </a:pPr>
                <a:r>
                  <a:rPr lang="es-MX" sz="2600" b="1" i="1" dirty="0"/>
                  <a:t>CM = (750,000,000/Q) + 5,000</a:t>
                </a:r>
              </a:p>
            </p:txBody>
          </p:sp>
        </mc:Choice>
        <mc:Fallback xmlns="">
          <p:sp>
            <p:nvSpPr>
              <p:cNvPr id="30" name="Marcador de contenido 2">
                <a:extLst>
                  <a:ext uri="{FF2B5EF4-FFF2-40B4-BE49-F238E27FC236}">
                    <a16:creationId xmlns:a16="http://schemas.microsoft.com/office/drawing/2014/main" id="{D6523963-BB01-4F6C-A375-D1A0F90486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5531" y="1814850"/>
                <a:ext cx="4686686" cy="5120640"/>
              </a:xfrm>
              <a:prstGeom prst="rect">
                <a:avLst/>
              </a:prstGeom>
              <a:blipFill>
                <a:blip r:embed="rId3"/>
                <a:stretch>
                  <a:fillRect l="-4291" t="-1905" r="-260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49391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5AB72AFB-C257-514A-B527-DEE96BA306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14851"/>
            <a:ext cx="10058400" cy="512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MX" sz="2800" b="1" i="1" dirty="0"/>
              <a:t>Supongamos que: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MX" sz="2800" dirty="0"/>
              <a:t>Hay dos países (nuestro país y el extranjero)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MX" sz="2800" dirty="0"/>
              <a:t>En nuestro país se venden: 900,000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MX" sz="2800" dirty="0"/>
              <a:t>En el extranjero se venden: 1.6 millones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MX" sz="2800" dirty="0"/>
              <a:t>Ambos países tienen los mismos costos de producción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MX" sz="2800" dirty="0"/>
              <a:t>Las siguientes gráficas (que ilustran </a:t>
            </a:r>
            <a:r>
              <a:rPr lang="es-MX" sz="2800" b="1" i="1" dirty="0"/>
              <a:t>PP</a:t>
            </a:r>
            <a:r>
              <a:rPr lang="es-MX" sz="2800" dirty="0"/>
              <a:t> y </a:t>
            </a:r>
            <a:r>
              <a:rPr lang="es-MX" sz="2800" b="1" i="1" dirty="0"/>
              <a:t>CC</a:t>
            </a:r>
            <a:r>
              <a:rPr lang="es-MX" sz="2800" dirty="0"/>
              <a:t>) demuestran los respectivos equilibrios para el mercado nacional, el extranjero y para el mercado integrado</a:t>
            </a:r>
          </a:p>
          <a:p>
            <a:pPr marL="0" indent="0">
              <a:buNone/>
            </a:pPr>
            <a:endParaRPr lang="es-MX" sz="2800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xmlns="" id="{9DCC1BED-35A1-4923-9F4C-93281DCEB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es-ES" sz="4400" dirty="0"/>
              <a:t>Ganancias de un mercado integrado: un ejemplo numérico </a:t>
            </a:r>
            <a:r>
              <a:rPr lang="es-MX" sz="4400" dirty="0"/>
              <a:t>(cont.)</a:t>
            </a:r>
          </a:p>
        </p:txBody>
      </p:sp>
    </p:spTree>
    <p:extLst>
      <p:ext uri="{BB962C8B-B14F-4D97-AF65-F5344CB8AC3E}">
        <p14:creationId xmlns:p14="http://schemas.microsoft.com/office/powerpoint/2010/main" val="33496823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xmlns="" id="{5AB72AFB-C257-514A-B527-DEE96BA306D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1926" y="1814851"/>
                <a:ext cx="6695268" cy="5120640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v"/>
                </a:pPr>
                <a:r>
                  <a:rPr lang="es-MX" sz="2800" b="1" i="1" dirty="0"/>
                  <a:t>Mercado nacional</a:t>
                </a:r>
              </a:p>
              <a:p>
                <a:pPr marL="0" indent="0">
                  <a:buNone/>
                </a:pPr>
                <a:r>
                  <a:rPr lang="es-MX" sz="2800" dirty="0"/>
                  <a:t>Sin comercio hay seis empresas que venden a 10,000 cada unidad. Para confirmar que este es el equilibrio se debe demostrar que </a:t>
                </a:r>
                <a:r>
                  <a:rPr lang="es-MX" sz="2800" b="1" i="1" dirty="0"/>
                  <a:t>P = CM</a:t>
                </a:r>
              </a:p>
              <a:p>
                <a:pPr marL="0" indent="0">
                  <a:buNone/>
                </a:pPr>
                <a:r>
                  <a:rPr lang="es-MX" sz="2800" b="1" i="1" dirty="0"/>
                  <a:t>P = 10,000 = CMg + 1/(b</a:t>
                </a:r>
                <a:r>
                  <a:rPr lang="es-MX" sz="28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s-MX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s-MX" sz="2800" b="1" i="1" dirty="0"/>
                  <a:t> n)</a:t>
                </a:r>
                <a:br>
                  <a:rPr lang="es-MX" sz="2800" b="1" i="1" dirty="0"/>
                </a:br>
                <a:r>
                  <a:rPr lang="es-MX" sz="2800" b="1" i="1" dirty="0"/>
                  <a:t>                    = 5,000 + 1/[(1/30,000)</a:t>
                </a:r>
                <a:r>
                  <a:rPr lang="es-MX" sz="28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s-MX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s-MX" sz="2800" b="1" i="1" dirty="0"/>
                  <a:t> 6]</a:t>
                </a:r>
                <a:br>
                  <a:rPr lang="es-MX" sz="2800" b="1" i="1" dirty="0"/>
                </a:br>
                <a:r>
                  <a:rPr lang="es-MX" sz="2800" b="1" i="1" dirty="0"/>
                  <a:t>                    = 5,000 + 5,000 = 10,000</a:t>
                </a:r>
              </a:p>
              <a:p>
                <a:pPr marL="0" indent="0">
                  <a:buNone/>
                </a:pPr>
                <a:r>
                  <a:rPr lang="es-MX" sz="2800" b="1" i="1" dirty="0"/>
                  <a:t>CM = (750,000,000/150,000) + 5,000 = 10,000</a:t>
                </a:r>
              </a:p>
              <a:p>
                <a:pPr marL="0" indent="0">
                  <a:buNone/>
                </a:pPr>
                <a:endParaRPr lang="es-MX" sz="2800" dirty="0"/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5AB72AFB-C257-514A-B527-DEE96BA306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1926" y="1814851"/>
                <a:ext cx="6695268" cy="5120640"/>
              </a:xfrm>
              <a:blipFill>
                <a:blip r:embed="rId2"/>
                <a:stretch>
                  <a:fillRect l="-3279" t="-2024" r="-2914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1 Título">
            <a:extLst>
              <a:ext uri="{FF2B5EF4-FFF2-40B4-BE49-F238E27FC236}">
                <a16:creationId xmlns:a16="http://schemas.microsoft.com/office/drawing/2014/main" xmlns="" id="{9DCC1BED-35A1-4923-9F4C-93281DCEB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es-ES" sz="4400" dirty="0"/>
              <a:t>Ganancias de un mercado integrado: un ejemplo numérico </a:t>
            </a:r>
            <a:r>
              <a:rPr lang="es-MX" sz="4400" dirty="0"/>
              <a:t>(cont.)</a:t>
            </a:r>
          </a:p>
        </p:txBody>
      </p:sp>
      <p:pic>
        <p:nvPicPr>
          <p:cNvPr id="4" name="Picture 3" descr="Chart&#10;&#10;Description automatically generated">
            <a:extLst>
              <a:ext uri="{FF2B5EF4-FFF2-40B4-BE49-F238E27FC236}">
                <a16:creationId xmlns:a16="http://schemas.microsoft.com/office/drawing/2014/main" xmlns="" id="{20F8B8C3-A5C4-44C6-A7FA-CF86DF0E45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3170" y="1797855"/>
            <a:ext cx="4512277" cy="450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3789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xmlns="" id="{5AB72AFB-C257-514A-B527-DEE96BA306D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1926" y="1814851"/>
                <a:ext cx="6695268" cy="5120640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v"/>
                </a:pPr>
                <a:r>
                  <a:rPr lang="es-MX" sz="2800" b="1" i="1" dirty="0"/>
                  <a:t>Mercado extranjero</a:t>
                </a:r>
              </a:p>
              <a:p>
                <a:pPr marL="0" indent="0">
                  <a:buNone/>
                </a:pPr>
                <a:r>
                  <a:rPr lang="es-MX" sz="2800" dirty="0"/>
                  <a:t>Sin comercio hay ocho empresas que venden a 8,750 cada unidad. Para confirmar que este es el equilibrio se debe demostrar que </a:t>
                </a:r>
                <a:r>
                  <a:rPr lang="es-MX" sz="2800" b="1" i="1" dirty="0"/>
                  <a:t>P = CM</a:t>
                </a:r>
              </a:p>
              <a:p>
                <a:pPr marL="0" indent="0">
                  <a:buNone/>
                </a:pPr>
                <a:r>
                  <a:rPr lang="es-MX" sz="2800" b="1" i="1" dirty="0"/>
                  <a:t>P = 8,750 = CMg + 1/(b</a:t>
                </a:r>
                <a:r>
                  <a:rPr lang="es-MX" sz="28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s-MX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s-MX" sz="2800" b="1" i="1" dirty="0"/>
                  <a:t> n)</a:t>
                </a:r>
                <a:br>
                  <a:rPr lang="es-MX" sz="2800" b="1" i="1" dirty="0"/>
                </a:br>
                <a:r>
                  <a:rPr lang="es-MX" sz="2800" b="1" i="1" dirty="0"/>
                  <a:t>                  = 5,000 + 1/[(1/30,000)</a:t>
                </a:r>
                <a:r>
                  <a:rPr lang="es-MX" sz="28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s-MX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s-MX" sz="2800" b="1" i="1" dirty="0"/>
                  <a:t> 8]</a:t>
                </a:r>
                <a:br>
                  <a:rPr lang="es-MX" sz="2800" b="1" i="1" dirty="0"/>
                </a:br>
                <a:r>
                  <a:rPr lang="es-MX" sz="2800" b="1" i="1" dirty="0"/>
                  <a:t>                  = 5,000 + 3,750 = 8,750</a:t>
                </a:r>
              </a:p>
              <a:p>
                <a:pPr marL="0" indent="0">
                  <a:buNone/>
                </a:pPr>
                <a:r>
                  <a:rPr lang="es-MX" sz="2800" b="1" i="1" dirty="0"/>
                  <a:t>CM = (750,000,000/200,000) + 5,000 = 8,750</a:t>
                </a:r>
              </a:p>
              <a:p>
                <a:pPr marL="0" indent="0">
                  <a:buNone/>
                </a:pPr>
                <a:endParaRPr lang="es-MX" sz="2800" dirty="0"/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5AB72AFB-C257-514A-B527-DEE96BA306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1926" y="1814851"/>
                <a:ext cx="6695268" cy="5120640"/>
              </a:xfrm>
              <a:blipFill>
                <a:blip r:embed="rId2"/>
                <a:stretch>
                  <a:fillRect l="-3279" t="-2024" r="-2186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1 Título">
            <a:extLst>
              <a:ext uri="{FF2B5EF4-FFF2-40B4-BE49-F238E27FC236}">
                <a16:creationId xmlns:a16="http://schemas.microsoft.com/office/drawing/2014/main" xmlns="" id="{9DCC1BED-35A1-4923-9F4C-93281DCEB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es-ES" sz="4400" dirty="0"/>
              <a:t>Ganancias de un mercado integrado: un ejemplo numérico </a:t>
            </a:r>
            <a:r>
              <a:rPr lang="es-MX" sz="4400" dirty="0"/>
              <a:t>(cont.)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07F6A20-2EE2-46BB-B1F5-9EB6F0FA4F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8301" y="1783854"/>
            <a:ext cx="4524214" cy="451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1557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xmlns="" id="{5AB72AFB-C257-514A-B527-DEE96BA306D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1926" y="1814851"/>
                <a:ext cx="6695268" cy="5120640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v"/>
                </a:pPr>
                <a:r>
                  <a:rPr lang="es-MX" sz="2800" b="1" i="1" dirty="0"/>
                  <a:t>Mercado integrado</a:t>
                </a:r>
              </a:p>
              <a:p>
                <a:pPr marL="0" indent="0">
                  <a:buNone/>
                </a:pPr>
                <a:r>
                  <a:rPr lang="es-MX" sz="2800" dirty="0"/>
                  <a:t>Con comercio hay 10 empresas que venden a 8,000 cada unidad. Para confirmar que este es el equilibrio se debe demostrar que </a:t>
                </a:r>
                <a:r>
                  <a:rPr lang="es-MX" sz="2800" b="1" i="1" dirty="0"/>
                  <a:t>P = CM</a:t>
                </a:r>
              </a:p>
              <a:p>
                <a:pPr marL="0" indent="0">
                  <a:buNone/>
                </a:pPr>
                <a:r>
                  <a:rPr lang="es-MX" sz="2800" b="1" i="1" dirty="0"/>
                  <a:t>P = 8,000 = CMg + 1/(b</a:t>
                </a:r>
                <a:r>
                  <a:rPr lang="es-MX" sz="28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s-MX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s-MX" sz="2800" b="1" i="1" dirty="0"/>
                  <a:t> n)</a:t>
                </a:r>
                <a:br>
                  <a:rPr lang="es-MX" sz="2800" b="1" i="1" dirty="0"/>
                </a:br>
                <a:r>
                  <a:rPr lang="es-MX" sz="2800" b="1" i="1" dirty="0"/>
                  <a:t>                  = 5,000 + 1/[(1/30,000)</a:t>
                </a:r>
                <a:r>
                  <a:rPr lang="es-MX" sz="28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s-MX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s-MX" sz="2800" b="1" i="1" dirty="0"/>
                  <a:t> 10]</a:t>
                </a:r>
                <a:br>
                  <a:rPr lang="es-MX" sz="2800" b="1" i="1" dirty="0"/>
                </a:br>
                <a:r>
                  <a:rPr lang="es-MX" sz="2800" b="1" i="1" dirty="0"/>
                  <a:t>                  = 5,000 + 3,000 = 8,000</a:t>
                </a:r>
              </a:p>
              <a:p>
                <a:pPr marL="0" indent="0">
                  <a:buNone/>
                </a:pPr>
                <a:r>
                  <a:rPr lang="es-MX" sz="2800" b="1" i="1" dirty="0"/>
                  <a:t>CM = (750,000,000/250,000) + 5,000 = 8,000</a:t>
                </a:r>
              </a:p>
              <a:p>
                <a:pPr marL="0" indent="0">
                  <a:buNone/>
                </a:pPr>
                <a:endParaRPr lang="es-MX" sz="2800" dirty="0"/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5AB72AFB-C257-514A-B527-DEE96BA306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1926" y="1814851"/>
                <a:ext cx="6695268" cy="5120640"/>
              </a:xfrm>
              <a:blipFill>
                <a:blip r:embed="rId2"/>
                <a:stretch>
                  <a:fillRect l="-3279" t="-2024" r="-3916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1 Título">
            <a:extLst>
              <a:ext uri="{FF2B5EF4-FFF2-40B4-BE49-F238E27FC236}">
                <a16:creationId xmlns:a16="http://schemas.microsoft.com/office/drawing/2014/main" xmlns="" id="{9DCC1BED-35A1-4923-9F4C-93281DCEB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es-ES" sz="4400" dirty="0"/>
              <a:t>Ganancias de un mercado integrado: un ejemplo numérico </a:t>
            </a:r>
            <a:r>
              <a:rPr lang="es-MX" sz="4400" dirty="0"/>
              <a:t>(cont.)</a:t>
            </a:r>
          </a:p>
        </p:txBody>
      </p:sp>
      <p:pic>
        <p:nvPicPr>
          <p:cNvPr id="4" name="Picture 3" descr="A picture containing chart&#10;&#10;Description automatically generated">
            <a:extLst>
              <a:ext uri="{FF2B5EF4-FFF2-40B4-BE49-F238E27FC236}">
                <a16:creationId xmlns:a16="http://schemas.microsoft.com/office/drawing/2014/main" xmlns="" id="{443F5BD1-C734-46F5-8D38-9F539F0BC0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7677" y="1816299"/>
            <a:ext cx="4535837" cy="452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2402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5AB72AFB-C257-514A-B527-DEE96BA306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14852"/>
            <a:ext cx="10058400" cy="57188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s-MX" sz="2800" b="1" i="1" dirty="0"/>
              <a:t>Resumen de resultados</a:t>
            </a:r>
          </a:p>
          <a:p>
            <a:pPr>
              <a:buFont typeface="Wingdings" panose="05000000000000000000" pitchFamily="2" charset="2"/>
              <a:buChar char="ü"/>
            </a:pPr>
            <a:endParaRPr lang="es-MX" sz="2800" b="1" i="1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xmlns="" id="{9DCC1BED-35A1-4923-9F4C-93281DCEB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es-ES" sz="4400" dirty="0"/>
              <a:t>Ganancias de un mercado integrado: un ejemplo numérico </a:t>
            </a:r>
            <a:r>
              <a:rPr lang="es-MX" sz="4400" dirty="0"/>
              <a:t>(cont.)</a:t>
            </a: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xmlns="" id="{057ECE93-ADE1-4757-88B9-6CD235F1A3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7464671"/>
              </p:ext>
            </p:extLst>
          </p:nvPr>
        </p:nvGraphicFramePr>
        <p:xfrm>
          <a:off x="844550" y="2339728"/>
          <a:ext cx="10502900" cy="276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5725">
                  <a:extLst>
                    <a:ext uri="{9D8B030D-6E8A-4147-A177-3AD203B41FA5}">
                      <a16:colId xmlns:a16="http://schemas.microsoft.com/office/drawing/2014/main" xmlns="" val="1872601395"/>
                    </a:ext>
                  </a:extLst>
                </a:gridCol>
                <a:gridCol w="2625725">
                  <a:extLst>
                    <a:ext uri="{9D8B030D-6E8A-4147-A177-3AD203B41FA5}">
                      <a16:colId xmlns:a16="http://schemas.microsoft.com/office/drawing/2014/main" xmlns="" val="2981589443"/>
                    </a:ext>
                  </a:extLst>
                </a:gridCol>
                <a:gridCol w="2625725">
                  <a:extLst>
                    <a:ext uri="{9D8B030D-6E8A-4147-A177-3AD203B41FA5}">
                      <a16:colId xmlns:a16="http://schemas.microsoft.com/office/drawing/2014/main" xmlns="" val="2828313999"/>
                    </a:ext>
                  </a:extLst>
                </a:gridCol>
                <a:gridCol w="2625725">
                  <a:extLst>
                    <a:ext uri="{9D8B030D-6E8A-4147-A177-3AD203B41FA5}">
                      <a16:colId xmlns:a16="http://schemas.microsoft.com/office/drawing/2014/main" xmlns="" val="13450392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Mercado nacional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Mercado</a:t>
                      </a:r>
                      <a:r>
                        <a:rPr lang="es-MX" baseline="0" dirty="0"/>
                        <a:t> extranjero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Mercado integrado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6145513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Producción de la industria</a:t>
                      </a:r>
                      <a:r>
                        <a:rPr lang="es-MX" baseline="0" dirty="0"/>
                        <a:t> (n. de automóviles)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9000,000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1,600,000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2,500,000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839017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Número de empresas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3037996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Producción</a:t>
                      </a:r>
                      <a:r>
                        <a:rPr lang="es-MX" baseline="0" dirty="0"/>
                        <a:t> por empresa (n. de automóviles)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150,000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200,000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250,000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991436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Costo medio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$10,000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$8,750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$8,000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9096807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Precio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$10,000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$8,750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$8,000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2757422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296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5AB72AFB-C257-514A-B527-DEE96BA306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14852"/>
            <a:ext cx="10058400" cy="504314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s-MX" sz="2800" dirty="0"/>
              <a:t>Con la integración del mercado, la variedad de bienes a la que tienen acceso los consumidores es más amplia, se admite a más empresas, y cada una produce a mayor escala y vende a un precio menor.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MX" sz="2800" dirty="0"/>
              <a:t>Para conseguir economías de escala, cada empresa debe concentrar su producción en un país.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MX" sz="2800" dirty="0"/>
              <a:t>Es un tipo de comercio muy diferente al basado en la ventaja comparativa.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MX" sz="2800" dirty="0"/>
              <a:t>Aquí, tanto nuestro país como el extranjero se intercambian automóviles entre sí.</a:t>
            </a:r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xmlns="" id="{9DCC1BED-35A1-4923-9F4C-93281DCEB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es-ES" sz="4400" dirty="0"/>
              <a:t>Ganancias de un mercado integrado: un ejemplo numérico </a:t>
            </a:r>
            <a:r>
              <a:rPr lang="es-MX" sz="4400" dirty="0"/>
              <a:t>(cont.)</a:t>
            </a:r>
          </a:p>
        </p:txBody>
      </p:sp>
    </p:spTree>
    <p:extLst>
      <p:ext uri="{BB962C8B-B14F-4D97-AF65-F5344CB8AC3E}">
        <p14:creationId xmlns:p14="http://schemas.microsoft.com/office/powerpoint/2010/main" val="266849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xmlns="" id="{5AB72AFB-C257-514A-B527-DEE96BA306D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14850"/>
                <a:ext cx="10058400" cy="5120639"/>
              </a:xfrm>
            </p:spPr>
            <p:txBody>
              <a:bodyPr>
                <a:noAutofit/>
              </a:bodyPr>
              <a:lstStyle/>
              <a:p>
                <a:pPr algn="just">
                  <a:buFont typeface="Wingdings" panose="05000000000000000000" pitchFamily="2" charset="2"/>
                  <a:buChar char="§"/>
                </a:pPr>
                <a:r>
                  <a:rPr lang="es-MX" sz="2800" b="1" dirty="0"/>
                  <a:t>Comercio intraindustrial</a:t>
                </a:r>
                <a:r>
                  <a:rPr lang="es-MX" sz="2800" dirty="0"/>
                  <a:t>: intercambio mutuo de bienes similares.</a:t>
                </a:r>
              </a:p>
              <a:p>
                <a:pPr algn="just">
                  <a:buFont typeface="Wingdings" panose="05000000000000000000" pitchFamily="2" charset="2"/>
                  <a:buChar char="§"/>
                </a:pPr>
                <a:r>
                  <a:rPr lang="es-MX" sz="2800" dirty="0"/>
                  <a:t>Este tipo de comercio representa entre la cuarta parte y casi la mitad de los flujos comerciales industriales.</a:t>
                </a:r>
              </a:p>
              <a:p>
                <a:pPr algn="just">
                  <a:buFont typeface="Wingdings" panose="05000000000000000000" pitchFamily="2" charset="2"/>
                  <a:buChar char="§"/>
                </a:pPr>
                <a:r>
                  <a:rPr lang="es-MX" sz="2800" dirty="0"/>
                  <a:t>La fórmula para calcular la importancia del comercio intraindustrial, en una industria determinada, es: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800" i="1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s-ES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2800" i="1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s-ES" sz="28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s-ES" sz="2800" i="1">
                              <a:latin typeface="Cambria Math" panose="02040503050406030204" pitchFamily="18" charset="0"/>
                            </a:rPr>
                            <m:t>í</m:t>
                          </m:r>
                          <m:r>
                            <a:rPr lang="es-ES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s-ES" sz="2800" i="1"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a:rPr lang="es-ES" sz="2800" i="1">
                              <a:latin typeface="Cambria Math" panose="02040503050406030204" pitchFamily="18" charset="0"/>
                            </a:rPr>
                            <m:t>𝑒𝑥𝑝𝑜𝑟𝑡𝑎𝑐𝑖𝑜𝑛𝑒𝑠</m:t>
                          </m:r>
                          <m:r>
                            <a:rPr lang="es-ES" sz="2800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s-ES" sz="2800" i="1">
                              <a:latin typeface="Cambria Math" panose="02040503050406030204" pitchFamily="18" charset="0"/>
                            </a:rPr>
                            <m:t>𝑖𝑚𝑝𝑜𝑟𝑡𝑎𝑐𝑖𝑜𝑛𝑒𝑠</m:t>
                          </m:r>
                          <m:r>
                            <a:rPr lang="es-ES" sz="28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s-ES" sz="28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s-ES" sz="2800" i="1">
                              <a:latin typeface="Cambria Math" panose="02040503050406030204" pitchFamily="18" charset="0"/>
                            </a:rPr>
                            <m:t>𝑒𝑥𝑝𝑜𝑟𝑡𝑎𝑐𝑖𝑜𝑛𝑒𝑠</m:t>
                          </m:r>
                          <m:r>
                            <a:rPr lang="es-ES" sz="28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S" sz="2800" i="1">
                              <a:latin typeface="Cambria Math" panose="02040503050406030204" pitchFamily="18" charset="0"/>
                            </a:rPr>
                            <m:t>𝑖𝑚𝑝𝑜𝑟𝑡𝑎𝑐𝑖𝑜𝑛𝑒𝑠</m:t>
                          </m:r>
                          <m:r>
                            <a:rPr lang="es-ES" sz="2800" i="1">
                              <a:latin typeface="Cambria Math" panose="02040503050406030204" pitchFamily="18" charset="0"/>
                            </a:rPr>
                            <m:t>)/2</m:t>
                          </m:r>
                        </m:den>
                      </m:f>
                    </m:oMath>
                  </m:oMathPara>
                </a14:m>
                <a:endParaRPr lang="es-MX" sz="2800" dirty="0"/>
              </a:p>
              <a:p>
                <a:pPr marL="0" indent="0" algn="just">
                  <a:buNone/>
                </a:pPr>
                <a:r>
                  <a:rPr lang="es-MX" sz="2400" i="1" dirty="0"/>
                  <a:t>Donde:  0 &lt;</a:t>
                </a:r>
                <a:r>
                  <a:rPr lang="es-ES" sz="2400" i="1" dirty="0"/>
                  <a:t> </a:t>
                </a:r>
                <a14:m>
                  <m:oMath xmlns:m="http://schemas.openxmlformats.org/officeDocument/2006/math">
                    <m:r>
                      <a:rPr lang="es-ES" sz="2400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s-E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s-MX" sz="2400" i="1" dirty="0"/>
                  <a:t>&lt; 1</a:t>
                </a:r>
              </a:p>
              <a:p>
                <a:pPr marL="0" indent="0" algn="just">
                  <a:buNone/>
                </a:pPr>
                <a:r>
                  <a:rPr lang="es-MX" sz="2400" i="1" dirty="0"/>
                  <a:t>Si </a:t>
                </a:r>
                <a14:m>
                  <m:oMath xmlns:m="http://schemas.openxmlformats.org/officeDocument/2006/math">
                    <m:r>
                      <a:rPr lang="es-ES" sz="2400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s-E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s-MX" sz="2400" i="1" dirty="0"/>
                  <a:t>= 0, no hay comercio intraindustrial, es decir, el comercio fluye en una sola dirección.</a:t>
                </a:r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5AB72AFB-C257-514A-B527-DEE96BA306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14850"/>
                <a:ext cx="10058400" cy="5120639"/>
              </a:xfrm>
              <a:blipFill>
                <a:blip r:embed="rId2"/>
                <a:stretch>
                  <a:fillRect l="-1939" t="-2024" r="-2121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1 Título">
            <a:extLst>
              <a:ext uri="{FF2B5EF4-FFF2-40B4-BE49-F238E27FC236}">
                <a16:creationId xmlns:a16="http://schemas.microsoft.com/office/drawing/2014/main" xmlns="" id="{9DCC1BED-35A1-4923-9F4C-93281DCEB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es-ES" sz="4400" dirty="0"/>
              <a:t>Importancia del comercio intraindustrial</a:t>
            </a:r>
            <a:endParaRPr lang="es-MX" sz="4400" dirty="0"/>
          </a:p>
        </p:txBody>
      </p:sp>
    </p:spTree>
    <p:extLst>
      <p:ext uri="{BB962C8B-B14F-4D97-AF65-F5344CB8AC3E}">
        <p14:creationId xmlns:p14="http://schemas.microsoft.com/office/powerpoint/2010/main" val="154819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5AB72AFB-C257-514A-B527-DEE96BA306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14850"/>
            <a:ext cx="6015886" cy="5120639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s-MX" sz="2800" b="1" dirty="0"/>
              <a:t>Índices de comercio intraindustrial para industrias estadounidenses, 2009.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MX" sz="2800" b="1" i="1" dirty="0"/>
              <a:t>Se observa que: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MX" sz="2600" dirty="0"/>
              <a:t>El comercio intraindustrial es un elemento importante en las industrias que producen bienes manufacturados sofisticados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MX" sz="2600" dirty="0"/>
              <a:t>En las industrias intensivas en trabajo, este tipo de comercio cobra poca relevancia.</a:t>
            </a:r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xmlns="" id="{9DCC1BED-35A1-4923-9F4C-93281DCEB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es-ES" sz="4400" dirty="0"/>
              <a:t>Importancia del comercio intraindustrial (cont.)</a:t>
            </a:r>
            <a:endParaRPr lang="es-MX" sz="4400" dirty="0"/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xmlns="" id="{6DDF07B8-3A11-484A-9B77-3496189971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0510811"/>
              </p:ext>
            </p:extLst>
          </p:nvPr>
        </p:nvGraphicFramePr>
        <p:xfrm>
          <a:off x="7488982" y="1179209"/>
          <a:ext cx="4703018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7012">
                  <a:extLst>
                    <a:ext uri="{9D8B030D-6E8A-4147-A177-3AD203B41FA5}">
                      <a16:colId xmlns:a16="http://schemas.microsoft.com/office/drawing/2014/main" xmlns="" val="3255438170"/>
                    </a:ext>
                  </a:extLst>
                </a:gridCol>
                <a:gridCol w="806006">
                  <a:extLst>
                    <a:ext uri="{9D8B030D-6E8A-4147-A177-3AD203B41FA5}">
                      <a16:colId xmlns:a16="http://schemas.microsoft.com/office/drawing/2014/main" xmlns="" val="302210210"/>
                    </a:ext>
                  </a:extLst>
                </a:gridCol>
              </a:tblGrid>
              <a:tr h="233013">
                <a:tc>
                  <a:txBody>
                    <a:bodyPr/>
                    <a:lstStyle/>
                    <a:p>
                      <a:r>
                        <a:rPr lang="es-MX" dirty="0"/>
                        <a:t>Industria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Índice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37980311"/>
                  </a:ext>
                </a:extLst>
              </a:tr>
              <a:tr h="233013">
                <a:tc>
                  <a:txBody>
                    <a:bodyPr/>
                    <a:lstStyle/>
                    <a:p>
                      <a:r>
                        <a:rPr lang="es-MX" dirty="0"/>
                        <a:t>Maquinaria</a:t>
                      </a:r>
                      <a:r>
                        <a:rPr lang="es-MX" baseline="0" dirty="0"/>
                        <a:t> metalúrgica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0.97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4601584"/>
                  </a:ext>
                </a:extLst>
              </a:tr>
              <a:tr h="233013">
                <a:tc>
                  <a:txBody>
                    <a:bodyPr/>
                    <a:lstStyle/>
                    <a:p>
                      <a:r>
                        <a:rPr lang="es-MX" dirty="0"/>
                        <a:t>Productos químicos</a:t>
                      </a:r>
                      <a:r>
                        <a:rPr lang="es-MX" baseline="0" dirty="0"/>
                        <a:t> inorgánicos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0.97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00346445"/>
                  </a:ext>
                </a:extLst>
              </a:tr>
              <a:tr h="233013">
                <a:tc>
                  <a:txBody>
                    <a:bodyPr/>
                    <a:lstStyle/>
                    <a:p>
                      <a:r>
                        <a:rPr lang="es-MX" dirty="0"/>
                        <a:t>Equipamiento de generación de energía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0.86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16171118"/>
                  </a:ext>
                </a:extLst>
              </a:tr>
              <a:tr h="233013">
                <a:tc>
                  <a:txBody>
                    <a:bodyPr/>
                    <a:lstStyle/>
                    <a:p>
                      <a:r>
                        <a:rPr lang="es-MX" dirty="0"/>
                        <a:t>Medicinas y productos farmacéuticos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0.85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45631746"/>
                  </a:ext>
                </a:extLst>
              </a:tr>
              <a:tr h="233013">
                <a:tc>
                  <a:txBody>
                    <a:bodyPr/>
                    <a:lstStyle/>
                    <a:p>
                      <a:r>
                        <a:rPr lang="es-MX" dirty="0"/>
                        <a:t>Equipos científicos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0.84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57811534"/>
                  </a:ext>
                </a:extLst>
              </a:tr>
              <a:tr h="233013">
                <a:tc>
                  <a:txBody>
                    <a:bodyPr/>
                    <a:lstStyle/>
                    <a:p>
                      <a:r>
                        <a:rPr lang="es-MX" dirty="0"/>
                        <a:t>Productos químicos orgánicos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0.79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43767540"/>
                  </a:ext>
                </a:extLst>
              </a:tr>
              <a:tr h="233013">
                <a:tc>
                  <a:txBody>
                    <a:bodyPr/>
                    <a:lstStyle/>
                    <a:p>
                      <a:r>
                        <a:rPr lang="es-MX" dirty="0"/>
                        <a:t>Hierro y acero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0.76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01293389"/>
                  </a:ext>
                </a:extLst>
              </a:tr>
              <a:tr h="233013">
                <a:tc>
                  <a:txBody>
                    <a:bodyPr/>
                    <a:lstStyle/>
                    <a:p>
                      <a:r>
                        <a:rPr lang="es-MX" dirty="0"/>
                        <a:t>Vehículos de transporte por</a:t>
                      </a:r>
                      <a:r>
                        <a:rPr lang="es-MX" baseline="0" dirty="0"/>
                        <a:t> carretera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0.70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93435157"/>
                  </a:ext>
                </a:extLst>
              </a:tr>
              <a:tr h="233013">
                <a:tc>
                  <a:txBody>
                    <a:bodyPr/>
                    <a:lstStyle/>
                    <a:p>
                      <a:r>
                        <a:rPr lang="es-MX" dirty="0"/>
                        <a:t>Maquinaria de oficina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0.58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63446610"/>
                  </a:ext>
                </a:extLst>
              </a:tr>
              <a:tr h="233013">
                <a:tc>
                  <a:txBody>
                    <a:bodyPr/>
                    <a:lstStyle/>
                    <a:p>
                      <a:r>
                        <a:rPr lang="es-MX" dirty="0"/>
                        <a:t>Equipos de telecomunicaciones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0.46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755706"/>
                  </a:ext>
                </a:extLst>
              </a:tr>
              <a:tr h="233013">
                <a:tc>
                  <a:txBody>
                    <a:bodyPr/>
                    <a:lstStyle/>
                    <a:p>
                      <a:r>
                        <a:rPr lang="es-MX" dirty="0"/>
                        <a:t>Muebles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0.30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44693451"/>
                  </a:ext>
                </a:extLst>
              </a:tr>
              <a:tr h="233013">
                <a:tc>
                  <a:txBody>
                    <a:bodyPr/>
                    <a:lstStyle/>
                    <a:p>
                      <a:r>
                        <a:rPr lang="es-MX" dirty="0"/>
                        <a:t>Textiles y accesorios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0.11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09876738"/>
                  </a:ext>
                </a:extLst>
              </a:tr>
              <a:tr h="233013">
                <a:tc>
                  <a:txBody>
                    <a:bodyPr/>
                    <a:lstStyle/>
                    <a:p>
                      <a:r>
                        <a:rPr lang="es-MX" dirty="0"/>
                        <a:t>Calzado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0.10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734067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377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5AB72AFB-C257-514A-B527-DEE96BA306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14850"/>
            <a:ext cx="10058400" cy="5120639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s-MX" sz="2800" dirty="0"/>
              <a:t>Las economías de escala internas (EEI) implican que el coste medio de producción se reduce más cuanto más se produce.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MX" sz="2800" dirty="0"/>
              <a:t>La competencia perfecta impulsa el precio de un bien a la baja hasta igualar el coste marginal.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MX" sz="2800" dirty="0"/>
              <a:t>Eso genera pérdidas para las empresas con EEI porque no podrían recuperar los mayores costos de las primeras unidades.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MX" sz="2800" dirty="0"/>
              <a:t>La competencia perfecta expulsaría a tales empresas del mercado.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MX" sz="2800" dirty="0"/>
              <a:t>Finalmente, el proceso se prolongaría hasta alcanzar un equilibrio de competencia imperfecta.</a:t>
            </a:r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xmlns="" id="{9DCC1BED-35A1-4923-9F4C-93281DCEB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es-ES" sz="4400" dirty="0"/>
              <a:t>Introducción</a:t>
            </a:r>
            <a:endParaRPr lang="es-MX" sz="4400" dirty="0"/>
          </a:p>
        </p:txBody>
      </p:sp>
    </p:spTree>
    <p:extLst>
      <p:ext uri="{BB962C8B-B14F-4D97-AF65-F5344CB8AC3E}">
        <p14:creationId xmlns:p14="http://schemas.microsoft.com/office/powerpoint/2010/main" val="19614106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5AB72AFB-C257-514A-B527-DEE96BA306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14850"/>
            <a:ext cx="10058400" cy="5120639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s-MX" sz="2800" dirty="0"/>
              <a:t>Previamente, uno de los supuestos era la simetría entre empresas, por ello resultaba indiferente que empresa cerrara.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MX" sz="2800" dirty="0"/>
              <a:t>En realidad, los efectos de la competencia del comercio son muy relevantes.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MX" sz="2800" dirty="0"/>
              <a:t>Cuando las empresas de mejor desempeño se expanden, y las de peor desempeño se contraen o cierran, mejora el desempeño de toda la industria.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MX" sz="2800" dirty="0"/>
              <a:t>El comercio y la integración económica tienen efecto directo sobre el desempeño de la industria.</a:t>
            </a:r>
            <a:endParaRPr lang="es-MX" sz="2600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xmlns="" id="{9DCC1BED-35A1-4923-9F4C-93281DCEB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Autofit/>
          </a:bodyPr>
          <a:lstStyle/>
          <a:p>
            <a:pPr algn="ctr"/>
            <a:r>
              <a:rPr lang="es-ES" sz="3600" dirty="0"/>
              <a:t>Respuestas de las empresas al comercio: ganadores, perdedores y rendimientos de la industria</a:t>
            </a:r>
            <a:endParaRPr lang="es-MX" sz="3600" dirty="0"/>
          </a:p>
        </p:txBody>
      </p:sp>
    </p:spTree>
    <p:extLst>
      <p:ext uri="{BB962C8B-B14F-4D97-AF65-F5344CB8AC3E}">
        <p14:creationId xmlns:p14="http://schemas.microsoft.com/office/powerpoint/2010/main" val="52683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xmlns="" id="{5AB72AFB-C257-514A-B527-DEE96BA306D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31463" y="1779338"/>
                <a:ext cx="6785627" cy="5120639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s-MX" sz="2400" b="1" i="1" dirty="0"/>
                  <a:t>Suponga que: </a:t>
                </a:r>
                <a:r>
                  <a:rPr lang="es-MX" sz="2400" dirty="0"/>
                  <a:t>las empresas tienen distintas curvas de costos porque producen con distintos costos marginales y que tienen la misma curva de demanda.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s-MX" sz="2400" dirty="0"/>
                  <a:t>Curva de demanda </a:t>
                </a:r>
                <a:r>
                  <a:rPr lang="es-MX" sz="2400" b="1" i="1" dirty="0"/>
                  <a:t>D</a:t>
                </a:r>
                <a:r>
                  <a:rPr lang="es-MX" sz="2400" dirty="0"/>
                  <a:t> </a:t>
                </a:r>
                <a:r>
                  <a:rPr lang="es-MX" sz="2400" b="1" dirty="0"/>
                  <a:t>&gt;</a:t>
                </a:r>
                <a:r>
                  <a:rPr lang="es-MX" sz="2400" dirty="0"/>
                  <a:t> curva de ingreso marginal </a:t>
                </a:r>
                <a:r>
                  <a:rPr lang="es-MX" sz="2400" b="1" i="1" dirty="0"/>
                  <a:t>IMg</a:t>
                </a:r>
                <a:r>
                  <a:rPr lang="es-MX" sz="2400" dirty="0"/>
                  <a:t>.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s-MX" sz="2400" dirty="0"/>
                  <a:t>Curva de </a:t>
                </a:r>
                <a:r>
                  <a:rPr lang="es-MX" sz="2400" b="1" i="1" dirty="0"/>
                  <a:t>IMg</a:t>
                </a:r>
                <a:r>
                  <a:rPr lang="es-MX" sz="2400" dirty="0"/>
                  <a:t> tiene más pendiente que la </a:t>
                </a:r>
                <a:r>
                  <a:rPr lang="es-MX" sz="2400" b="1" i="1" dirty="0"/>
                  <a:t>D</a:t>
                </a:r>
                <a:r>
                  <a:rPr lang="es-MX" sz="2400" dirty="0"/>
                  <a:t>.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s-MX" sz="2400" b="1" i="1" dirty="0"/>
                  <a:t>Precio = CMg = IMg</a:t>
                </a:r>
                <a:r>
                  <a:rPr lang="es-MX" sz="2400" dirty="0"/>
                  <a:t>, cuando </a:t>
                </a:r>
                <a:r>
                  <a:rPr lang="es-MX" sz="2400" b="1" i="1" dirty="0"/>
                  <a:t>Q = 0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s-MX" sz="2400" dirty="0"/>
                  <a:t>La pendiente de </a:t>
                </a:r>
                <a:r>
                  <a:rPr lang="es-MX" sz="2400" b="1" i="1" dirty="0"/>
                  <a:t>D</a:t>
                </a:r>
                <a:r>
                  <a:rPr lang="es-MX" sz="2400" dirty="0"/>
                  <a:t> es: </a:t>
                </a:r>
                <a:r>
                  <a:rPr lang="es-MX" sz="2400" b="1" i="1" dirty="0"/>
                  <a:t>1/(S</a:t>
                </a:r>
                <a14:m>
                  <m:oMath xmlns:m="http://schemas.openxmlformats.org/officeDocument/2006/math">
                    <m:r>
                      <a:rPr lang="es-MX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s-MX" sz="2400" b="1" i="1" dirty="0"/>
                  <a:t>b)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s-MX" sz="2400" dirty="0"/>
                  <a:t>La empresa 1 y 2 eligen producir en </a:t>
                </a:r>
                <a:r>
                  <a:rPr lang="es-MX" sz="2400" b="1" i="1" dirty="0"/>
                  <a:t>Q</a:t>
                </a:r>
                <a:r>
                  <a:rPr lang="es-MX" sz="2400" b="1" i="1" baseline="-25000" dirty="0"/>
                  <a:t>1</a:t>
                </a:r>
                <a:r>
                  <a:rPr lang="es-MX" sz="2400" dirty="0"/>
                  <a:t> y </a:t>
                </a:r>
                <a:r>
                  <a:rPr lang="es-MX" sz="2400" b="1" i="1" dirty="0"/>
                  <a:t>Q</a:t>
                </a:r>
                <a:r>
                  <a:rPr lang="es-MX" sz="2400" b="1" i="1" baseline="-25000" dirty="0"/>
                  <a:t>2</a:t>
                </a:r>
                <a:r>
                  <a:rPr lang="es-MX" sz="2400" dirty="0"/>
                  <a:t>, respectivamente.</a:t>
                </a:r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5AB72AFB-C257-514A-B527-DEE96BA306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1463" y="1779338"/>
                <a:ext cx="6785627" cy="5120639"/>
              </a:xfrm>
              <a:blipFill>
                <a:blip r:embed="rId2"/>
                <a:stretch>
                  <a:fillRect l="-2606" t="-1667" r="-3145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1 Título">
            <a:extLst>
              <a:ext uri="{FF2B5EF4-FFF2-40B4-BE49-F238E27FC236}">
                <a16:creationId xmlns:a16="http://schemas.microsoft.com/office/drawing/2014/main" xmlns="" id="{9DCC1BED-35A1-4923-9F4C-93281DCEB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Autofit/>
          </a:bodyPr>
          <a:lstStyle/>
          <a:p>
            <a:pPr algn="ctr"/>
            <a:r>
              <a:rPr lang="es-ES" sz="4400" dirty="0"/>
              <a:t>Diferencias de desempeño entre productores</a:t>
            </a:r>
            <a:endParaRPr lang="es-MX" sz="4400" dirty="0"/>
          </a:p>
        </p:txBody>
      </p:sp>
      <p:grpSp>
        <p:nvGrpSpPr>
          <p:cNvPr id="4" name="Grupo 6">
            <a:extLst>
              <a:ext uri="{FF2B5EF4-FFF2-40B4-BE49-F238E27FC236}">
                <a16:creationId xmlns:a16="http://schemas.microsoft.com/office/drawing/2014/main" xmlns="" id="{3CBB8755-0899-4462-949B-92D47B5DD31C}"/>
              </a:ext>
            </a:extLst>
          </p:cNvPr>
          <p:cNvGrpSpPr/>
          <p:nvPr/>
        </p:nvGrpSpPr>
        <p:grpSpPr>
          <a:xfrm>
            <a:off x="7090766" y="1722693"/>
            <a:ext cx="4861648" cy="4607688"/>
            <a:chOff x="6234675" y="1214693"/>
            <a:chExt cx="4861648" cy="4607688"/>
          </a:xfrm>
        </p:grpSpPr>
        <p:sp>
          <p:nvSpPr>
            <p:cNvPr id="5" name="Rectángulo 7">
              <a:extLst>
                <a:ext uri="{FF2B5EF4-FFF2-40B4-BE49-F238E27FC236}">
                  <a16:creationId xmlns:a16="http://schemas.microsoft.com/office/drawing/2014/main" xmlns="" id="{E8C1865E-DA89-42F2-BFAD-73D8C6A75343}"/>
                </a:ext>
              </a:extLst>
            </p:cNvPr>
            <p:cNvSpPr/>
            <p:nvPr/>
          </p:nvSpPr>
          <p:spPr>
            <a:xfrm>
              <a:off x="6799854" y="3717371"/>
              <a:ext cx="1550516" cy="1293541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grpSp>
          <p:nvGrpSpPr>
            <p:cNvPr id="7" name="Grupo 8">
              <a:extLst>
                <a:ext uri="{FF2B5EF4-FFF2-40B4-BE49-F238E27FC236}">
                  <a16:creationId xmlns:a16="http://schemas.microsoft.com/office/drawing/2014/main" xmlns="" id="{E6E376F3-B421-42DF-919C-812DEDBD3E86}"/>
                </a:ext>
              </a:extLst>
            </p:cNvPr>
            <p:cNvGrpSpPr/>
            <p:nvPr/>
          </p:nvGrpSpPr>
          <p:grpSpPr>
            <a:xfrm>
              <a:off x="6239311" y="1214693"/>
              <a:ext cx="4557648" cy="4595258"/>
              <a:chOff x="7239975" y="1568376"/>
              <a:chExt cx="4557648" cy="4595258"/>
            </a:xfrm>
          </p:grpSpPr>
          <p:sp>
            <p:nvSpPr>
              <p:cNvPr id="21" name="Rectángulo 22">
                <a:extLst>
                  <a:ext uri="{FF2B5EF4-FFF2-40B4-BE49-F238E27FC236}">
                    <a16:creationId xmlns:a16="http://schemas.microsoft.com/office/drawing/2014/main" xmlns="" id="{B72C0B3D-39A3-439E-9051-59A8501EDB12}"/>
                  </a:ext>
                </a:extLst>
              </p:cNvPr>
              <p:cNvSpPr/>
              <p:nvPr/>
            </p:nvSpPr>
            <p:spPr>
              <a:xfrm>
                <a:off x="7794768" y="3590851"/>
                <a:ext cx="926537" cy="463564"/>
              </a:xfrm>
              <a:prstGeom prst="rect">
                <a:avLst/>
              </a:prstGeom>
              <a:solidFill>
                <a:srgbClr val="F4CC61">
                  <a:alpha val="60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cxnSp>
            <p:nvCxnSpPr>
              <p:cNvPr id="22" name="Conector recto 23">
                <a:extLst>
                  <a:ext uri="{FF2B5EF4-FFF2-40B4-BE49-F238E27FC236}">
                    <a16:creationId xmlns:a16="http://schemas.microsoft.com/office/drawing/2014/main" xmlns="" id="{4D333068-1566-42E7-8E90-4E7D79223E98}"/>
                  </a:ext>
                </a:extLst>
              </p:cNvPr>
              <p:cNvCxnSpPr/>
              <p:nvPr/>
            </p:nvCxnSpPr>
            <p:spPr>
              <a:xfrm>
                <a:off x="7793372" y="1937857"/>
                <a:ext cx="0" cy="3942826"/>
              </a:xfrm>
              <a:prstGeom prst="line">
                <a:avLst/>
              </a:prstGeom>
              <a:ln w="28575"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3" name="Conector recto 24">
                <a:extLst>
                  <a:ext uri="{FF2B5EF4-FFF2-40B4-BE49-F238E27FC236}">
                    <a16:creationId xmlns:a16="http://schemas.microsoft.com/office/drawing/2014/main" xmlns="" id="{71DDFB1D-B2D5-4726-8C10-D5514AFD342C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9764785" y="3909270"/>
                <a:ext cx="0" cy="3942826"/>
              </a:xfrm>
              <a:prstGeom prst="line">
                <a:avLst/>
              </a:prstGeom>
              <a:ln w="28575"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4" name="Conector recto 25">
                <a:extLst>
                  <a:ext uri="{FF2B5EF4-FFF2-40B4-BE49-F238E27FC236}">
                    <a16:creationId xmlns:a16="http://schemas.microsoft.com/office/drawing/2014/main" xmlns="" id="{F7A0393C-4581-4052-B978-16222E80194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69789" y="2904966"/>
                <a:ext cx="3568363" cy="2612788"/>
              </a:xfrm>
              <a:prstGeom prst="line">
                <a:avLst/>
              </a:prstGeom>
              <a:ln w="28575"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5" name="Conector recto 26">
                <a:extLst>
                  <a:ext uri="{FF2B5EF4-FFF2-40B4-BE49-F238E27FC236}">
                    <a16:creationId xmlns:a16="http://schemas.microsoft.com/office/drawing/2014/main" xmlns="" id="{70BA010F-99FD-4884-8D76-8C50A1FAAD00}"/>
                  </a:ext>
                </a:extLst>
              </p:cNvPr>
              <p:cNvCxnSpPr>
                <a:cxnSpLocks/>
                <a:endCxn id="15" idx="6"/>
              </p:cNvCxnSpPr>
              <p:nvPr/>
            </p:nvCxnSpPr>
            <p:spPr>
              <a:xfrm>
                <a:off x="7767492" y="4047134"/>
                <a:ext cx="1588878" cy="11935"/>
              </a:xfrm>
              <a:prstGeom prst="line">
                <a:avLst/>
              </a:prstGeom>
              <a:ln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Conector recto 27">
                <a:extLst>
                  <a:ext uri="{FF2B5EF4-FFF2-40B4-BE49-F238E27FC236}">
                    <a16:creationId xmlns:a16="http://schemas.microsoft.com/office/drawing/2014/main" xmlns="" id="{5F350604-6AAA-4862-973E-FE2F04EE48E7}"/>
                  </a:ext>
                </a:extLst>
              </p:cNvPr>
              <p:cNvCxnSpPr>
                <a:cxnSpLocks/>
                <a:stCxn id="15" idx="7"/>
              </p:cNvCxnSpPr>
              <p:nvPr/>
            </p:nvCxnSpPr>
            <p:spPr>
              <a:xfrm flipH="1">
                <a:off x="9328559" y="4029409"/>
                <a:ext cx="15526" cy="1851276"/>
              </a:xfrm>
              <a:prstGeom prst="line">
                <a:avLst/>
              </a:prstGeom>
              <a:ln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Elipse 28">
                <a:extLst>
                  <a:ext uri="{FF2B5EF4-FFF2-40B4-BE49-F238E27FC236}">
                    <a16:creationId xmlns:a16="http://schemas.microsoft.com/office/drawing/2014/main" xmlns="" id="{9F868331-6842-4E63-927D-AC996BCDBD08}"/>
                  </a:ext>
                </a:extLst>
              </p:cNvPr>
              <p:cNvSpPr/>
              <p:nvPr/>
            </p:nvSpPr>
            <p:spPr>
              <a:xfrm>
                <a:off x="8674378" y="3574300"/>
                <a:ext cx="83890" cy="8389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28" name="Elipse 29">
                <a:extLst>
                  <a:ext uri="{FF2B5EF4-FFF2-40B4-BE49-F238E27FC236}">
                    <a16:creationId xmlns:a16="http://schemas.microsoft.com/office/drawing/2014/main" xmlns="" id="{ADB29F82-A121-42FA-9133-2AA4DCA25285}"/>
                  </a:ext>
                </a:extLst>
              </p:cNvPr>
              <p:cNvSpPr/>
              <p:nvPr/>
            </p:nvSpPr>
            <p:spPr>
              <a:xfrm>
                <a:off x="9278910" y="5299166"/>
                <a:ext cx="83890" cy="8389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cxnSp>
            <p:nvCxnSpPr>
              <p:cNvPr id="29" name="Conector recto 30">
                <a:extLst>
                  <a:ext uri="{FF2B5EF4-FFF2-40B4-BE49-F238E27FC236}">
                    <a16:creationId xmlns:a16="http://schemas.microsoft.com/office/drawing/2014/main" xmlns="" id="{F94B0990-8798-4B6C-8E11-C713A0E5F0C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86380" y="3583497"/>
                <a:ext cx="883167" cy="0"/>
              </a:xfrm>
              <a:prstGeom prst="line">
                <a:avLst/>
              </a:prstGeom>
              <a:ln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CuadroTexto 31">
                <a:extLst>
                  <a:ext uri="{FF2B5EF4-FFF2-40B4-BE49-F238E27FC236}">
                    <a16:creationId xmlns:a16="http://schemas.microsoft.com/office/drawing/2014/main" xmlns="" id="{A524BEE0-2E7A-4EEE-9DA4-7444C2CA3191}"/>
                  </a:ext>
                </a:extLst>
              </p:cNvPr>
              <p:cNvSpPr txBox="1"/>
              <p:nvPr/>
            </p:nvSpPr>
            <p:spPr>
              <a:xfrm>
                <a:off x="9593051" y="5825080"/>
                <a:ext cx="47160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x-none" sz="1600" dirty="0"/>
                  <a:t>MR</a:t>
                </a:r>
                <a:endParaRPr lang="es-MX" sz="1600" dirty="0"/>
              </a:p>
            </p:txBody>
          </p:sp>
          <p:sp>
            <p:nvSpPr>
              <p:cNvPr id="31" name="CuadroTexto 32">
                <a:extLst>
                  <a:ext uri="{FF2B5EF4-FFF2-40B4-BE49-F238E27FC236}">
                    <a16:creationId xmlns:a16="http://schemas.microsoft.com/office/drawing/2014/main" xmlns="" id="{E3E6AD34-6727-4514-91D7-59B86988B536}"/>
                  </a:ext>
                </a:extLst>
              </p:cNvPr>
              <p:cNvSpPr txBox="1"/>
              <p:nvPr/>
            </p:nvSpPr>
            <p:spPr>
              <a:xfrm>
                <a:off x="11279483" y="5423167"/>
                <a:ext cx="31130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x-none" sz="1600" dirty="0"/>
                  <a:t>D</a:t>
                </a:r>
                <a:endParaRPr lang="es-MX" sz="1600" dirty="0"/>
              </a:p>
            </p:txBody>
          </p:sp>
          <p:sp>
            <p:nvSpPr>
              <p:cNvPr id="32" name="CuadroTexto 33">
                <a:extLst>
                  <a:ext uri="{FF2B5EF4-FFF2-40B4-BE49-F238E27FC236}">
                    <a16:creationId xmlns:a16="http://schemas.microsoft.com/office/drawing/2014/main" xmlns="" id="{7C96D3A3-C694-45A6-B3AB-88B52B2A2850}"/>
                  </a:ext>
                </a:extLst>
              </p:cNvPr>
              <p:cNvSpPr txBox="1"/>
              <p:nvPr/>
            </p:nvSpPr>
            <p:spPr>
              <a:xfrm>
                <a:off x="7451479" y="1568376"/>
                <a:ext cx="1153521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x-none" sz="1100" dirty="0"/>
                  <a:t>Costo (C) y Precio (P)</a:t>
                </a:r>
                <a:endParaRPr lang="es-MX" sz="1100" dirty="0"/>
              </a:p>
            </p:txBody>
          </p:sp>
          <p:sp>
            <p:nvSpPr>
              <p:cNvPr id="33" name="CuadroTexto 34">
                <a:extLst>
                  <a:ext uri="{FF2B5EF4-FFF2-40B4-BE49-F238E27FC236}">
                    <a16:creationId xmlns:a16="http://schemas.microsoft.com/office/drawing/2014/main" xmlns="" id="{3A5D8D10-6040-4385-BA08-79BA7A4EBB6C}"/>
                  </a:ext>
                </a:extLst>
              </p:cNvPr>
              <p:cNvSpPr txBox="1"/>
              <p:nvPr/>
            </p:nvSpPr>
            <p:spPr>
              <a:xfrm>
                <a:off x="7239975" y="5190142"/>
                <a:ext cx="63350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x-none" sz="1600" dirty="0"/>
                  <a:t>CMg</a:t>
                </a:r>
                <a:r>
                  <a:rPr lang="x-none" sz="1600" baseline="-25000" dirty="0"/>
                  <a:t>1</a:t>
                </a:r>
                <a:endParaRPr lang="es-MX" sz="1600" dirty="0"/>
              </a:p>
            </p:txBody>
          </p:sp>
          <p:sp>
            <p:nvSpPr>
              <p:cNvPr id="34" name="CuadroTexto 35">
                <a:extLst>
                  <a:ext uri="{FF2B5EF4-FFF2-40B4-BE49-F238E27FC236}">
                    <a16:creationId xmlns:a16="http://schemas.microsoft.com/office/drawing/2014/main" xmlns="" id="{62EE3014-6C61-435B-844D-BDDF8B649760}"/>
                  </a:ext>
                </a:extLst>
              </p:cNvPr>
              <p:cNvSpPr txBox="1"/>
              <p:nvPr/>
            </p:nvSpPr>
            <p:spPr>
              <a:xfrm>
                <a:off x="7265069" y="2721179"/>
                <a:ext cx="63041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x-none" sz="1400" dirty="0"/>
                  <a:t>CMg*</a:t>
                </a:r>
                <a:endParaRPr lang="es-MX" sz="1400" baseline="-25000" dirty="0"/>
              </a:p>
            </p:txBody>
          </p:sp>
          <p:sp>
            <p:nvSpPr>
              <p:cNvPr id="35" name="7 CuadroTexto">
                <a:extLst>
                  <a:ext uri="{FF2B5EF4-FFF2-40B4-BE49-F238E27FC236}">
                    <a16:creationId xmlns:a16="http://schemas.microsoft.com/office/drawing/2014/main" xmlns="" id="{E14FE6E7-BE9F-419B-9D45-C21F4F5B563C}"/>
                  </a:ext>
                </a:extLst>
              </p:cNvPr>
              <p:cNvSpPr txBox="1"/>
              <p:nvPr/>
            </p:nvSpPr>
            <p:spPr>
              <a:xfrm>
                <a:off x="9109587" y="5823132"/>
                <a:ext cx="39145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1600" dirty="0"/>
                  <a:t>Q</a:t>
                </a:r>
                <a:r>
                  <a:rPr lang="es-ES" sz="1050" dirty="0"/>
                  <a:t>1</a:t>
                </a:r>
                <a:endParaRPr lang="es-ES" sz="1600" dirty="0"/>
              </a:p>
            </p:txBody>
          </p:sp>
          <p:sp>
            <p:nvSpPr>
              <p:cNvPr id="36" name="7 CuadroTexto">
                <a:extLst>
                  <a:ext uri="{FF2B5EF4-FFF2-40B4-BE49-F238E27FC236}">
                    <a16:creationId xmlns:a16="http://schemas.microsoft.com/office/drawing/2014/main" xmlns="" id="{CAA888A6-7ED1-4155-90A1-5587FE650E61}"/>
                  </a:ext>
                </a:extLst>
              </p:cNvPr>
              <p:cNvSpPr txBox="1"/>
              <p:nvPr/>
            </p:nvSpPr>
            <p:spPr>
              <a:xfrm>
                <a:off x="11475099" y="5823132"/>
                <a:ext cx="32252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1600" dirty="0"/>
                  <a:t>Q</a:t>
                </a:r>
              </a:p>
            </p:txBody>
          </p:sp>
          <p:cxnSp>
            <p:nvCxnSpPr>
              <p:cNvPr id="37" name="Conector recto 38">
                <a:extLst>
                  <a:ext uri="{FF2B5EF4-FFF2-40B4-BE49-F238E27FC236}">
                    <a16:creationId xmlns:a16="http://schemas.microsoft.com/office/drawing/2014/main" xmlns="" id="{ED000DAB-DA14-4A5B-9BD3-85377D70F8A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99229" y="2903455"/>
                <a:ext cx="1853729" cy="3005639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" name="Conector recto 9">
              <a:extLst>
                <a:ext uri="{FF2B5EF4-FFF2-40B4-BE49-F238E27FC236}">
                  <a16:creationId xmlns:a16="http://schemas.microsoft.com/office/drawing/2014/main" xmlns="" id="{021278C3-BF08-4F25-8477-50D70B31F423}"/>
                </a:ext>
              </a:extLst>
            </p:cNvPr>
            <p:cNvCxnSpPr>
              <a:cxnSpLocks/>
            </p:cNvCxnSpPr>
            <p:nvPr/>
          </p:nvCxnSpPr>
          <p:spPr>
            <a:xfrm>
              <a:off x="7695291" y="3234906"/>
              <a:ext cx="0" cy="2297847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7 CuadroTexto">
              <a:extLst>
                <a:ext uri="{FF2B5EF4-FFF2-40B4-BE49-F238E27FC236}">
                  <a16:creationId xmlns:a16="http://schemas.microsoft.com/office/drawing/2014/main" xmlns="" id="{B38137FA-80D3-4EE2-9B3A-B58A5478690B}"/>
                </a:ext>
              </a:extLst>
            </p:cNvPr>
            <p:cNvSpPr txBox="1"/>
            <p:nvPr/>
          </p:nvSpPr>
          <p:spPr>
            <a:xfrm>
              <a:off x="7476319" y="5483827"/>
              <a:ext cx="39145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600" dirty="0"/>
                <a:t>Q</a:t>
              </a:r>
              <a:r>
                <a:rPr lang="es-ES" sz="1050" dirty="0"/>
                <a:t>2</a:t>
              </a:r>
              <a:endParaRPr lang="es-ES" sz="1600" dirty="0"/>
            </a:p>
          </p:txBody>
        </p:sp>
        <p:cxnSp>
          <p:nvCxnSpPr>
            <p:cNvPr id="10" name="Conector recto 11">
              <a:extLst>
                <a:ext uri="{FF2B5EF4-FFF2-40B4-BE49-F238E27FC236}">
                  <a16:creationId xmlns:a16="http://schemas.microsoft.com/office/drawing/2014/main" xmlns="" id="{F33252A9-F6C4-4826-8E6B-0C33DE199A9D}"/>
                </a:ext>
              </a:extLst>
            </p:cNvPr>
            <p:cNvCxnSpPr>
              <a:cxnSpLocks/>
            </p:cNvCxnSpPr>
            <p:nvPr/>
          </p:nvCxnSpPr>
          <p:spPr>
            <a:xfrm>
              <a:off x="6787063" y="5015880"/>
              <a:ext cx="3755779" cy="0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Conector recto 12">
              <a:extLst>
                <a:ext uri="{FF2B5EF4-FFF2-40B4-BE49-F238E27FC236}">
                  <a16:creationId xmlns:a16="http://schemas.microsoft.com/office/drawing/2014/main" xmlns="" id="{BDB7A64A-CAEB-40A9-BC6D-7F1914F0C7A9}"/>
                </a:ext>
              </a:extLst>
            </p:cNvPr>
            <p:cNvCxnSpPr>
              <a:cxnSpLocks/>
            </p:cNvCxnSpPr>
            <p:nvPr/>
          </p:nvCxnSpPr>
          <p:spPr>
            <a:xfrm>
              <a:off x="6827319" y="3993259"/>
              <a:ext cx="3647116" cy="0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2" name="CuadroTexto 13">
              <a:extLst>
                <a:ext uri="{FF2B5EF4-FFF2-40B4-BE49-F238E27FC236}">
                  <a16:creationId xmlns:a16="http://schemas.microsoft.com/office/drawing/2014/main" xmlns="" id="{A93176F5-E84B-4782-9D06-5E77FE8D87B6}"/>
                </a:ext>
              </a:extLst>
            </p:cNvPr>
            <p:cNvSpPr txBox="1"/>
            <p:nvPr/>
          </p:nvSpPr>
          <p:spPr>
            <a:xfrm>
              <a:off x="10411323" y="3858869"/>
              <a:ext cx="63350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1600" dirty="0"/>
                <a:t>CMg</a:t>
              </a:r>
              <a:r>
                <a:rPr lang="x-none" sz="1600" baseline="-25000" dirty="0"/>
                <a:t>2</a:t>
              </a:r>
              <a:endParaRPr lang="es-MX" sz="1600" dirty="0"/>
            </a:p>
          </p:txBody>
        </p:sp>
        <p:sp>
          <p:nvSpPr>
            <p:cNvPr id="13" name="CuadroTexto 14">
              <a:extLst>
                <a:ext uri="{FF2B5EF4-FFF2-40B4-BE49-F238E27FC236}">
                  <a16:creationId xmlns:a16="http://schemas.microsoft.com/office/drawing/2014/main" xmlns="" id="{9C598937-FA29-4328-A0C3-D02DB4CCF465}"/>
                </a:ext>
              </a:extLst>
            </p:cNvPr>
            <p:cNvSpPr txBox="1"/>
            <p:nvPr/>
          </p:nvSpPr>
          <p:spPr>
            <a:xfrm>
              <a:off x="10462816" y="4779393"/>
              <a:ext cx="63350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1600" dirty="0"/>
                <a:t>CMg</a:t>
              </a:r>
              <a:r>
                <a:rPr lang="x-none" sz="1600" baseline="-25000" dirty="0"/>
                <a:t>1</a:t>
              </a:r>
              <a:endParaRPr lang="es-MX" sz="1600" dirty="0"/>
            </a:p>
          </p:txBody>
        </p:sp>
        <p:sp>
          <p:nvSpPr>
            <p:cNvPr id="14" name="Elipse 15">
              <a:extLst>
                <a:ext uri="{FF2B5EF4-FFF2-40B4-BE49-F238E27FC236}">
                  <a16:creationId xmlns:a16="http://schemas.microsoft.com/office/drawing/2014/main" xmlns="" id="{2D91EAE5-E923-49AE-8592-532CFFF080BD}"/>
                </a:ext>
              </a:extLst>
            </p:cNvPr>
            <p:cNvSpPr/>
            <p:nvPr/>
          </p:nvSpPr>
          <p:spPr>
            <a:xfrm>
              <a:off x="7670842" y="3942362"/>
              <a:ext cx="83890" cy="838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15" name="Elipse 16">
              <a:extLst>
                <a:ext uri="{FF2B5EF4-FFF2-40B4-BE49-F238E27FC236}">
                  <a16:creationId xmlns:a16="http://schemas.microsoft.com/office/drawing/2014/main" xmlns="" id="{F04786D1-C653-4878-9F63-53879FBE69F7}"/>
                </a:ext>
              </a:extLst>
            </p:cNvPr>
            <p:cNvSpPr/>
            <p:nvPr/>
          </p:nvSpPr>
          <p:spPr>
            <a:xfrm>
              <a:off x="8271816" y="3663441"/>
              <a:ext cx="83890" cy="838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16" name="CuadroTexto 17">
              <a:extLst>
                <a:ext uri="{FF2B5EF4-FFF2-40B4-BE49-F238E27FC236}">
                  <a16:creationId xmlns:a16="http://schemas.microsoft.com/office/drawing/2014/main" xmlns="" id="{21DE56B9-F898-4969-B17C-ECAB7E1575D9}"/>
                </a:ext>
              </a:extLst>
            </p:cNvPr>
            <p:cNvSpPr txBox="1"/>
            <p:nvPr/>
          </p:nvSpPr>
          <p:spPr>
            <a:xfrm>
              <a:off x="6234675" y="3815415"/>
              <a:ext cx="63350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1600" dirty="0"/>
                <a:t>CMg</a:t>
              </a:r>
              <a:r>
                <a:rPr lang="x-none" sz="1600" baseline="-25000" dirty="0"/>
                <a:t>2</a:t>
              </a:r>
              <a:endParaRPr lang="es-MX" sz="1600" dirty="0"/>
            </a:p>
          </p:txBody>
        </p:sp>
        <p:sp>
          <p:nvSpPr>
            <p:cNvPr id="17" name="CuadroTexto 18">
              <a:extLst>
                <a:ext uri="{FF2B5EF4-FFF2-40B4-BE49-F238E27FC236}">
                  <a16:creationId xmlns:a16="http://schemas.microsoft.com/office/drawing/2014/main" xmlns="" id="{15EA6F67-B37B-496C-ACD3-53D2E6BD4160}"/>
                </a:ext>
              </a:extLst>
            </p:cNvPr>
            <p:cNvSpPr txBox="1"/>
            <p:nvPr/>
          </p:nvSpPr>
          <p:spPr>
            <a:xfrm>
              <a:off x="6488502" y="3484736"/>
              <a:ext cx="35939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1600" dirty="0"/>
                <a:t>P</a:t>
              </a:r>
              <a:r>
                <a:rPr lang="x-none" sz="1600" baseline="-25000" dirty="0"/>
                <a:t>1</a:t>
              </a:r>
              <a:endParaRPr lang="es-MX" sz="1600" dirty="0"/>
            </a:p>
          </p:txBody>
        </p:sp>
        <p:sp>
          <p:nvSpPr>
            <p:cNvPr id="18" name="CuadroTexto 19">
              <a:extLst>
                <a:ext uri="{FF2B5EF4-FFF2-40B4-BE49-F238E27FC236}">
                  <a16:creationId xmlns:a16="http://schemas.microsoft.com/office/drawing/2014/main" xmlns="" id="{D1F28A62-810A-4FFA-95FA-1B696780DD9F}"/>
                </a:ext>
              </a:extLst>
            </p:cNvPr>
            <p:cNvSpPr txBox="1"/>
            <p:nvPr/>
          </p:nvSpPr>
          <p:spPr>
            <a:xfrm>
              <a:off x="6512261" y="3041913"/>
              <a:ext cx="35939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1600" dirty="0"/>
                <a:t>P</a:t>
              </a:r>
              <a:r>
                <a:rPr lang="x-none" sz="1600" baseline="-25000" dirty="0"/>
                <a:t>2</a:t>
              </a:r>
              <a:endParaRPr lang="es-MX" sz="16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7 CuadroTexto">
                  <a:extLst>
                    <a:ext uri="{FF2B5EF4-FFF2-40B4-BE49-F238E27FC236}">
                      <a16:creationId xmlns:a16="http://schemas.microsoft.com/office/drawing/2014/main" xmlns="" id="{3FDB3643-4D9F-4D13-A324-AEB6BA925E43}"/>
                    </a:ext>
                  </a:extLst>
                </p:cNvPr>
                <p:cNvSpPr txBox="1"/>
                <p:nvPr/>
              </p:nvSpPr>
              <p:spPr>
                <a:xfrm>
                  <a:off x="6839371" y="2312984"/>
                  <a:ext cx="2440476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ES" sz="1600" dirty="0"/>
                    <a:t>Intersección= P+[1/(b</a:t>
                  </a:r>
                  <a:r>
                    <a:rPr lang="es-MX" sz="1600" dirty="0"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s-MX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</m:t>
                      </m:r>
                    </m:oMath>
                  </a14:m>
                  <a:r>
                    <a:rPr lang="es-ES" sz="1600" dirty="0"/>
                    <a:t>n)]</a:t>
                  </a:r>
                </a:p>
              </p:txBody>
            </p:sp>
          </mc:Choice>
          <mc:Fallback xmlns="">
            <p:sp>
              <p:nvSpPr>
                <p:cNvPr id="19" name="7 CuadroTexto">
                  <a:extLst>
                    <a:ext uri="{FF2B5EF4-FFF2-40B4-BE49-F238E27FC236}">
                      <a16:creationId xmlns:a16="http://schemas.microsoft.com/office/drawing/2014/main" id="{3FDB3643-4D9F-4D13-A324-AEB6BA925E4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39371" y="2312984"/>
                  <a:ext cx="2440476" cy="338554"/>
                </a:xfrm>
                <a:prstGeom prst="rect">
                  <a:avLst/>
                </a:prstGeom>
                <a:blipFill>
                  <a:blip r:embed="rId3"/>
                  <a:stretch>
                    <a:fillRect l="-1247" t="-5455" r="-249" b="-23636"/>
                  </a:stretch>
                </a:blipFill>
              </p:spPr>
              <p:txBody>
                <a:bodyPr/>
                <a:lstStyle/>
                <a:p>
                  <a:r>
                    <a:rPr lang="es-MX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7 CuadroTexto">
                  <a:extLst>
                    <a:ext uri="{FF2B5EF4-FFF2-40B4-BE49-F238E27FC236}">
                      <a16:creationId xmlns:a16="http://schemas.microsoft.com/office/drawing/2014/main" xmlns="" id="{A560D9A2-C41D-4A70-BC87-6CD88C003F70}"/>
                    </a:ext>
                  </a:extLst>
                </p:cNvPr>
                <p:cNvSpPr txBox="1"/>
                <p:nvPr/>
              </p:nvSpPr>
              <p:spPr>
                <a:xfrm>
                  <a:off x="8432238" y="3553276"/>
                  <a:ext cx="1923732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ES" sz="1600" dirty="0"/>
                    <a:t>Pendiente= 1/(S</a:t>
                  </a:r>
                  <a:r>
                    <a:rPr lang="es-MX" sz="1600" dirty="0"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s-MX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</m:t>
                      </m:r>
                    </m:oMath>
                  </a14:m>
                  <a:r>
                    <a:rPr lang="es-ES" sz="1600" dirty="0"/>
                    <a:t>b)</a:t>
                  </a:r>
                </a:p>
              </p:txBody>
            </p:sp>
          </mc:Choice>
          <mc:Fallback xmlns="">
            <p:sp>
              <p:nvSpPr>
                <p:cNvPr id="20" name="7 CuadroTexto">
                  <a:extLst>
                    <a:ext uri="{FF2B5EF4-FFF2-40B4-BE49-F238E27FC236}">
                      <a16:creationId xmlns:a16="http://schemas.microsoft.com/office/drawing/2014/main" id="{A560D9A2-C41D-4A70-BC87-6CD88C003F7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32238" y="3553276"/>
                  <a:ext cx="1923732" cy="338554"/>
                </a:xfrm>
                <a:prstGeom prst="rect">
                  <a:avLst/>
                </a:prstGeom>
                <a:blipFill>
                  <a:blip r:embed="rId4"/>
                  <a:stretch>
                    <a:fillRect l="-1905" t="-5357" r="-635" b="-21429"/>
                  </a:stretch>
                </a:blipFill>
              </p:spPr>
              <p:txBody>
                <a:bodyPr/>
                <a:lstStyle/>
                <a:p>
                  <a:r>
                    <a:rPr lang="es-MX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19487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xmlns="" id="{5AB72AFB-C257-514A-B527-DEE96BA306D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49918" y="2011808"/>
                <a:ext cx="5952342" cy="5120639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s-MX" sz="2400" dirty="0"/>
                  <a:t>La empresa 1 tendrá un margen sobre el </a:t>
                </a:r>
                <a:r>
                  <a:rPr lang="es-MX" sz="2400" b="1" i="1" dirty="0"/>
                  <a:t>CMg</a:t>
                </a:r>
                <a:r>
                  <a:rPr lang="es-MX" sz="2400" dirty="0"/>
                  <a:t> mayor que la empresa 2: </a:t>
                </a:r>
                <a:r>
                  <a:rPr lang="x-none" sz="2400" b="1" i="1" dirty="0"/>
                  <a:t>P</a:t>
                </a:r>
                <a:r>
                  <a:rPr lang="x-none" sz="2400" b="1" i="1" baseline="-25000" dirty="0"/>
                  <a:t>1</a:t>
                </a:r>
                <a:r>
                  <a:rPr lang="x-none" sz="2400" b="1" i="1" dirty="0"/>
                  <a:t>-</a:t>
                </a:r>
                <a:r>
                  <a:rPr lang="es-ES" sz="2400" b="1" i="1" dirty="0"/>
                  <a:t>CMg</a:t>
                </a:r>
                <a:r>
                  <a:rPr lang="es-ES" sz="2400" b="1" i="1" baseline="-25000" dirty="0"/>
                  <a:t>1 </a:t>
                </a:r>
                <a:r>
                  <a:rPr lang="es-MX" sz="2400" b="1" dirty="0"/>
                  <a:t>&gt;</a:t>
                </a:r>
                <a:r>
                  <a:rPr lang="es-MX" sz="2400" b="1" i="1" dirty="0"/>
                  <a:t> </a:t>
                </a:r>
                <a:r>
                  <a:rPr lang="x-none" sz="2400" b="1" i="1" dirty="0"/>
                  <a:t>P</a:t>
                </a:r>
                <a:r>
                  <a:rPr lang="x-none" sz="2400" b="1" i="1" baseline="-25000" dirty="0"/>
                  <a:t>2</a:t>
                </a:r>
                <a:r>
                  <a:rPr lang="x-none" sz="2400" b="1" i="1" dirty="0"/>
                  <a:t>-</a:t>
                </a:r>
                <a:r>
                  <a:rPr lang="es-ES" sz="2400" b="1" i="1" dirty="0"/>
                  <a:t>CMg</a:t>
                </a:r>
                <a:r>
                  <a:rPr lang="es-ES" sz="2400" b="1" i="1" baseline="-25000" dirty="0"/>
                  <a:t>2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s-ES" sz="2400" dirty="0"/>
                  <a:t>Áreas sombreadas (beneficios de explotación) = ingresos menos costos de explotación.</a:t>
                </a:r>
              </a:p>
              <a:p>
                <a:pPr marL="292608" lvl="1" indent="0">
                  <a:buNone/>
                </a:pPr>
                <a:r>
                  <a:rPr lang="es-ES" sz="2800" b="1" i="1" dirty="0"/>
                  <a:t> (P</a:t>
                </a:r>
                <a:r>
                  <a:rPr lang="es-MX" sz="2800" b="1" i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s-MX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es-ES" sz="2800" b="1" i="1" dirty="0"/>
                  <a:t>Q) - (CMg</a:t>
                </a:r>
                <a:r>
                  <a:rPr lang="es-MX" sz="2800" b="1" i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s-MX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es-ES" sz="2800" b="1" i="1" dirty="0"/>
                  <a:t>Q)</a:t>
                </a:r>
                <a:endParaRPr lang="es-MX" sz="2800" b="1" i="1" dirty="0"/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s-MX" sz="2400" dirty="0"/>
                  <a:t>Una empresa con un menor </a:t>
                </a:r>
                <a:r>
                  <a:rPr lang="es-MX" sz="2400" b="1" i="1" dirty="0"/>
                  <a:t>CMg</a:t>
                </a:r>
                <a:r>
                  <a:rPr lang="es-MX" sz="2400" dirty="0"/>
                  <a:t>:</a:t>
                </a:r>
              </a:p>
              <a:p>
                <a:pPr lvl="1">
                  <a:buFont typeface="Wingdings" panose="05000000000000000000" pitchFamily="2" charset="2"/>
                  <a:buChar char="ü"/>
                </a:pPr>
                <a:r>
                  <a:rPr lang="es-ES" sz="2200" dirty="0"/>
                  <a:t>Fijará un precio inferior pero un mayor margen sobre el CMg. Producirá más cantidad de producto y obtendrá mayores beneficios.</a:t>
                </a:r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5AB72AFB-C257-514A-B527-DEE96BA306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49918" y="2011808"/>
                <a:ext cx="5952342" cy="5120639"/>
              </a:xfrm>
              <a:blipFill>
                <a:blip r:embed="rId2"/>
                <a:stretch>
                  <a:fillRect l="-2866" t="-1667" r="-512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1 Título">
            <a:extLst>
              <a:ext uri="{FF2B5EF4-FFF2-40B4-BE49-F238E27FC236}">
                <a16:creationId xmlns:a16="http://schemas.microsoft.com/office/drawing/2014/main" xmlns="" id="{9DCC1BED-35A1-4923-9F4C-93281DCEB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Autofit/>
          </a:bodyPr>
          <a:lstStyle/>
          <a:p>
            <a:pPr algn="ctr"/>
            <a:r>
              <a:rPr lang="es-ES" sz="4400" dirty="0"/>
              <a:t>Diferencias de desempeño entre productores</a:t>
            </a:r>
            <a:endParaRPr lang="es-MX" sz="4400" dirty="0"/>
          </a:p>
        </p:txBody>
      </p:sp>
      <p:grpSp>
        <p:nvGrpSpPr>
          <p:cNvPr id="4" name="Grupo 6">
            <a:extLst>
              <a:ext uri="{FF2B5EF4-FFF2-40B4-BE49-F238E27FC236}">
                <a16:creationId xmlns:a16="http://schemas.microsoft.com/office/drawing/2014/main" xmlns="" id="{3CBB8755-0899-4462-949B-92D47B5DD31C}"/>
              </a:ext>
            </a:extLst>
          </p:cNvPr>
          <p:cNvGrpSpPr/>
          <p:nvPr/>
        </p:nvGrpSpPr>
        <p:grpSpPr>
          <a:xfrm>
            <a:off x="7090766" y="1722693"/>
            <a:ext cx="4861648" cy="4607688"/>
            <a:chOff x="6234675" y="1214693"/>
            <a:chExt cx="4861648" cy="4607688"/>
          </a:xfrm>
        </p:grpSpPr>
        <p:sp>
          <p:nvSpPr>
            <p:cNvPr id="5" name="Rectángulo 7">
              <a:extLst>
                <a:ext uri="{FF2B5EF4-FFF2-40B4-BE49-F238E27FC236}">
                  <a16:creationId xmlns:a16="http://schemas.microsoft.com/office/drawing/2014/main" xmlns="" id="{E8C1865E-DA89-42F2-BFAD-73D8C6A75343}"/>
                </a:ext>
              </a:extLst>
            </p:cNvPr>
            <p:cNvSpPr/>
            <p:nvPr/>
          </p:nvSpPr>
          <p:spPr>
            <a:xfrm>
              <a:off x="6799854" y="3717371"/>
              <a:ext cx="1550516" cy="1293541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grpSp>
          <p:nvGrpSpPr>
            <p:cNvPr id="7" name="Grupo 8">
              <a:extLst>
                <a:ext uri="{FF2B5EF4-FFF2-40B4-BE49-F238E27FC236}">
                  <a16:creationId xmlns:a16="http://schemas.microsoft.com/office/drawing/2014/main" xmlns="" id="{E6E376F3-B421-42DF-919C-812DEDBD3E86}"/>
                </a:ext>
              </a:extLst>
            </p:cNvPr>
            <p:cNvGrpSpPr/>
            <p:nvPr/>
          </p:nvGrpSpPr>
          <p:grpSpPr>
            <a:xfrm>
              <a:off x="6239311" y="1214693"/>
              <a:ext cx="4557648" cy="4595258"/>
              <a:chOff x="7239975" y="1568376"/>
              <a:chExt cx="4557648" cy="4595258"/>
            </a:xfrm>
          </p:grpSpPr>
          <p:sp>
            <p:nvSpPr>
              <p:cNvPr id="21" name="Rectángulo 22">
                <a:extLst>
                  <a:ext uri="{FF2B5EF4-FFF2-40B4-BE49-F238E27FC236}">
                    <a16:creationId xmlns:a16="http://schemas.microsoft.com/office/drawing/2014/main" xmlns="" id="{B72C0B3D-39A3-439E-9051-59A8501EDB12}"/>
                  </a:ext>
                </a:extLst>
              </p:cNvPr>
              <p:cNvSpPr/>
              <p:nvPr/>
            </p:nvSpPr>
            <p:spPr>
              <a:xfrm>
                <a:off x="7794768" y="3590851"/>
                <a:ext cx="926537" cy="463564"/>
              </a:xfrm>
              <a:prstGeom prst="rect">
                <a:avLst/>
              </a:prstGeom>
              <a:solidFill>
                <a:srgbClr val="F4CC61">
                  <a:alpha val="60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cxnSp>
            <p:nvCxnSpPr>
              <p:cNvPr id="22" name="Conector recto 23">
                <a:extLst>
                  <a:ext uri="{FF2B5EF4-FFF2-40B4-BE49-F238E27FC236}">
                    <a16:creationId xmlns:a16="http://schemas.microsoft.com/office/drawing/2014/main" xmlns="" id="{4D333068-1566-42E7-8E90-4E7D79223E98}"/>
                  </a:ext>
                </a:extLst>
              </p:cNvPr>
              <p:cNvCxnSpPr/>
              <p:nvPr/>
            </p:nvCxnSpPr>
            <p:spPr>
              <a:xfrm>
                <a:off x="7793372" y="1937857"/>
                <a:ext cx="0" cy="3942826"/>
              </a:xfrm>
              <a:prstGeom prst="line">
                <a:avLst/>
              </a:prstGeom>
              <a:ln w="28575"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3" name="Conector recto 24">
                <a:extLst>
                  <a:ext uri="{FF2B5EF4-FFF2-40B4-BE49-F238E27FC236}">
                    <a16:creationId xmlns:a16="http://schemas.microsoft.com/office/drawing/2014/main" xmlns="" id="{71DDFB1D-B2D5-4726-8C10-D5514AFD342C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9764785" y="3909270"/>
                <a:ext cx="0" cy="3942826"/>
              </a:xfrm>
              <a:prstGeom prst="line">
                <a:avLst/>
              </a:prstGeom>
              <a:ln w="28575"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4" name="Conector recto 25">
                <a:extLst>
                  <a:ext uri="{FF2B5EF4-FFF2-40B4-BE49-F238E27FC236}">
                    <a16:creationId xmlns:a16="http://schemas.microsoft.com/office/drawing/2014/main" xmlns="" id="{F7A0393C-4581-4052-B978-16222E80194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69789" y="2904966"/>
                <a:ext cx="3568363" cy="2612788"/>
              </a:xfrm>
              <a:prstGeom prst="line">
                <a:avLst/>
              </a:prstGeom>
              <a:ln w="28575"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5" name="Conector recto 26">
                <a:extLst>
                  <a:ext uri="{FF2B5EF4-FFF2-40B4-BE49-F238E27FC236}">
                    <a16:creationId xmlns:a16="http://schemas.microsoft.com/office/drawing/2014/main" xmlns="" id="{70BA010F-99FD-4884-8D76-8C50A1FAAD00}"/>
                  </a:ext>
                </a:extLst>
              </p:cNvPr>
              <p:cNvCxnSpPr>
                <a:cxnSpLocks/>
                <a:endCxn id="15" idx="6"/>
              </p:cNvCxnSpPr>
              <p:nvPr/>
            </p:nvCxnSpPr>
            <p:spPr>
              <a:xfrm>
                <a:off x="7767492" y="4047134"/>
                <a:ext cx="1588878" cy="11935"/>
              </a:xfrm>
              <a:prstGeom prst="line">
                <a:avLst/>
              </a:prstGeom>
              <a:ln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Conector recto 27">
                <a:extLst>
                  <a:ext uri="{FF2B5EF4-FFF2-40B4-BE49-F238E27FC236}">
                    <a16:creationId xmlns:a16="http://schemas.microsoft.com/office/drawing/2014/main" xmlns="" id="{5F350604-6AAA-4862-973E-FE2F04EE48E7}"/>
                  </a:ext>
                </a:extLst>
              </p:cNvPr>
              <p:cNvCxnSpPr>
                <a:cxnSpLocks/>
                <a:stCxn id="15" idx="7"/>
              </p:cNvCxnSpPr>
              <p:nvPr/>
            </p:nvCxnSpPr>
            <p:spPr>
              <a:xfrm flipH="1">
                <a:off x="9328559" y="4029409"/>
                <a:ext cx="15526" cy="1851276"/>
              </a:xfrm>
              <a:prstGeom prst="line">
                <a:avLst/>
              </a:prstGeom>
              <a:ln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Elipse 28">
                <a:extLst>
                  <a:ext uri="{FF2B5EF4-FFF2-40B4-BE49-F238E27FC236}">
                    <a16:creationId xmlns:a16="http://schemas.microsoft.com/office/drawing/2014/main" xmlns="" id="{9F868331-6842-4E63-927D-AC996BCDBD08}"/>
                  </a:ext>
                </a:extLst>
              </p:cNvPr>
              <p:cNvSpPr/>
              <p:nvPr/>
            </p:nvSpPr>
            <p:spPr>
              <a:xfrm>
                <a:off x="8674378" y="3574300"/>
                <a:ext cx="83890" cy="8389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28" name="Elipse 29">
                <a:extLst>
                  <a:ext uri="{FF2B5EF4-FFF2-40B4-BE49-F238E27FC236}">
                    <a16:creationId xmlns:a16="http://schemas.microsoft.com/office/drawing/2014/main" xmlns="" id="{ADB29F82-A121-42FA-9133-2AA4DCA25285}"/>
                  </a:ext>
                </a:extLst>
              </p:cNvPr>
              <p:cNvSpPr/>
              <p:nvPr/>
            </p:nvSpPr>
            <p:spPr>
              <a:xfrm>
                <a:off x="9278910" y="5299166"/>
                <a:ext cx="83890" cy="8389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cxnSp>
            <p:nvCxnSpPr>
              <p:cNvPr id="29" name="Conector recto 30">
                <a:extLst>
                  <a:ext uri="{FF2B5EF4-FFF2-40B4-BE49-F238E27FC236}">
                    <a16:creationId xmlns:a16="http://schemas.microsoft.com/office/drawing/2014/main" xmlns="" id="{F94B0990-8798-4B6C-8E11-C713A0E5F0C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86380" y="3583497"/>
                <a:ext cx="883167" cy="0"/>
              </a:xfrm>
              <a:prstGeom prst="line">
                <a:avLst/>
              </a:prstGeom>
              <a:ln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CuadroTexto 31">
                <a:extLst>
                  <a:ext uri="{FF2B5EF4-FFF2-40B4-BE49-F238E27FC236}">
                    <a16:creationId xmlns:a16="http://schemas.microsoft.com/office/drawing/2014/main" xmlns="" id="{A524BEE0-2E7A-4EEE-9DA4-7444C2CA3191}"/>
                  </a:ext>
                </a:extLst>
              </p:cNvPr>
              <p:cNvSpPr txBox="1"/>
              <p:nvPr/>
            </p:nvSpPr>
            <p:spPr>
              <a:xfrm>
                <a:off x="9593051" y="5825080"/>
                <a:ext cx="47160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x-none" sz="1600" dirty="0"/>
                  <a:t>MR</a:t>
                </a:r>
                <a:endParaRPr lang="es-MX" sz="1600" dirty="0"/>
              </a:p>
            </p:txBody>
          </p:sp>
          <p:sp>
            <p:nvSpPr>
              <p:cNvPr id="31" name="CuadroTexto 32">
                <a:extLst>
                  <a:ext uri="{FF2B5EF4-FFF2-40B4-BE49-F238E27FC236}">
                    <a16:creationId xmlns:a16="http://schemas.microsoft.com/office/drawing/2014/main" xmlns="" id="{E3E6AD34-6727-4514-91D7-59B86988B536}"/>
                  </a:ext>
                </a:extLst>
              </p:cNvPr>
              <p:cNvSpPr txBox="1"/>
              <p:nvPr/>
            </p:nvSpPr>
            <p:spPr>
              <a:xfrm>
                <a:off x="11279483" y="5423167"/>
                <a:ext cx="31130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x-none" sz="1600" dirty="0"/>
                  <a:t>D</a:t>
                </a:r>
                <a:endParaRPr lang="es-MX" sz="1600" dirty="0"/>
              </a:p>
            </p:txBody>
          </p:sp>
          <p:sp>
            <p:nvSpPr>
              <p:cNvPr id="32" name="CuadroTexto 33">
                <a:extLst>
                  <a:ext uri="{FF2B5EF4-FFF2-40B4-BE49-F238E27FC236}">
                    <a16:creationId xmlns:a16="http://schemas.microsoft.com/office/drawing/2014/main" xmlns="" id="{7C96D3A3-C694-45A6-B3AB-88B52B2A2850}"/>
                  </a:ext>
                </a:extLst>
              </p:cNvPr>
              <p:cNvSpPr txBox="1"/>
              <p:nvPr/>
            </p:nvSpPr>
            <p:spPr>
              <a:xfrm>
                <a:off x="7451479" y="1568376"/>
                <a:ext cx="1153521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x-none" sz="1100" dirty="0"/>
                  <a:t>Costo (C) y Precio (P)</a:t>
                </a:r>
                <a:endParaRPr lang="es-MX" sz="1100" dirty="0"/>
              </a:p>
            </p:txBody>
          </p:sp>
          <p:sp>
            <p:nvSpPr>
              <p:cNvPr id="33" name="CuadroTexto 34">
                <a:extLst>
                  <a:ext uri="{FF2B5EF4-FFF2-40B4-BE49-F238E27FC236}">
                    <a16:creationId xmlns:a16="http://schemas.microsoft.com/office/drawing/2014/main" xmlns="" id="{3A5D8D10-6040-4385-BA08-79BA7A4EBB6C}"/>
                  </a:ext>
                </a:extLst>
              </p:cNvPr>
              <p:cNvSpPr txBox="1"/>
              <p:nvPr/>
            </p:nvSpPr>
            <p:spPr>
              <a:xfrm>
                <a:off x="7239975" y="5190142"/>
                <a:ext cx="63350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x-none" sz="1600" dirty="0"/>
                  <a:t>CMg</a:t>
                </a:r>
                <a:r>
                  <a:rPr lang="x-none" sz="1600" baseline="-25000" dirty="0"/>
                  <a:t>1</a:t>
                </a:r>
                <a:endParaRPr lang="es-MX" sz="1600" dirty="0"/>
              </a:p>
            </p:txBody>
          </p:sp>
          <p:sp>
            <p:nvSpPr>
              <p:cNvPr id="34" name="CuadroTexto 35">
                <a:extLst>
                  <a:ext uri="{FF2B5EF4-FFF2-40B4-BE49-F238E27FC236}">
                    <a16:creationId xmlns:a16="http://schemas.microsoft.com/office/drawing/2014/main" xmlns="" id="{62EE3014-6C61-435B-844D-BDDF8B649760}"/>
                  </a:ext>
                </a:extLst>
              </p:cNvPr>
              <p:cNvSpPr txBox="1"/>
              <p:nvPr/>
            </p:nvSpPr>
            <p:spPr>
              <a:xfrm>
                <a:off x="7265069" y="2721179"/>
                <a:ext cx="63041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x-none" sz="1400" dirty="0"/>
                  <a:t>CMg*</a:t>
                </a:r>
                <a:endParaRPr lang="es-MX" sz="1400" baseline="-25000" dirty="0"/>
              </a:p>
            </p:txBody>
          </p:sp>
          <p:sp>
            <p:nvSpPr>
              <p:cNvPr id="35" name="7 CuadroTexto">
                <a:extLst>
                  <a:ext uri="{FF2B5EF4-FFF2-40B4-BE49-F238E27FC236}">
                    <a16:creationId xmlns:a16="http://schemas.microsoft.com/office/drawing/2014/main" xmlns="" id="{E14FE6E7-BE9F-419B-9D45-C21F4F5B563C}"/>
                  </a:ext>
                </a:extLst>
              </p:cNvPr>
              <p:cNvSpPr txBox="1"/>
              <p:nvPr/>
            </p:nvSpPr>
            <p:spPr>
              <a:xfrm>
                <a:off x="9109587" y="5823132"/>
                <a:ext cx="39145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1600" dirty="0"/>
                  <a:t>Q</a:t>
                </a:r>
                <a:r>
                  <a:rPr lang="es-ES" sz="1050" dirty="0"/>
                  <a:t>1</a:t>
                </a:r>
                <a:endParaRPr lang="es-ES" sz="1600" dirty="0"/>
              </a:p>
            </p:txBody>
          </p:sp>
          <p:sp>
            <p:nvSpPr>
              <p:cNvPr id="36" name="7 CuadroTexto">
                <a:extLst>
                  <a:ext uri="{FF2B5EF4-FFF2-40B4-BE49-F238E27FC236}">
                    <a16:creationId xmlns:a16="http://schemas.microsoft.com/office/drawing/2014/main" xmlns="" id="{CAA888A6-7ED1-4155-90A1-5587FE650E61}"/>
                  </a:ext>
                </a:extLst>
              </p:cNvPr>
              <p:cNvSpPr txBox="1"/>
              <p:nvPr/>
            </p:nvSpPr>
            <p:spPr>
              <a:xfrm>
                <a:off x="11475099" y="5823132"/>
                <a:ext cx="32252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1600" dirty="0"/>
                  <a:t>Q</a:t>
                </a:r>
              </a:p>
            </p:txBody>
          </p:sp>
          <p:cxnSp>
            <p:nvCxnSpPr>
              <p:cNvPr id="37" name="Conector recto 38">
                <a:extLst>
                  <a:ext uri="{FF2B5EF4-FFF2-40B4-BE49-F238E27FC236}">
                    <a16:creationId xmlns:a16="http://schemas.microsoft.com/office/drawing/2014/main" xmlns="" id="{ED000DAB-DA14-4A5B-9BD3-85377D70F8A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99229" y="2903455"/>
                <a:ext cx="1853729" cy="3005639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" name="Conector recto 9">
              <a:extLst>
                <a:ext uri="{FF2B5EF4-FFF2-40B4-BE49-F238E27FC236}">
                  <a16:creationId xmlns:a16="http://schemas.microsoft.com/office/drawing/2014/main" xmlns="" id="{021278C3-BF08-4F25-8477-50D70B31F423}"/>
                </a:ext>
              </a:extLst>
            </p:cNvPr>
            <p:cNvCxnSpPr>
              <a:cxnSpLocks/>
            </p:cNvCxnSpPr>
            <p:nvPr/>
          </p:nvCxnSpPr>
          <p:spPr>
            <a:xfrm>
              <a:off x="7695291" y="3234906"/>
              <a:ext cx="0" cy="2297847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7 CuadroTexto">
              <a:extLst>
                <a:ext uri="{FF2B5EF4-FFF2-40B4-BE49-F238E27FC236}">
                  <a16:creationId xmlns:a16="http://schemas.microsoft.com/office/drawing/2014/main" xmlns="" id="{B38137FA-80D3-4EE2-9B3A-B58A5478690B}"/>
                </a:ext>
              </a:extLst>
            </p:cNvPr>
            <p:cNvSpPr txBox="1"/>
            <p:nvPr/>
          </p:nvSpPr>
          <p:spPr>
            <a:xfrm>
              <a:off x="7476319" y="5483827"/>
              <a:ext cx="39145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600" dirty="0"/>
                <a:t>Q</a:t>
              </a:r>
              <a:r>
                <a:rPr lang="es-ES" sz="1050" dirty="0"/>
                <a:t>2</a:t>
              </a:r>
              <a:endParaRPr lang="es-ES" sz="1600" dirty="0"/>
            </a:p>
          </p:txBody>
        </p:sp>
        <p:cxnSp>
          <p:nvCxnSpPr>
            <p:cNvPr id="10" name="Conector recto 11">
              <a:extLst>
                <a:ext uri="{FF2B5EF4-FFF2-40B4-BE49-F238E27FC236}">
                  <a16:creationId xmlns:a16="http://schemas.microsoft.com/office/drawing/2014/main" xmlns="" id="{F33252A9-F6C4-4826-8E6B-0C33DE199A9D}"/>
                </a:ext>
              </a:extLst>
            </p:cNvPr>
            <p:cNvCxnSpPr>
              <a:cxnSpLocks/>
            </p:cNvCxnSpPr>
            <p:nvPr/>
          </p:nvCxnSpPr>
          <p:spPr>
            <a:xfrm>
              <a:off x="6787063" y="5015880"/>
              <a:ext cx="3755779" cy="0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Conector recto 12">
              <a:extLst>
                <a:ext uri="{FF2B5EF4-FFF2-40B4-BE49-F238E27FC236}">
                  <a16:creationId xmlns:a16="http://schemas.microsoft.com/office/drawing/2014/main" xmlns="" id="{BDB7A64A-CAEB-40A9-BC6D-7F1914F0C7A9}"/>
                </a:ext>
              </a:extLst>
            </p:cNvPr>
            <p:cNvCxnSpPr>
              <a:cxnSpLocks/>
            </p:cNvCxnSpPr>
            <p:nvPr/>
          </p:nvCxnSpPr>
          <p:spPr>
            <a:xfrm>
              <a:off x="6827319" y="3993259"/>
              <a:ext cx="3647116" cy="0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2" name="CuadroTexto 13">
              <a:extLst>
                <a:ext uri="{FF2B5EF4-FFF2-40B4-BE49-F238E27FC236}">
                  <a16:creationId xmlns:a16="http://schemas.microsoft.com/office/drawing/2014/main" xmlns="" id="{A93176F5-E84B-4782-9D06-5E77FE8D87B6}"/>
                </a:ext>
              </a:extLst>
            </p:cNvPr>
            <p:cNvSpPr txBox="1"/>
            <p:nvPr/>
          </p:nvSpPr>
          <p:spPr>
            <a:xfrm>
              <a:off x="10411323" y="3858869"/>
              <a:ext cx="63350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1600" dirty="0"/>
                <a:t>CMg</a:t>
              </a:r>
              <a:r>
                <a:rPr lang="x-none" sz="1600" baseline="-25000" dirty="0"/>
                <a:t>2</a:t>
              </a:r>
              <a:endParaRPr lang="es-MX" sz="1600" dirty="0"/>
            </a:p>
          </p:txBody>
        </p:sp>
        <p:sp>
          <p:nvSpPr>
            <p:cNvPr id="13" name="CuadroTexto 14">
              <a:extLst>
                <a:ext uri="{FF2B5EF4-FFF2-40B4-BE49-F238E27FC236}">
                  <a16:creationId xmlns:a16="http://schemas.microsoft.com/office/drawing/2014/main" xmlns="" id="{9C598937-FA29-4328-A0C3-D02DB4CCF465}"/>
                </a:ext>
              </a:extLst>
            </p:cNvPr>
            <p:cNvSpPr txBox="1"/>
            <p:nvPr/>
          </p:nvSpPr>
          <p:spPr>
            <a:xfrm>
              <a:off x="10462816" y="4779393"/>
              <a:ext cx="63350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1600" dirty="0"/>
                <a:t>CMg</a:t>
              </a:r>
              <a:r>
                <a:rPr lang="x-none" sz="1600" baseline="-25000" dirty="0"/>
                <a:t>1</a:t>
              </a:r>
              <a:endParaRPr lang="es-MX" sz="1600" dirty="0"/>
            </a:p>
          </p:txBody>
        </p:sp>
        <p:sp>
          <p:nvSpPr>
            <p:cNvPr id="14" name="Elipse 15">
              <a:extLst>
                <a:ext uri="{FF2B5EF4-FFF2-40B4-BE49-F238E27FC236}">
                  <a16:creationId xmlns:a16="http://schemas.microsoft.com/office/drawing/2014/main" xmlns="" id="{2D91EAE5-E923-49AE-8592-532CFFF080BD}"/>
                </a:ext>
              </a:extLst>
            </p:cNvPr>
            <p:cNvSpPr/>
            <p:nvPr/>
          </p:nvSpPr>
          <p:spPr>
            <a:xfrm>
              <a:off x="7670842" y="3942362"/>
              <a:ext cx="83890" cy="838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15" name="Elipse 16">
              <a:extLst>
                <a:ext uri="{FF2B5EF4-FFF2-40B4-BE49-F238E27FC236}">
                  <a16:creationId xmlns:a16="http://schemas.microsoft.com/office/drawing/2014/main" xmlns="" id="{F04786D1-C653-4878-9F63-53879FBE69F7}"/>
                </a:ext>
              </a:extLst>
            </p:cNvPr>
            <p:cNvSpPr/>
            <p:nvPr/>
          </p:nvSpPr>
          <p:spPr>
            <a:xfrm>
              <a:off x="8271816" y="3663441"/>
              <a:ext cx="83890" cy="838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16" name="CuadroTexto 17">
              <a:extLst>
                <a:ext uri="{FF2B5EF4-FFF2-40B4-BE49-F238E27FC236}">
                  <a16:creationId xmlns:a16="http://schemas.microsoft.com/office/drawing/2014/main" xmlns="" id="{21DE56B9-F898-4969-B17C-ECAB7E1575D9}"/>
                </a:ext>
              </a:extLst>
            </p:cNvPr>
            <p:cNvSpPr txBox="1"/>
            <p:nvPr/>
          </p:nvSpPr>
          <p:spPr>
            <a:xfrm>
              <a:off x="6234675" y="3815415"/>
              <a:ext cx="63350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1600" dirty="0"/>
                <a:t>CMg</a:t>
              </a:r>
              <a:r>
                <a:rPr lang="x-none" sz="1600" baseline="-25000" dirty="0"/>
                <a:t>2</a:t>
              </a:r>
              <a:endParaRPr lang="es-MX" sz="1600" dirty="0"/>
            </a:p>
          </p:txBody>
        </p:sp>
        <p:sp>
          <p:nvSpPr>
            <p:cNvPr id="17" name="CuadroTexto 18">
              <a:extLst>
                <a:ext uri="{FF2B5EF4-FFF2-40B4-BE49-F238E27FC236}">
                  <a16:creationId xmlns:a16="http://schemas.microsoft.com/office/drawing/2014/main" xmlns="" id="{15EA6F67-B37B-496C-ACD3-53D2E6BD4160}"/>
                </a:ext>
              </a:extLst>
            </p:cNvPr>
            <p:cNvSpPr txBox="1"/>
            <p:nvPr/>
          </p:nvSpPr>
          <p:spPr>
            <a:xfrm>
              <a:off x="6488502" y="3484736"/>
              <a:ext cx="35939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1600" dirty="0"/>
                <a:t>P</a:t>
              </a:r>
              <a:r>
                <a:rPr lang="x-none" sz="1600" baseline="-25000" dirty="0"/>
                <a:t>1</a:t>
              </a:r>
              <a:endParaRPr lang="es-MX" sz="1600" dirty="0"/>
            </a:p>
          </p:txBody>
        </p:sp>
        <p:sp>
          <p:nvSpPr>
            <p:cNvPr id="18" name="CuadroTexto 19">
              <a:extLst>
                <a:ext uri="{FF2B5EF4-FFF2-40B4-BE49-F238E27FC236}">
                  <a16:creationId xmlns:a16="http://schemas.microsoft.com/office/drawing/2014/main" xmlns="" id="{D1F28A62-810A-4FFA-95FA-1B696780DD9F}"/>
                </a:ext>
              </a:extLst>
            </p:cNvPr>
            <p:cNvSpPr txBox="1"/>
            <p:nvPr/>
          </p:nvSpPr>
          <p:spPr>
            <a:xfrm>
              <a:off x="6512261" y="3041913"/>
              <a:ext cx="35939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1600" dirty="0"/>
                <a:t>P</a:t>
              </a:r>
              <a:r>
                <a:rPr lang="x-none" sz="1600" baseline="-25000" dirty="0"/>
                <a:t>2</a:t>
              </a:r>
              <a:endParaRPr lang="es-MX" sz="16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7 CuadroTexto">
                  <a:extLst>
                    <a:ext uri="{FF2B5EF4-FFF2-40B4-BE49-F238E27FC236}">
                      <a16:creationId xmlns:a16="http://schemas.microsoft.com/office/drawing/2014/main" xmlns="" id="{3FDB3643-4D9F-4D13-A324-AEB6BA925E43}"/>
                    </a:ext>
                  </a:extLst>
                </p:cNvPr>
                <p:cNvSpPr txBox="1"/>
                <p:nvPr/>
              </p:nvSpPr>
              <p:spPr>
                <a:xfrm>
                  <a:off x="6839371" y="2312984"/>
                  <a:ext cx="2440476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ES" sz="1600" dirty="0"/>
                    <a:t>Intersección= P+[1/(b</a:t>
                  </a:r>
                  <a:r>
                    <a:rPr lang="es-MX" sz="1600" dirty="0"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s-MX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</m:t>
                      </m:r>
                    </m:oMath>
                  </a14:m>
                  <a:r>
                    <a:rPr lang="es-ES" sz="1600" dirty="0"/>
                    <a:t>n)]</a:t>
                  </a:r>
                </a:p>
              </p:txBody>
            </p:sp>
          </mc:Choice>
          <mc:Fallback xmlns="">
            <p:sp>
              <p:nvSpPr>
                <p:cNvPr id="19" name="7 CuadroTexto">
                  <a:extLst>
                    <a:ext uri="{FF2B5EF4-FFF2-40B4-BE49-F238E27FC236}">
                      <a16:creationId xmlns:a16="http://schemas.microsoft.com/office/drawing/2014/main" id="{3FDB3643-4D9F-4D13-A324-AEB6BA925E4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39371" y="2312984"/>
                  <a:ext cx="2440476" cy="338554"/>
                </a:xfrm>
                <a:prstGeom prst="rect">
                  <a:avLst/>
                </a:prstGeom>
                <a:blipFill>
                  <a:blip r:embed="rId3"/>
                  <a:stretch>
                    <a:fillRect l="-1247" t="-5455" r="-249" b="-23636"/>
                  </a:stretch>
                </a:blipFill>
              </p:spPr>
              <p:txBody>
                <a:bodyPr/>
                <a:lstStyle/>
                <a:p>
                  <a:r>
                    <a:rPr lang="es-MX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7 CuadroTexto">
                  <a:extLst>
                    <a:ext uri="{FF2B5EF4-FFF2-40B4-BE49-F238E27FC236}">
                      <a16:creationId xmlns:a16="http://schemas.microsoft.com/office/drawing/2014/main" xmlns="" id="{A560D9A2-C41D-4A70-BC87-6CD88C003F70}"/>
                    </a:ext>
                  </a:extLst>
                </p:cNvPr>
                <p:cNvSpPr txBox="1"/>
                <p:nvPr/>
              </p:nvSpPr>
              <p:spPr>
                <a:xfrm>
                  <a:off x="8432238" y="3553276"/>
                  <a:ext cx="1923732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ES" sz="1600" dirty="0"/>
                    <a:t>Pendiente= 1/(S</a:t>
                  </a:r>
                  <a:r>
                    <a:rPr lang="es-MX" sz="1600" dirty="0"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s-MX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</m:t>
                      </m:r>
                    </m:oMath>
                  </a14:m>
                  <a:r>
                    <a:rPr lang="es-ES" sz="1600" dirty="0"/>
                    <a:t>b)</a:t>
                  </a:r>
                </a:p>
              </p:txBody>
            </p:sp>
          </mc:Choice>
          <mc:Fallback xmlns="">
            <p:sp>
              <p:nvSpPr>
                <p:cNvPr id="20" name="7 CuadroTexto">
                  <a:extLst>
                    <a:ext uri="{FF2B5EF4-FFF2-40B4-BE49-F238E27FC236}">
                      <a16:creationId xmlns:a16="http://schemas.microsoft.com/office/drawing/2014/main" id="{A560D9A2-C41D-4A70-BC87-6CD88C003F7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32238" y="3553276"/>
                  <a:ext cx="1923732" cy="338554"/>
                </a:xfrm>
                <a:prstGeom prst="rect">
                  <a:avLst/>
                </a:prstGeom>
                <a:blipFill>
                  <a:blip r:embed="rId4"/>
                  <a:stretch>
                    <a:fillRect l="-1905" t="-5357" r="-635" b="-21429"/>
                  </a:stretch>
                </a:blipFill>
              </p:spPr>
              <p:txBody>
                <a:bodyPr/>
                <a:lstStyle/>
                <a:p>
                  <a:r>
                    <a:rPr lang="es-MX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92672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xmlns="" id="{5AB72AFB-C257-514A-B527-DEE96BA306D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31464" y="1779338"/>
                <a:ext cx="5836058" cy="5120639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s-MX" sz="2800" dirty="0"/>
                  <a:t>Se muestra como varía el beneficio de explotación de una empresa en función de su </a:t>
                </a:r>
                <a:r>
                  <a:rPr lang="es-MX" sz="2800" b="1" i="1" dirty="0"/>
                  <a:t>CMg</a:t>
                </a:r>
                <a:r>
                  <a:rPr lang="es-MX" sz="2800" dirty="0"/>
                  <a:t>.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s-MX" sz="2800" dirty="0"/>
                  <a:t>Una empresa puede lograr un beneficio de explotación positivo siempre que su </a:t>
                </a:r>
                <a:r>
                  <a:rPr lang="es-MX" sz="2800" b="1" i="1" dirty="0"/>
                  <a:t>CMg</a:t>
                </a:r>
                <a:r>
                  <a:rPr lang="es-MX" sz="2800" dirty="0"/>
                  <a:t> esté por debajo del punto de corte de </a:t>
                </a:r>
                <a:r>
                  <a:rPr lang="es-MX" sz="2800" b="1" i="1" dirty="0"/>
                  <a:t>D </a:t>
                </a:r>
                <a:r>
                  <a:rPr lang="es-MX" sz="2800" dirty="0"/>
                  <a:t>con el eje vertical en:</a:t>
                </a:r>
              </a:p>
              <a:p>
                <a:pPr marL="292608" lvl="1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MX" sz="2800" b="1" i="1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s-MX" sz="2800" b="1" i="1">
                            <a:latin typeface="Cambria Math" charset="0"/>
                          </a:rPr>
                          <m:t>𝑷</m:t>
                        </m:r>
                      </m:e>
                    </m:acc>
                  </m:oMath>
                </a14:m>
                <a:r>
                  <a:rPr lang="es-MX" sz="2800" b="1" i="1" dirty="0"/>
                  <a:t> + [ 1/(b </a:t>
                </a:r>
                <a14:m>
                  <m:oMath xmlns:m="http://schemas.openxmlformats.org/officeDocument/2006/math">
                    <m:r>
                      <a:rPr lang="es-MX" sz="2800" b="1" i="1" smtClean="0">
                        <a:latin typeface="Cambria Math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s-MX" sz="2800" b="1" i="1" dirty="0"/>
                  <a:t> n) ]</a:t>
                </a:r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5AB72AFB-C257-514A-B527-DEE96BA306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1464" y="1779338"/>
                <a:ext cx="5836058" cy="5120639"/>
              </a:xfrm>
              <a:blipFill>
                <a:blip r:embed="rId2"/>
                <a:stretch>
                  <a:fillRect l="-3448" t="-2024" r="-4180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1 Título">
            <a:extLst>
              <a:ext uri="{FF2B5EF4-FFF2-40B4-BE49-F238E27FC236}">
                <a16:creationId xmlns:a16="http://schemas.microsoft.com/office/drawing/2014/main" xmlns="" id="{9DCC1BED-35A1-4923-9F4C-93281DCEB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Autofit/>
          </a:bodyPr>
          <a:lstStyle/>
          <a:p>
            <a:pPr algn="ctr"/>
            <a:r>
              <a:rPr lang="es-ES" sz="4400" dirty="0"/>
              <a:t>Diferencias de desempeño entre productores (cont.)</a:t>
            </a:r>
            <a:endParaRPr lang="es-MX" sz="4400" dirty="0"/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xmlns="" id="{6C883A8C-5961-4B14-AEBC-F19D25430DBB}"/>
              </a:ext>
            </a:extLst>
          </p:cNvPr>
          <p:cNvGrpSpPr/>
          <p:nvPr/>
        </p:nvGrpSpPr>
        <p:grpSpPr>
          <a:xfrm>
            <a:off x="6165537" y="1719149"/>
            <a:ext cx="6324715" cy="4604346"/>
            <a:chOff x="6165537" y="1719149"/>
            <a:chExt cx="6324715" cy="4604346"/>
          </a:xfrm>
        </p:grpSpPr>
        <p:grpSp>
          <p:nvGrpSpPr>
            <p:cNvPr id="38" name="Grupo 5">
              <a:extLst>
                <a:ext uri="{FF2B5EF4-FFF2-40B4-BE49-F238E27FC236}">
                  <a16:creationId xmlns:a16="http://schemas.microsoft.com/office/drawing/2014/main" xmlns="" id="{50394D9E-B702-44A3-BC00-089A9E567287}"/>
                </a:ext>
              </a:extLst>
            </p:cNvPr>
            <p:cNvGrpSpPr/>
            <p:nvPr/>
          </p:nvGrpSpPr>
          <p:grpSpPr>
            <a:xfrm>
              <a:off x="6165537" y="1719149"/>
              <a:ext cx="6324715" cy="4604346"/>
              <a:chOff x="6036140" y="1716908"/>
              <a:chExt cx="6324715" cy="4604346"/>
            </a:xfrm>
          </p:grpSpPr>
          <p:grpSp>
            <p:nvGrpSpPr>
              <p:cNvPr id="39" name="Grupo 6">
                <a:extLst>
                  <a:ext uri="{FF2B5EF4-FFF2-40B4-BE49-F238E27FC236}">
                    <a16:creationId xmlns:a16="http://schemas.microsoft.com/office/drawing/2014/main" xmlns="" id="{2CE048DB-838C-4CB6-A35E-478DB8D98FA8}"/>
                  </a:ext>
                </a:extLst>
              </p:cNvPr>
              <p:cNvGrpSpPr/>
              <p:nvPr/>
            </p:nvGrpSpPr>
            <p:grpSpPr>
              <a:xfrm>
                <a:off x="6036140" y="1716908"/>
                <a:ext cx="6324715" cy="4604346"/>
                <a:chOff x="6036140" y="1716908"/>
                <a:chExt cx="6324715" cy="4604346"/>
              </a:xfrm>
            </p:grpSpPr>
            <p:cxnSp>
              <p:nvCxnSpPr>
                <p:cNvPr id="42" name="Conector recto 9">
                  <a:extLst>
                    <a:ext uri="{FF2B5EF4-FFF2-40B4-BE49-F238E27FC236}">
                      <a16:creationId xmlns:a16="http://schemas.microsoft.com/office/drawing/2014/main" xmlns="" id="{82BF66E9-62FA-441F-A8A1-4906A808B360}"/>
                    </a:ext>
                  </a:extLst>
                </p:cNvPr>
                <p:cNvCxnSpPr/>
                <p:nvPr/>
              </p:nvCxnSpPr>
              <p:spPr>
                <a:xfrm>
                  <a:off x="7135004" y="2084161"/>
                  <a:ext cx="0" cy="3942826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Conector recto 10">
                  <a:extLst>
                    <a:ext uri="{FF2B5EF4-FFF2-40B4-BE49-F238E27FC236}">
                      <a16:creationId xmlns:a16="http://schemas.microsoft.com/office/drawing/2014/main" xmlns="" id="{E3D3BCBF-4FEA-4A79-B80C-B628265D8EF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9106417" y="4055574"/>
                  <a:ext cx="0" cy="3942826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sp>
              <p:nvSpPr>
                <p:cNvPr id="44" name="CuadroTexto 11">
                  <a:extLst>
                    <a:ext uri="{FF2B5EF4-FFF2-40B4-BE49-F238E27FC236}">
                      <a16:creationId xmlns:a16="http://schemas.microsoft.com/office/drawing/2014/main" xmlns="" id="{9A2BC354-C932-4901-85F8-9FB73E4486E3}"/>
                    </a:ext>
                  </a:extLst>
                </p:cNvPr>
                <p:cNvSpPr txBox="1"/>
                <p:nvPr/>
              </p:nvSpPr>
              <p:spPr>
                <a:xfrm>
                  <a:off x="6686269" y="1716908"/>
                  <a:ext cx="1153521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x-none" sz="1100" dirty="0"/>
                    <a:t>Beneficio de explotación</a:t>
                  </a:r>
                  <a:endParaRPr lang="es-MX" sz="1100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5" name="CuadroTexto 12">
                      <a:extLst>
                        <a:ext uri="{FF2B5EF4-FFF2-40B4-BE49-F238E27FC236}">
                          <a16:creationId xmlns:a16="http://schemas.microsoft.com/office/drawing/2014/main" xmlns="" id="{CD15AD2A-AF8D-426A-B5A4-1DCE3AA4630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036140" y="4107341"/>
                      <a:ext cx="2444153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x-none" sz="1400" dirty="0"/>
                        <a:t>(P</a:t>
                      </a:r>
                      <a:r>
                        <a:rPr lang="x-none" sz="1400" baseline="-25000" dirty="0"/>
                        <a:t>1</a:t>
                      </a:r>
                      <a:r>
                        <a:rPr lang="x-none" sz="1400" dirty="0"/>
                        <a:t>-</a:t>
                      </a:r>
                      <a:r>
                        <a:rPr lang="es-ES" sz="1400" dirty="0"/>
                        <a:t>CMg</a:t>
                      </a:r>
                      <a:r>
                        <a:rPr lang="es-ES" sz="1400" baseline="-25000" dirty="0"/>
                        <a:t>1</a:t>
                      </a:r>
                      <a:r>
                        <a:rPr lang="x-none" sz="1400" dirty="0"/>
                        <a:t>)</a:t>
                      </a:r>
                      <a14:m>
                        <m:oMath xmlns:m="http://schemas.openxmlformats.org/officeDocument/2006/math">
                          <m:r>
                            <a:rPr lang="es-MX" sz="11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</m:oMath>
                      </a14:m>
                      <a:r>
                        <a:rPr lang="x-none" sz="1400" dirty="0"/>
                        <a:t>Q</a:t>
                      </a:r>
                      <a:r>
                        <a:rPr lang="x-none" sz="1400" baseline="-25000" dirty="0"/>
                        <a:t>1</a:t>
                      </a:r>
                      <a:endParaRPr lang="es-MX" sz="1400" baseline="-25000" dirty="0"/>
                    </a:p>
                  </p:txBody>
                </p:sp>
              </mc:Choice>
              <mc:Fallback xmlns="">
                <p:sp>
                  <p:nvSpPr>
                    <p:cNvPr id="45" name="CuadroTexto 12">
                      <a:extLst>
                        <a:ext uri="{FF2B5EF4-FFF2-40B4-BE49-F238E27FC236}">
                          <a16:creationId xmlns:a16="http://schemas.microsoft.com/office/drawing/2014/main" id="{CD15AD2A-AF8D-426A-B5A4-1DCE3AA4630D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036140" y="4107341"/>
                      <a:ext cx="2444153" cy="307777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 l="-748" t="-3922" b="-1960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s-MX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46" name="7 CuadroTexto">
                  <a:extLst>
                    <a:ext uri="{FF2B5EF4-FFF2-40B4-BE49-F238E27FC236}">
                      <a16:creationId xmlns:a16="http://schemas.microsoft.com/office/drawing/2014/main" xmlns="" id="{59AE60EB-D222-4E71-B197-81B4200FDFE8}"/>
                    </a:ext>
                  </a:extLst>
                </p:cNvPr>
                <p:cNvSpPr txBox="1"/>
                <p:nvPr/>
              </p:nvSpPr>
              <p:spPr>
                <a:xfrm>
                  <a:off x="7262837" y="5994836"/>
                  <a:ext cx="521297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ES" sz="1200" dirty="0"/>
                    <a:t>CMg</a:t>
                  </a:r>
                  <a:r>
                    <a:rPr lang="es-ES" sz="1200" baseline="-25000" dirty="0"/>
                    <a:t>1</a:t>
                  </a:r>
                </a:p>
              </p:txBody>
            </p:sp>
            <p:sp>
              <p:nvSpPr>
                <p:cNvPr id="47" name="Forma libre: forma 14">
                  <a:extLst>
                    <a:ext uri="{FF2B5EF4-FFF2-40B4-BE49-F238E27FC236}">
                      <a16:creationId xmlns:a16="http://schemas.microsoft.com/office/drawing/2014/main" xmlns="" id="{A8AE4E58-168A-4C24-871F-D754661475F0}"/>
                    </a:ext>
                  </a:extLst>
                </p:cNvPr>
                <p:cNvSpPr/>
                <p:nvPr/>
              </p:nvSpPr>
              <p:spPr>
                <a:xfrm rot="21437707">
                  <a:off x="7237770" y="2448856"/>
                  <a:ext cx="3776472" cy="3642861"/>
                </a:xfrm>
                <a:custGeom>
                  <a:avLst/>
                  <a:gdLst>
                    <a:gd name="connsiteX0" fmla="*/ 0 w 3776472"/>
                    <a:gd name="connsiteY0" fmla="*/ 0 h 3264408"/>
                    <a:gd name="connsiteX1" fmla="*/ 667512 w 3776472"/>
                    <a:gd name="connsiteY1" fmla="*/ 2203704 h 3264408"/>
                    <a:gd name="connsiteX2" fmla="*/ 3758184 w 3776472"/>
                    <a:gd name="connsiteY2" fmla="*/ 3264408 h 3264408"/>
                    <a:gd name="connsiteX3" fmla="*/ 3758184 w 3776472"/>
                    <a:gd name="connsiteY3" fmla="*/ 3264408 h 3264408"/>
                    <a:gd name="connsiteX4" fmla="*/ 3776472 w 3776472"/>
                    <a:gd name="connsiteY4" fmla="*/ 3255264 h 32644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76472" h="3264408">
                      <a:moveTo>
                        <a:pt x="0" y="0"/>
                      </a:moveTo>
                      <a:cubicBezTo>
                        <a:pt x="20574" y="829818"/>
                        <a:pt x="41148" y="1659636"/>
                        <a:pt x="667512" y="2203704"/>
                      </a:cubicBezTo>
                      <a:cubicBezTo>
                        <a:pt x="1293876" y="2747772"/>
                        <a:pt x="3758184" y="3264408"/>
                        <a:pt x="3758184" y="3264408"/>
                      </a:cubicBezTo>
                      <a:lnTo>
                        <a:pt x="3758184" y="3264408"/>
                      </a:lnTo>
                      <a:lnTo>
                        <a:pt x="3776472" y="3255264"/>
                      </a:lnTo>
                    </a:path>
                  </a:pathLst>
                </a:custGeom>
                <a:noFill/>
                <a:ln w="19050">
                  <a:solidFill>
                    <a:srgbClr val="38559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48" name="CuadroTexto 15">
                  <a:extLst>
                    <a:ext uri="{FF2B5EF4-FFF2-40B4-BE49-F238E27FC236}">
                      <a16:creationId xmlns:a16="http://schemas.microsoft.com/office/drawing/2014/main" xmlns="" id="{4556D1E6-4391-4F81-99A5-B1216F018C97}"/>
                    </a:ext>
                  </a:extLst>
                </p:cNvPr>
                <p:cNvSpPr txBox="1"/>
                <p:nvPr/>
              </p:nvSpPr>
              <p:spPr>
                <a:xfrm>
                  <a:off x="8514588" y="5026660"/>
                  <a:ext cx="288862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x-none" sz="1600" dirty="0"/>
                    <a:t>2</a:t>
                  </a:r>
                  <a:endParaRPr lang="es-MX" sz="1600" dirty="0"/>
                </a:p>
              </p:txBody>
            </p:sp>
            <p:cxnSp>
              <p:nvCxnSpPr>
                <p:cNvPr id="49" name="Conector recto 16">
                  <a:extLst>
                    <a:ext uri="{FF2B5EF4-FFF2-40B4-BE49-F238E27FC236}">
                      <a16:creationId xmlns:a16="http://schemas.microsoft.com/office/drawing/2014/main" xmlns="" id="{657D6AEE-B492-47FD-9066-7798A3CD828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142672" y="4262811"/>
                  <a:ext cx="337628" cy="0"/>
                </a:xfrm>
                <a:prstGeom prst="line">
                  <a:avLst/>
                </a:prstGeom>
                <a:ln>
                  <a:prstDash val="lg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Conector recto 17">
                  <a:extLst>
                    <a:ext uri="{FF2B5EF4-FFF2-40B4-BE49-F238E27FC236}">
                      <a16:creationId xmlns:a16="http://schemas.microsoft.com/office/drawing/2014/main" xmlns="" id="{06014612-17BE-40E1-B8C6-A1281AF2745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485099" y="4252686"/>
                  <a:ext cx="0" cy="1767114"/>
                </a:xfrm>
                <a:prstGeom prst="line">
                  <a:avLst/>
                </a:prstGeom>
                <a:ln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Conector recto 18">
                  <a:extLst>
                    <a:ext uri="{FF2B5EF4-FFF2-40B4-BE49-F238E27FC236}">
                      <a16:creationId xmlns:a16="http://schemas.microsoft.com/office/drawing/2014/main" xmlns="" id="{3D9198F8-2AAE-44CC-805F-70DCE9E3B6B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570126" y="5353748"/>
                  <a:ext cx="0" cy="659929"/>
                </a:xfrm>
                <a:prstGeom prst="line">
                  <a:avLst/>
                </a:prstGeom>
                <a:ln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Conector recto 19">
                  <a:extLst>
                    <a:ext uri="{FF2B5EF4-FFF2-40B4-BE49-F238E27FC236}">
                      <a16:creationId xmlns:a16="http://schemas.microsoft.com/office/drawing/2014/main" xmlns="" id="{A5274D59-0894-4035-A241-04E7162D2CB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119790" y="5319226"/>
                  <a:ext cx="1440000" cy="1"/>
                </a:xfrm>
                <a:prstGeom prst="line">
                  <a:avLst/>
                </a:prstGeom>
                <a:ln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3" name="7 CuadroTexto">
                  <a:extLst>
                    <a:ext uri="{FF2B5EF4-FFF2-40B4-BE49-F238E27FC236}">
                      <a16:creationId xmlns:a16="http://schemas.microsoft.com/office/drawing/2014/main" xmlns="" id="{F9B46275-1025-4FA3-95BD-02C29839E5FF}"/>
                    </a:ext>
                  </a:extLst>
                </p:cNvPr>
                <p:cNvSpPr txBox="1"/>
                <p:nvPr/>
              </p:nvSpPr>
              <p:spPr>
                <a:xfrm>
                  <a:off x="8349653" y="5995921"/>
                  <a:ext cx="521297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ES" sz="1200" dirty="0"/>
                    <a:t>CMg</a:t>
                  </a:r>
                  <a:r>
                    <a:rPr lang="es-ES" sz="1200" baseline="-25000" dirty="0"/>
                    <a:t>2</a:t>
                  </a:r>
                </a:p>
              </p:txBody>
            </p:sp>
            <p:sp>
              <p:nvSpPr>
                <p:cNvPr id="54" name="CuadroTexto 21">
                  <a:extLst>
                    <a:ext uri="{FF2B5EF4-FFF2-40B4-BE49-F238E27FC236}">
                      <a16:creationId xmlns:a16="http://schemas.microsoft.com/office/drawing/2014/main" xmlns="" id="{B0EA9839-B1DC-4689-9406-2759FCCDB332}"/>
                    </a:ext>
                  </a:extLst>
                </p:cNvPr>
                <p:cNvSpPr txBox="1"/>
                <p:nvPr/>
              </p:nvSpPr>
              <p:spPr>
                <a:xfrm>
                  <a:off x="11207334" y="5674923"/>
                  <a:ext cx="1153521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x-none" sz="1200" dirty="0"/>
                    <a:t>Costo </a:t>
                  </a:r>
                </a:p>
                <a:p>
                  <a:r>
                    <a:rPr lang="x-none" sz="1200" dirty="0"/>
                    <a:t>Marginal</a:t>
                  </a:r>
                  <a:br>
                    <a:rPr lang="x-none" sz="1200" dirty="0"/>
                  </a:br>
                  <a:r>
                    <a:rPr lang="x-none" sz="1200" b="1" dirty="0" err="1"/>
                    <a:t>CMg</a:t>
                  </a:r>
                  <a:r>
                    <a:rPr lang="x-none" sz="1200" b="1" baseline="-25000" dirty="0" err="1"/>
                    <a:t>j</a:t>
                  </a:r>
                  <a:endParaRPr lang="es-MX" sz="1200" b="1" baseline="-25000" dirty="0"/>
                </a:p>
              </p:txBody>
            </p:sp>
            <p:sp>
              <p:nvSpPr>
                <p:cNvPr id="55" name="Elipse 22">
                  <a:extLst>
                    <a:ext uri="{FF2B5EF4-FFF2-40B4-BE49-F238E27FC236}">
                      <a16:creationId xmlns:a16="http://schemas.microsoft.com/office/drawing/2014/main" xmlns="" id="{08B7D8ED-32FB-4D09-972C-2ACD17FFEE81}"/>
                    </a:ext>
                  </a:extLst>
                </p:cNvPr>
                <p:cNvSpPr/>
                <p:nvPr/>
              </p:nvSpPr>
              <p:spPr>
                <a:xfrm>
                  <a:off x="8542641" y="5289637"/>
                  <a:ext cx="83890" cy="8389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56" name="Elipse 23">
                  <a:extLst>
                    <a:ext uri="{FF2B5EF4-FFF2-40B4-BE49-F238E27FC236}">
                      <a16:creationId xmlns:a16="http://schemas.microsoft.com/office/drawing/2014/main" xmlns="" id="{3D943F78-82C2-4A95-905D-F49ACF075366}"/>
                    </a:ext>
                  </a:extLst>
                </p:cNvPr>
                <p:cNvSpPr/>
                <p:nvPr/>
              </p:nvSpPr>
              <p:spPr>
                <a:xfrm>
                  <a:off x="7421993" y="4243665"/>
                  <a:ext cx="83890" cy="8389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57" name="CuadroTexto 24">
                  <a:extLst>
                    <a:ext uri="{FF2B5EF4-FFF2-40B4-BE49-F238E27FC236}">
                      <a16:creationId xmlns:a16="http://schemas.microsoft.com/office/drawing/2014/main" xmlns="" id="{CBDD521C-DE36-4B92-B1F0-D2BA369DDBA3}"/>
                    </a:ext>
                  </a:extLst>
                </p:cNvPr>
                <p:cNvSpPr txBox="1"/>
                <p:nvPr/>
              </p:nvSpPr>
              <p:spPr>
                <a:xfrm>
                  <a:off x="7495413" y="3905885"/>
                  <a:ext cx="288862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x-none" sz="1600" dirty="0"/>
                    <a:t>1</a:t>
                  </a:r>
                  <a:endParaRPr lang="es-MX" sz="1600" dirty="0"/>
                </a:p>
              </p:txBody>
            </p:sp>
          </p:grpSp>
          <p:sp>
            <p:nvSpPr>
              <p:cNvPr id="40" name="7 CuadroTexto">
                <a:extLst>
                  <a:ext uri="{FF2B5EF4-FFF2-40B4-BE49-F238E27FC236}">
                    <a16:creationId xmlns:a16="http://schemas.microsoft.com/office/drawing/2014/main" xmlns="" id="{E812BB69-8AB7-459E-82A0-97115683F8CA}"/>
                  </a:ext>
                </a:extLst>
              </p:cNvPr>
              <p:cNvSpPr txBox="1"/>
              <p:nvPr/>
            </p:nvSpPr>
            <p:spPr>
              <a:xfrm>
                <a:off x="10728653" y="5974417"/>
                <a:ext cx="54694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1200" dirty="0"/>
                  <a:t>CMg*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CuadroTexto 12">
                  <a:extLst>
                    <a:ext uri="{FF2B5EF4-FFF2-40B4-BE49-F238E27FC236}">
                      <a16:creationId xmlns:a16="http://schemas.microsoft.com/office/drawing/2014/main" xmlns="" id="{D1F00322-C711-4577-94A7-1EFD60A20DC6}"/>
                    </a:ext>
                  </a:extLst>
                </p:cNvPr>
                <p:cNvSpPr txBox="1"/>
                <p:nvPr/>
              </p:nvSpPr>
              <p:spPr>
                <a:xfrm>
                  <a:off x="6169864" y="5174089"/>
                  <a:ext cx="2444153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x-none" sz="1400" dirty="0"/>
                    <a:t>(P</a:t>
                  </a:r>
                  <a:r>
                    <a:rPr lang="x-none" sz="1400" baseline="-25000" dirty="0"/>
                    <a:t>2</a:t>
                  </a:r>
                  <a:r>
                    <a:rPr lang="x-none" sz="1400" dirty="0"/>
                    <a:t>-</a:t>
                  </a:r>
                  <a:r>
                    <a:rPr lang="es-ES" sz="1400" dirty="0"/>
                    <a:t>CMg</a:t>
                  </a:r>
                  <a:r>
                    <a:rPr lang="es-ES" sz="1400" baseline="-25000" dirty="0"/>
                    <a:t>2</a:t>
                  </a:r>
                  <a:r>
                    <a:rPr lang="x-none" sz="1400" dirty="0"/>
                    <a:t>)</a:t>
                  </a:r>
                  <a14:m>
                    <m:oMath xmlns:m="http://schemas.openxmlformats.org/officeDocument/2006/math">
                      <m:r>
                        <a:rPr lang="es-MX" sz="11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x-none" sz="1400" dirty="0"/>
                    <a:t>Q</a:t>
                  </a:r>
                  <a:r>
                    <a:rPr lang="x-none" sz="1400" baseline="-25000" dirty="0"/>
                    <a:t>2</a:t>
                  </a:r>
                  <a:endParaRPr lang="es-MX" sz="1400" baseline="-25000" dirty="0"/>
                </a:p>
              </p:txBody>
            </p:sp>
          </mc:Choice>
          <mc:Fallback xmlns="">
            <p:sp>
              <p:nvSpPr>
                <p:cNvPr id="59" name="CuadroTexto 12">
                  <a:extLst>
                    <a:ext uri="{FF2B5EF4-FFF2-40B4-BE49-F238E27FC236}">
                      <a16:creationId xmlns:a16="http://schemas.microsoft.com/office/drawing/2014/main" id="{D1F00322-C711-4577-94A7-1EFD60A20D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69864" y="5174089"/>
                  <a:ext cx="2444153" cy="307777"/>
                </a:xfrm>
                <a:prstGeom prst="rect">
                  <a:avLst/>
                </a:prstGeom>
                <a:blipFill>
                  <a:blip r:embed="rId4"/>
                  <a:stretch>
                    <a:fillRect l="-748" t="-4000" b="-20000"/>
                  </a:stretch>
                </a:blipFill>
              </p:spPr>
              <p:txBody>
                <a:bodyPr/>
                <a:lstStyle/>
                <a:p>
                  <a:r>
                    <a:rPr lang="es-MX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13304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xmlns="" id="{5AB72AFB-C257-514A-B527-DEE96BA306D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207720" y="1814849"/>
                <a:ext cx="6408518" cy="5120641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s-MX" sz="2800" dirty="0"/>
                  <a:t>La intersección de </a:t>
                </a:r>
                <a:r>
                  <a:rPr lang="es-MX" sz="2800" b="1" i="1" dirty="0"/>
                  <a:t>D</a:t>
                </a:r>
                <a:r>
                  <a:rPr lang="es-MX" sz="2800" dirty="0"/>
                  <a:t> con el eje vertical es: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MX" sz="2800" b="1" i="1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s-MX" sz="2800" b="1" i="1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</m:acc>
                  </m:oMath>
                </a14:m>
                <a:r>
                  <a:rPr lang="es-MX" sz="2800" b="1" i="1" dirty="0"/>
                  <a:t> + [ 1/(b </a:t>
                </a:r>
                <a14:m>
                  <m:oMath xmlns:m="http://schemas.openxmlformats.org/officeDocument/2006/math">
                    <m:r>
                      <a:rPr lang="es-MX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s-MX" sz="2800" b="1" i="1" dirty="0"/>
                  <a:t> n) ]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s-MX" sz="2800" dirty="0"/>
                  <a:t>El aumento de la competencia (más empresas) mantiene constante el tamaño de mercado </a:t>
                </a:r>
                <a:r>
                  <a:rPr lang="es-MX" sz="2800" b="1" i="1" dirty="0"/>
                  <a:t>S</a:t>
                </a:r>
                <a:r>
                  <a:rPr lang="es-MX" sz="2800" dirty="0"/>
                  <a:t> y rebaja el punto de corte de </a:t>
                </a:r>
                <a:r>
                  <a:rPr lang="es-MX" sz="2800" b="1" i="1" dirty="0"/>
                  <a:t>D</a:t>
                </a:r>
                <a:r>
                  <a:rPr lang="es-MX" sz="2800" dirty="0"/>
                  <a:t> con el eje vertical.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s-MX" sz="2800" dirty="0"/>
                  <a:t>El efecto del aumento de </a:t>
                </a:r>
                <a:r>
                  <a:rPr lang="es-MX" sz="2800" b="1" i="1" dirty="0"/>
                  <a:t>S</a:t>
                </a:r>
                <a:r>
                  <a:rPr lang="es-MX" sz="2800" dirty="0"/>
                  <a:t> aplana la curva de demanda.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s-MX" sz="2800" dirty="0"/>
                  <a:t>La combinación de esos dos efectos desplaza </a:t>
                </a:r>
                <a:r>
                  <a:rPr lang="es-MX" sz="2800" b="1" i="1" dirty="0"/>
                  <a:t>D</a:t>
                </a:r>
                <a:r>
                  <a:rPr lang="es-MX" sz="2800" dirty="0"/>
                  <a:t> a </a:t>
                </a:r>
                <a:r>
                  <a:rPr lang="es-MX" sz="2800" b="1" i="1" dirty="0"/>
                  <a:t>D’</a:t>
                </a:r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5AB72AFB-C257-514A-B527-DEE96BA306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07720" y="1814849"/>
                <a:ext cx="6408518" cy="5120641"/>
              </a:xfrm>
              <a:blipFill>
                <a:blip r:embed="rId2"/>
                <a:stretch>
                  <a:fillRect l="-3042" t="-2024" r="-2186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1 Título">
            <a:extLst>
              <a:ext uri="{FF2B5EF4-FFF2-40B4-BE49-F238E27FC236}">
                <a16:creationId xmlns:a16="http://schemas.microsoft.com/office/drawing/2014/main" xmlns="" id="{9DCC1BED-35A1-4923-9F4C-93281DCEB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Autofit/>
          </a:bodyPr>
          <a:lstStyle/>
          <a:p>
            <a:pPr algn="ctr"/>
            <a:r>
              <a:rPr lang="es-ES" sz="4400" dirty="0"/>
              <a:t>Efectos del mayor tamaño del mercado</a:t>
            </a:r>
            <a:endParaRPr lang="es-MX" sz="4400" dirty="0"/>
          </a:p>
        </p:txBody>
      </p:sp>
      <p:grpSp>
        <p:nvGrpSpPr>
          <p:cNvPr id="25" name="Grupo 7">
            <a:extLst>
              <a:ext uri="{FF2B5EF4-FFF2-40B4-BE49-F238E27FC236}">
                <a16:creationId xmlns:a16="http://schemas.microsoft.com/office/drawing/2014/main" xmlns="" id="{1B1A9501-75F1-493D-8014-04A0808F9A62}"/>
              </a:ext>
            </a:extLst>
          </p:cNvPr>
          <p:cNvGrpSpPr/>
          <p:nvPr/>
        </p:nvGrpSpPr>
        <p:grpSpPr>
          <a:xfrm>
            <a:off x="550435" y="1794619"/>
            <a:ext cx="4961451" cy="4496777"/>
            <a:chOff x="6637706" y="1441329"/>
            <a:chExt cx="5097081" cy="4619704"/>
          </a:xfrm>
        </p:grpSpPr>
        <p:grpSp>
          <p:nvGrpSpPr>
            <p:cNvPr id="26" name="Grupo 8">
              <a:extLst>
                <a:ext uri="{FF2B5EF4-FFF2-40B4-BE49-F238E27FC236}">
                  <a16:creationId xmlns:a16="http://schemas.microsoft.com/office/drawing/2014/main" xmlns="" id="{CA011B99-F8F8-431C-AFE1-FEE8E4FA61EC}"/>
                </a:ext>
              </a:extLst>
            </p:cNvPr>
            <p:cNvGrpSpPr/>
            <p:nvPr/>
          </p:nvGrpSpPr>
          <p:grpSpPr>
            <a:xfrm>
              <a:off x="6637706" y="1441329"/>
              <a:ext cx="5097081" cy="4619704"/>
              <a:chOff x="6753293" y="1657229"/>
              <a:chExt cx="5097081" cy="4619704"/>
            </a:xfrm>
          </p:grpSpPr>
          <p:cxnSp>
            <p:nvCxnSpPr>
              <p:cNvPr id="36" name="Conector recto 18">
                <a:extLst>
                  <a:ext uri="{FF2B5EF4-FFF2-40B4-BE49-F238E27FC236}">
                    <a16:creationId xmlns:a16="http://schemas.microsoft.com/office/drawing/2014/main" xmlns="" id="{3D9841CC-E493-4C93-807A-A6ECDF4728DC}"/>
                  </a:ext>
                </a:extLst>
              </p:cNvPr>
              <p:cNvCxnSpPr/>
              <p:nvPr/>
            </p:nvCxnSpPr>
            <p:spPr>
              <a:xfrm>
                <a:off x="7135004" y="2084161"/>
                <a:ext cx="0" cy="3942826"/>
              </a:xfrm>
              <a:prstGeom prst="line">
                <a:avLst/>
              </a:prstGeom>
              <a:ln w="28575"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7" name="Conector recto 19">
                <a:extLst>
                  <a:ext uri="{FF2B5EF4-FFF2-40B4-BE49-F238E27FC236}">
                    <a16:creationId xmlns:a16="http://schemas.microsoft.com/office/drawing/2014/main" xmlns="" id="{0D843BF5-0C7F-48E4-A879-B780B32DB7C1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9106417" y="4055574"/>
                <a:ext cx="0" cy="3942826"/>
              </a:xfrm>
              <a:prstGeom prst="line">
                <a:avLst/>
              </a:prstGeom>
              <a:ln w="28575"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41" name="CuadroTexto 20">
                <a:extLst>
                  <a:ext uri="{FF2B5EF4-FFF2-40B4-BE49-F238E27FC236}">
                    <a16:creationId xmlns:a16="http://schemas.microsoft.com/office/drawing/2014/main" xmlns="" id="{048ADD93-AB90-4397-BB41-DD177A090DB9}"/>
                  </a:ext>
                </a:extLst>
              </p:cNvPr>
              <p:cNvSpPr txBox="1"/>
              <p:nvPr/>
            </p:nvSpPr>
            <p:spPr>
              <a:xfrm>
                <a:off x="6753293" y="1657229"/>
                <a:ext cx="1153520" cy="4742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x-none" sz="1200" dirty="0"/>
                  <a:t>Costo (C) y Precio (P)</a:t>
                </a:r>
                <a:endParaRPr lang="es-MX" sz="1200" dirty="0"/>
              </a:p>
            </p:txBody>
          </p:sp>
          <p:sp>
            <p:nvSpPr>
              <p:cNvPr id="58" name="CuadroTexto 21">
                <a:extLst>
                  <a:ext uri="{FF2B5EF4-FFF2-40B4-BE49-F238E27FC236}">
                    <a16:creationId xmlns:a16="http://schemas.microsoft.com/office/drawing/2014/main" xmlns="" id="{EF30C595-BCC8-435A-A9A1-DCB222E40690}"/>
                  </a:ext>
                </a:extLst>
              </p:cNvPr>
              <p:cNvSpPr txBox="1"/>
              <p:nvPr/>
            </p:nvSpPr>
            <p:spPr>
              <a:xfrm>
                <a:off x="10504174" y="5655660"/>
                <a:ext cx="1346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x-none" dirty="0"/>
                  <a:t>D</a:t>
                </a:r>
                <a:endParaRPr lang="es-MX" sz="1600" baseline="-25000" dirty="0"/>
              </a:p>
            </p:txBody>
          </p:sp>
          <p:sp>
            <p:nvSpPr>
              <p:cNvPr id="61" name="CuadroTexto 22">
                <a:extLst>
                  <a:ext uri="{FF2B5EF4-FFF2-40B4-BE49-F238E27FC236}">
                    <a16:creationId xmlns:a16="http://schemas.microsoft.com/office/drawing/2014/main" xmlns="" id="{4F257276-CFA0-4D97-8A69-FBDF9F9C2E1A}"/>
                  </a:ext>
                </a:extLst>
              </p:cNvPr>
              <p:cNvSpPr txBox="1"/>
              <p:nvPr/>
            </p:nvSpPr>
            <p:spPr>
              <a:xfrm>
                <a:off x="10439407" y="5999934"/>
                <a:ext cx="115352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x-none" sz="1200" dirty="0"/>
                  <a:t>Cantidad</a:t>
                </a:r>
              </a:p>
            </p:txBody>
          </p:sp>
        </p:grpSp>
        <p:cxnSp>
          <p:nvCxnSpPr>
            <p:cNvPr id="28" name="Conector recto 10">
              <a:extLst>
                <a:ext uri="{FF2B5EF4-FFF2-40B4-BE49-F238E27FC236}">
                  <a16:creationId xmlns:a16="http://schemas.microsoft.com/office/drawing/2014/main" xmlns="" id="{0942A904-D3D8-4AB3-B8CF-D77E9B93B9EA}"/>
                </a:ext>
              </a:extLst>
            </p:cNvPr>
            <p:cNvCxnSpPr>
              <a:cxnSpLocks/>
            </p:cNvCxnSpPr>
            <p:nvPr/>
          </p:nvCxnSpPr>
          <p:spPr>
            <a:xfrm>
              <a:off x="7002747" y="3579983"/>
              <a:ext cx="3422004" cy="1550817"/>
            </a:xfrm>
            <a:prstGeom prst="line">
              <a:avLst/>
            </a:prstGeom>
            <a:ln w="28575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" name="Conector recto 11">
              <a:extLst>
                <a:ext uri="{FF2B5EF4-FFF2-40B4-BE49-F238E27FC236}">
                  <a16:creationId xmlns:a16="http://schemas.microsoft.com/office/drawing/2014/main" xmlns="" id="{5D6C6F2A-6829-4FF9-B006-073E0B7ABFB1}"/>
                </a:ext>
              </a:extLst>
            </p:cNvPr>
            <p:cNvCxnSpPr>
              <a:cxnSpLocks/>
            </p:cNvCxnSpPr>
            <p:nvPr/>
          </p:nvCxnSpPr>
          <p:spPr>
            <a:xfrm>
              <a:off x="7000786" y="3095872"/>
              <a:ext cx="3451314" cy="259372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ector recto de flecha 12">
              <a:extLst>
                <a:ext uri="{FF2B5EF4-FFF2-40B4-BE49-F238E27FC236}">
                  <a16:creationId xmlns:a16="http://schemas.microsoft.com/office/drawing/2014/main" xmlns="" id="{77EF4F33-5A72-455B-9B9F-15C2572FB6C6}"/>
                </a:ext>
              </a:extLst>
            </p:cNvPr>
            <p:cNvCxnSpPr/>
            <p:nvPr/>
          </p:nvCxnSpPr>
          <p:spPr>
            <a:xfrm flipV="1">
              <a:off x="10194176" y="5155855"/>
              <a:ext cx="203200" cy="2540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ector recto de flecha 13">
              <a:extLst>
                <a:ext uri="{FF2B5EF4-FFF2-40B4-BE49-F238E27FC236}">
                  <a16:creationId xmlns:a16="http://schemas.microsoft.com/office/drawing/2014/main" xmlns="" id="{6DC0D67D-D3C1-4763-9584-2732129972E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77100" y="3435350"/>
              <a:ext cx="177800" cy="24765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Elipse 14">
              <a:extLst>
                <a:ext uri="{FF2B5EF4-FFF2-40B4-BE49-F238E27FC236}">
                  <a16:creationId xmlns:a16="http://schemas.microsoft.com/office/drawing/2014/main" xmlns="" id="{4204A79E-113A-417D-9787-64B67CEF2191}"/>
                </a:ext>
              </a:extLst>
            </p:cNvPr>
            <p:cNvSpPr/>
            <p:nvPr/>
          </p:nvSpPr>
          <p:spPr>
            <a:xfrm>
              <a:off x="8571908" y="4265404"/>
              <a:ext cx="83890" cy="838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33" name="7 CuadroTexto">
              <a:extLst>
                <a:ext uri="{FF2B5EF4-FFF2-40B4-BE49-F238E27FC236}">
                  <a16:creationId xmlns:a16="http://schemas.microsoft.com/office/drawing/2014/main" xmlns="" id="{AD7DCD9E-AE55-47C8-B73B-840CDF8F9E3D}"/>
                </a:ext>
              </a:extLst>
            </p:cNvPr>
            <p:cNvSpPr txBox="1"/>
            <p:nvPr/>
          </p:nvSpPr>
          <p:spPr>
            <a:xfrm>
              <a:off x="6963928" y="2785685"/>
              <a:ext cx="2456667" cy="3478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600" dirty="0"/>
                <a:t>Intersección=P+[1/(b x n)]</a:t>
              </a:r>
            </a:p>
          </p:txBody>
        </p:sp>
        <p:sp>
          <p:nvSpPr>
            <p:cNvPr id="34" name="7 CuadroTexto">
              <a:extLst>
                <a:ext uri="{FF2B5EF4-FFF2-40B4-BE49-F238E27FC236}">
                  <a16:creationId xmlns:a16="http://schemas.microsoft.com/office/drawing/2014/main" xmlns="" id="{C218E766-3511-47AB-97D0-04F0345276B2}"/>
                </a:ext>
              </a:extLst>
            </p:cNvPr>
            <p:cNvSpPr txBox="1"/>
            <p:nvPr/>
          </p:nvSpPr>
          <p:spPr>
            <a:xfrm>
              <a:off x="8557094" y="4001283"/>
              <a:ext cx="193014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600" dirty="0"/>
                <a:t>Pendiente= 1/(S x b)</a:t>
              </a:r>
            </a:p>
          </p:txBody>
        </p:sp>
        <p:sp>
          <p:nvSpPr>
            <p:cNvPr id="35" name="CuadroTexto 17">
              <a:extLst>
                <a:ext uri="{FF2B5EF4-FFF2-40B4-BE49-F238E27FC236}">
                  <a16:creationId xmlns:a16="http://schemas.microsoft.com/office/drawing/2014/main" xmlns="" id="{D3744521-4B64-495C-BF69-A5AB2D8F0AD1}"/>
                </a:ext>
              </a:extLst>
            </p:cNvPr>
            <p:cNvSpPr txBox="1"/>
            <p:nvPr/>
          </p:nvSpPr>
          <p:spPr>
            <a:xfrm>
              <a:off x="10369316" y="4889736"/>
              <a:ext cx="1346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dirty="0"/>
                <a:t>D´</a:t>
              </a:r>
              <a:endParaRPr lang="es-MX" sz="1600" baseline="-2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15296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5AB72AFB-C257-514A-B527-DEE96BA306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7720" y="1814849"/>
            <a:ext cx="6408518" cy="512064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s-MX" sz="2800" dirty="0"/>
              <a:t>La reducción de la demanda de las empresas pequeñas se traduce en un nuevo costo límite más bajo </a:t>
            </a:r>
            <a:r>
              <a:rPr lang="es-MX" sz="2800" b="1" i="1" dirty="0"/>
              <a:t>CMg’’</a:t>
            </a:r>
            <a:r>
              <a:rPr lang="es-MX" sz="2800" dirty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MX" sz="2800" dirty="0"/>
              <a:t>Las empresas con costos superiores a </a:t>
            </a:r>
            <a:r>
              <a:rPr lang="es-MX" sz="2800" b="1" i="1" dirty="0"/>
              <a:t>CMg’ </a:t>
            </a:r>
            <a:r>
              <a:rPr lang="es-MX" sz="2800" dirty="0"/>
              <a:t>se verán obligadas a salir.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MX" sz="2800" dirty="0"/>
              <a:t>Las empresas con menores </a:t>
            </a:r>
            <a:r>
              <a:rPr lang="es-MX" sz="2800" b="1" i="1" dirty="0"/>
              <a:t>CMg</a:t>
            </a:r>
            <a:r>
              <a:rPr lang="es-MX" sz="2800" dirty="0"/>
              <a:t> serán las más beneficiadas de una curva </a:t>
            </a:r>
            <a:r>
              <a:rPr lang="es-MX" sz="2800" b="1" i="1" dirty="0"/>
              <a:t>D</a:t>
            </a:r>
            <a:r>
              <a:rPr lang="es-MX" sz="2800" dirty="0"/>
              <a:t> más plana. Estas empresas pueden adaptarse a la reducción de su margen.</a:t>
            </a:r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xmlns="" id="{9DCC1BED-35A1-4923-9F4C-93281DCEB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Autofit/>
          </a:bodyPr>
          <a:lstStyle/>
          <a:p>
            <a:pPr algn="ctr"/>
            <a:r>
              <a:rPr lang="es-ES" sz="4400" dirty="0"/>
              <a:t>Efectos del mayor tamaño del mercado</a:t>
            </a:r>
            <a:endParaRPr lang="es-MX" sz="44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09B0628E-2583-4901-897C-0738EC449535}"/>
              </a:ext>
            </a:extLst>
          </p:cNvPr>
          <p:cNvGrpSpPr/>
          <p:nvPr/>
        </p:nvGrpSpPr>
        <p:grpSpPr>
          <a:xfrm>
            <a:off x="141071" y="1880343"/>
            <a:ext cx="4565868" cy="4428835"/>
            <a:chOff x="141071" y="1880343"/>
            <a:chExt cx="4565868" cy="4428835"/>
          </a:xfrm>
        </p:grpSpPr>
        <p:grpSp>
          <p:nvGrpSpPr>
            <p:cNvPr id="19" name="Grupo 6">
              <a:extLst>
                <a:ext uri="{FF2B5EF4-FFF2-40B4-BE49-F238E27FC236}">
                  <a16:creationId xmlns:a16="http://schemas.microsoft.com/office/drawing/2014/main" xmlns="" id="{2C933A1A-76E4-42A0-9EB0-A95B63DE139A}"/>
                </a:ext>
              </a:extLst>
            </p:cNvPr>
            <p:cNvGrpSpPr/>
            <p:nvPr/>
          </p:nvGrpSpPr>
          <p:grpSpPr>
            <a:xfrm>
              <a:off x="141071" y="1880343"/>
              <a:ext cx="4565868" cy="4428835"/>
              <a:chOff x="5496370" y="1143961"/>
              <a:chExt cx="4565868" cy="4428835"/>
            </a:xfrm>
          </p:grpSpPr>
          <p:grpSp>
            <p:nvGrpSpPr>
              <p:cNvPr id="20" name="Grupo 7">
                <a:extLst>
                  <a:ext uri="{FF2B5EF4-FFF2-40B4-BE49-F238E27FC236}">
                    <a16:creationId xmlns:a16="http://schemas.microsoft.com/office/drawing/2014/main" xmlns="" id="{B5C5FABA-3369-45BC-B297-37ED0768E0F7}"/>
                  </a:ext>
                </a:extLst>
              </p:cNvPr>
              <p:cNvGrpSpPr/>
              <p:nvPr/>
            </p:nvGrpSpPr>
            <p:grpSpPr>
              <a:xfrm>
                <a:off x="5496370" y="1143961"/>
                <a:ext cx="4565868" cy="4428835"/>
                <a:chOff x="5808303" y="1867861"/>
                <a:chExt cx="7206958" cy="4428835"/>
              </a:xfrm>
            </p:grpSpPr>
            <p:grpSp>
              <p:nvGrpSpPr>
                <p:cNvPr id="45" name="Grupo 19">
                  <a:extLst>
                    <a:ext uri="{FF2B5EF4-FFF2-40B4-BE49-F238E27FC236}">
                      <a16:creationId xmlns:a16="http://schemas.microsoft.com/office/drawing/2014/main" xmlns="" id="{E0AD92F3-A0E2-4EC5-8974-46290751F104}"/>
                    </a:ext>
                  </a:extLst>
                </p:cNvPr>
                <p:cNvGrpSpPr/>
                <p:nvPr/>
              </p:nvGrpSpPr>
              <p:grpSpPr>
                <a:xfrm>
                  <a:off x="5808303" y="1867861"/>
                  <a:ext cx="7206958" cy="4428835"/>
                  <a:chOff x="5808303" y="1867861"/>
                  <a:chExt cx="7206958" cy="4428835"/>
                </a:xfrm>
              </p:grpSpPr>
              <p:cxnSp>
                <p:nvCxnSpPr>
                  <p:cNvPr id="47" name="Conector recto 21">
                    <a:extLst>
                      <a:ext uri="{FF2B5EF4-FFF2-40B4-BE49-F238E27FC236}">
                        <a16:creationId xmlns:a16="http://schemas.microsoft.com/office/drawing/2014/main" xmlns="" id="{39DD3FD1-E924-4D74-923E-70F00074A27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135004" y="2304590"/>
                    <a:ext cx="0" cy="3722397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" name="Conector recto 22">
                    <a:extLst>
                      <a:ext uri="{FF2B5EF4-FFF2-40B4-BE49-F238E27FC236}">
                        <a16:creationId xmlns:a16="http://schemas.microsoft.com/office/drawing/2014/main" xmlns="" id="{E892C9D9-2858-44C9-8C80-238DE2CD015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9106417" y="4055574"/>
                    <a:ext cx="0" cy="3942826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9" name="CuadroTexto 23">
                    <a:extLst>
                      <a:ext uri="{FF2B5EF4-FFF2-40B4-BE49-F238E27FC236}">
                        <a16:creationId xmlns:a16="http://schemas.microsoft.com/office/drawing/2014/main" xmlns="" id="{099AA270-7EE5-4382-9205-DB2368740A72}"/>
                      </a:ext>
                    </a:extLst>
                  </p:cNvPr>
                  <p:cNvSpPr txBox="1"/>
                  <p:nvPr/>
                </p:nvSpPr>
                <p:spPr>
                  <a:xfrm>
                    <a:off x="6343035" y="1867861"/>
                    <a:ext cx="2493177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x-none" sz="1200" dirty="0"/>
                      <a:t>Beneficio de explotación</a:t>
                    </a:r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50" name="CuadroTexto 24">
                        <a:extLst>
                          <a:ext uri="{FF2B5EF4-FFF2-40B4-BE49-F238E27FC236}">
                            <a16:creationId xmlns:a16="http://schemas.microsoft.com/office/drawing/2014/main" xmlns="" id="{DD5BF165-E2AF-4AC8-99EC-8E7E3895FF97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5808303" y="5176581"/>
                        <a:ext cx="1684126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x-none" sz="1200" dirty="0"/>
                          <a:t>(P-CMg)</a:t>
                        </a:r>
                        <a14:m>
                          <m:oMath xmlns:m="http://schemas.openxmlformats.org/officeDocument/2006/math">
                            <m:r>
                              <a:rPr lang="x-none" sz="105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</m:oMath>
                        </a14:m>
                        <a:r>
                          <a:rPr lang="x-none" sz="1200" dirty="0"/>
                          <a:t>Q </a:t>
                        </a:r>
                        <a:endParaRPr lang="es-MX" sz="1200" baseline="-25000" dirty="0"/>
                      </a:p>
                    </p:txBody>
                  </p:sp>
                </mc:Choice>
                <mc:Fallback xmlns="">
                  <p:sp>
                    <p:nvSpPr>
                      <p:cNvPr id="50" name="CuadroTexto 24">
                        <a:extLst>
                          <a:ext uri="{FF2B5EF4-FFF2-40B4-BE49-F238E27FC236}">
                            <a16:creationId xmlns:a16="http://schemas.microsoft.com/office/drawing/2014/main" id="{DD5BF165-E2AF-4AC8-99EC-8E7E3895FF97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5808303" y="5176581"/>
                        <a:ext cx="1684126" cy="276999"/>
                      </a:xfrm>
                      <a:prstGeom prst="rect">
                        <a:avLst/>
                      </a:prstGeom>
                      <a:blipFill>
                        <a:blip r:embed="rId2"/>
                        <a:stretch>
                          <a:fillRect b="-15217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s-MX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51" name="Forma libre: forma 25">
                    <a:extLst>
                      <a:ext uri="{FF2B5EF4-FFF2-40B4-BE49-F238E27FC236}">
                        <a16:creationId xmlns:a16="http://schemas.microsoft.com/office/drawing/2014/main" xmlns="" id="{CB04894B-D4F3-4673-91B7-E6FB09D3E992}"/>
                      </a:ext>
                    </a:extLst>
                  </p:cNvPr>
                  <p:cNvSpPr/>
                  <p:nvPr/>
                </p:nvSpPr>
                <p:spPr>
                  <a:xfrm rot="21437707">
                    <a:off x="7237769" y="2448856"/>
                    <a:ext cx="3776473" cy="3642861"/>
                  </a:xfrm>
                  <a:custGeom>
                    <a:avLst/>
                    <a:gdLst>
                      <a:gd name="connsiteX0" fmla="*/ 0 w 3776472"/>
                      <a:gd name="connsiteY0" fmla="*/ 0 h 3264408"/>
                      <a:gd name="connsiteX1" fmla="*/ 667512 w 3776472"/>
                      <a:gd name="connsiteY1" fmla="*/ 2203704 h 3264408"/>
                      <a:gd name="connsiteX2" fmla="*/ 3758184 w 3776472"/>
                      <a:gd name="connsiteY2" fmla="*/ 3264408 h 3264408"/>
                      <a:gd name="connsiteX3" fmla="*/ 3758184 w 3776472"/>
                      <a:gd name="connsiteY3" fmla="*/ 3264408 h 3264408"/>
                      <a:gd name="connsiteX4" fmla="*/ 3776472 w 3776472"/>
                      <a:gd name="connsiteY4" fmla="*/ 3255264 h 32644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776472" h="3264408">
                        <a:moveTo>
                          <a:pt x="0" y="0"/>
                        </a:moveTo>
                        <a:cubicBezTo>
                          <a:pt x="20574" y="829818"/>
                          <a:pt x="41148" y="1659636"/>
                          <a:pt x="667512" y="2203704"/>
                        </a:cubicBezTo>
                        <a:cubicBezTo>
                          <a:pt x="1293876" y="2747772"/>
                          <a:pt x="3758184" y="3264408"/>
                          <a:pt x="3758184" y="3264408"/>
                        </a:cubicBezTo>
                        <a:lnTo>
                          <a:pt x="3758184" y="3264408"/>
                        </a:lnTo>
                        <a:lnTo>
                          <a:pt x="3776472" y="3255264"/>
                        </a:lnTo>
                      </a:path>
                    </a:pathLst>
                  </a:custGeom>
                  <a:noFill/>
                  <a:ln w="19050">
                    <a:solidFill>
                      <a:srgbClr val="38559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 dirty="0"/>
                  </a:p>
                </p:txBody>
              </p:sp>
              <p:cxnSp>
                <p:nvCxnSpPr>
                  <p:cNvPr id="52" name="Conector recto 26">
                    <a:extLst>
                      <a:ext uri="{FF2B5EF4-FFF2-40B4-BE49-F238E27FC236}">
                        <a16:creationId xmlns:a16="http://schemas.microsoft.com/office/drawing/2014/main" xmlns="" id="{C053286C-8239-4A00-8BAA-BE42B8D1BE4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587640" y="2794000"/>
                    <a:ext cx="0" cy="3238500"/>
                  </a:xfrm>
                  <a:prstGeom prst="line">
                    <a:avLst/>
                  </a:prstGeom>
                  <a:ln>
                    <a:prstDash val="lg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Conector recto 27">
                    <a:extLst>
                      <a:ext uri="{FF2B5EF4-FFF2-40B4-BE49-F238E27FC236}">
                        <a16:creationId xmlns:a16="http://schemas.microsoft.com/office/drawing/2014/main" xmlns="" id="{49178858-ECE3-4489-AB91-173B5EA8E1D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7119790" y="5319226"/>
                    <a:ext cx="1440000" cy="1"/>
                  </a:xfrm>
                  <a:prstGeom prst="line">
                    <a:avLst/>
                  </a:prstGeom>
                  <a:ln>
                    <a:prstDash val="lg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4" name="7 CuadroTexto">
                    <a:extLst>
                      <a:ext uri="{FF2B5EF4-FFF2-40B4-BE49-F238E27FC236}">
                        <a16:creationId xmlns:a16="http://schemas.microsoft.com/office/drawing/2014/main" xmlns="" id="{D5BFEE5F-2146-4DC3-A302-ABBFEAF546D4}"/>
                      </a:ext>
                    </a:extLst>
                  </p:cNvPr>
                  <p:cNvSpPr txBox="1"/>
                  <p:nvPr/>
                </p:nvSpPr>
                <p:spPr>
                  <a:xfrm>
                    <a:off x="9572662" y="6019697"/>
                    <a:ext cx="1110019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s-ES" sz="1200" dirty="0"/>
                      <a:t>CMg’</a:t>
                    </a:r>
                  </a:p>
                </p:txBody>
              </p:sp>
              <p:sp>
                <p:nvSpPr>
                  <p:cNvPr id="55" name="CuadroTexto 29">
                    <a:extLst>
                      <a:ext uri="{FF2B5EF4-FFF2-40B4-BE49-F238E27FC236}">
                        <a16:creationId xmlns:a16="http://schemas.microsoft.com/office/drawing/2014/main" xmlns="" id="{0B7E6D25-BC45-442C-B473-D222DD9A5180}"/>
                      </a:ext>
                    </a:extLst>
                  </p:cNvPr>
                  <p:cNvSpPr txBox="1"/>
                  <p:nvPr/>
                </p:nvSpPr>
                <p:spPr>
                  <a:xfrm>
                    <a:off x="11209097" y="5772581"/>
                    <a:ext cx="1806164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x-none" sz="1200" dirty="0"/>
                      <a:t>Costo </a:t>
                    </a:r>
                  </a:p>
                  <a:p>
                    <a:r>
                      <a:rPr lang="x-none" sz="1200" dirty="0"/>
                      <a:t>Marginal CMg</a:t>
                    </a:r>
                    <a:endParaRPr lang="es-MX" sz="1200" baseline="-25000" dirty="0"/>
                  </a:p>
                </p:txBody>
              </p:sp>
              <p:sp>
                <p:nvSpPr>
                  <p:cNvPr id="56" name="Elipse 30">
                    <a:extLst>
                      <a:ext uri="{FF2B5EF4-FFF2-40B4-BE49-F238E27FC236}">
                        <a16:creationId xmlns:a16="http://schemas.microsoft.com/office/drawing/2014/main" xmlns="" id="{DF04D0D1-0C05-4D0F-A8FA-C5A08AC9DA91}"/>
                      </a:ext>
                    </a:extLst>
                  </p:cNvPr>
                  <p:cNvSpPr/>
                  <p:nvPr/>
                </p:nvSpPr>
                <p:spPr>
                  <a:xfrm>
                    <a:off x="8542641" y="5289637"/>
                    <a:ext cx="83890" cy="8389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  <p:sp>
                <p:nvSpPr>
                  <p:cNvPr id="57" name="CuadroTexto 31">
                    <a:extLst>
                      <a:ext uri="{FF2B5EF4-FFF2-40B4-BE49-F238E27FC236}">
                        <a16:creationId xmlns:a16="http://schemas.microsoft.com/office/drawing/2014/main" xmlns="" id="{1DE88964-C98C-4C24-91CD-C45092BDDAEE}"/>
                      </a:ext>
                    </a:extLst>
                  </p:cNvPr>
                  <p:cNvSpPr txBox="1"/>
                  <p:nvPr/>
                </p:nvSpPr>
                <p:spPr>
                  <a:xfrm>
                    <a:off x="7174673" y="2597785"/>
                    <a:ext cx="1358541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x-none" sz="1200" dirty="0"/>
                      <a:t>Ganadores</a:t>
                    </a:r>
                    <a:endParaRPr lang="es-MX" sz="1200" dirty="0"/>
                  </a:p>
                </p:txBody>
              </p:sp>
            </p:grpSp>
            <p:sp>
              <p:nvSpPr>
                <p:cNvPr id="46" name="7 CuadroTexto">
                  <a:extLst>
                    <a:ext uri="{FF2B5EF4-FFF2-40B4-BE49-F238E27FC236}">
                      <a16:creationId xmlns:a16="http://schemas.microsoft.com/office/drawing/2014/main" xmlns="" id="{E8C32AAD-F69D-45B5-AA5B-CE5374B86AD7}"/>
                    </a:ext>
                  </a:extLst>
                </p:cNvPr>
                <p:cNvSpPr txBox="1"/>
                <p:nvPr/>
              </p:nvSpPr>
              <p:spPr>
                <a:xfrm>
                  <a:off x="10509180" y="6014640"/>
                  <a:ext cx="988387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ES" sz="1200" dirty="0"/>
                    <a:t>CMg’’</a:t>
                  </a:r>
                </a:p>
              </p:txBody>
            </p:sp>
          </p:grpSp>
          <p:cxnSp>
            <p:nvCxnSpPr>
              <p:cNvPr id="21" name="Conector recto 8">
                <a:extLst>
                  <a:ext uri="{FF2B5EF4-FFF2-40B4-BE49-F238E27FC236}">
                    <a16:creationId xmlns:a16="http://schemas.microsoft.com/office/drawing/2014/main" xmlns="" id="{18364CDB-EFE4-43D1-90C8-1B9D28836FE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09680" y="2184400"/>
                <a:ext cx="0" cy="3162300"/>
              </a:xfrm>
              <a:prstGeom prst="line">
                <a:avLst/>
              </a:prstGeom>
              <a:ln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Conector recto 9">
                <a:extLst>
                  <a:ext uri="{FF2B5EF4-FFF2-40B4-BE49-F238E27FC236}">
                    <a16:creationId xmlns:a16="http://schemas.microsoft.com/office/drawing/2014/main" xmlns="" id="{5D5651BB-5211-4432-9174-910E68FFF8A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819280" y="2070100"/>
                <a:ext cx="0" cy="3289300"/>
              </a:xfrm>
              <a:prstGeom prst="line">
                <a:avLst/>
              </a:prstGeom>
              <a:ln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CuadroTexto 10">
                <a:extLst>
                  <a:ext uri="{FF2B5EF4-FFF2-40B4-BE49-F238E27FC236}">
                    <a16:creationId xmlns:a16="http://schemas.microsoft.com/office/drawing/2014/main" xmlns="" id="{E6D14621-538D-4A78-9A60-8D00980A88B8}"/>
                  </a:ext>
                </a:extLst>
              </p:cNvPr>
              <p:cNvSpPr txBox="1"/>
              <p:nvPr/>
            </p:nvSpPr>
            <p:spPr>
              <a:xfrm>
                <a:off x="7289114" y="1861185"/>
                <a:ext cx="149568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1200" dirty="0"/>
                  <a:t>Perdedores</a:t>
                </a:r>
                <a:endParaRPr lang="es-MX" sz="1200" dirty="0"/>
              </a:p>
            </p:txBody>
          </p:sp>
          <p:sp>
            <p:nvSpPr>
              <p:cNvPr id="24" name="CuadroTexto 11">
                <a:extLst>
                  <a:ext uri="{FF2B5EF4-FFF2-40B4-BE49-F238E27FC236}">
                    <a16:creationId xmlns:a16="http://schemas.microsoft.com/office/drawing/2014/main" xmlns="" id="{6D4E69F0-C980-4FC2-9EB8-28BE8DB46B09}"/>
                  </a:ext>
                </a:extLst>
              </p:cNvPr>
              <p:cNvSpPr txBox="1"/>
              <p:nvPr/>
            </p:nvSpPr>
            <p:spPr>
              <a:xfrm>
                <a:off x="8292414" y="2381885"/>
                <a:ext cx="55335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x-none" sz="1200" dirty="0"/>
                  <a:t>Salida</a:t>
                </a:r>
                <a:endParaRPr lang="es-MX" sz="1200" dirty="0"/>
              </a:p>
            </p:txBody>
          </p:sp>
          <p:sp>
            <p:nvSpPr>
              <p:cNvPr id="27" name="Forma libre: forma 12">
                <a:extLst>
                  <a:ext uri="{FF2B5EF4-FFF2-40B4-BE49-F238E27FC236}">
                    <a16:creationId xmlns:a16="http://schemas.microsoft.com/office/drawing/2014/main" xmlns="" id="{9645DF84-4D52-42AE-BC7F-86CECA725AC0}"/>
                  </a:ext>
                </a:extLst>
              </p:cNvPr>
              <p:cNvSpPr/>
              <p:nvPr/>
            </p:nvSpPr>
            <p:spPr>
              <a:xfrm>
                <a:off x="6350000" y="2184400"/>
                <a:ext cx="1917700" cy="3162300"/>
              </a:xfrm>
              <a:custGeom>
                <a:avLst/>
                <a:gdLst>
                  <a:gd name="connsiteX0" fmla="*/ 0 w 1917700"/>
                  <a:gd name="connsiteY0" fmla="*/ 0 h 3162300"/>
                  <a:gd name="connsiteX1" fmla="*/ 876300 w 1917700"/>
                  <a:gd name="connsiteY1" fmla="*/ 2400300 h 3162300"/>
                  <a:gd name="connsiteX2" fmla="*/ 1841500 w 1917700"/>
                  <a:gd name="connsiteY2" fmla="*/ 3098800 h 3162300"/>
                  <a:gd name="connsiteX3" fmla="*/ 1841500 w 1917700"/>
                  <a:gd name="connsiteY3" fmla="*/ 3098800 h 3162300"/>
                  <a:gd name="connsiteX4" fmla="*/ 1917700 w 1917700"/>
                  <a:gd name="connsiteY4" fmla="*/ 3162300 h 316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17700" h="3162300">
                    <a:moveTo>
                      <a:pt x="0" y="0"/>
                    </a:moveTo>
                    <a:cubicBezTo>
                      <a:pt x="284691" y="941916"/>
                      <a:pt x="569383" y="1883833"/>
                      <a:pt x="876300" y="2400300"/>
                    </a:cubicBezTo>
                    <a:cubicBezTo>
                      <a:pt x="1183217" y="2916767"/>
                      <a:pt x="1841500" y="3098800"/>
                      <a:pt x="1841500" y="3098800"/>
                    </a:cubicBezTo>
                    <a:lnTo>
                      <a:pt x="1841500" y="3098800"/>
                    </a:lnTo>
                    <a:lnTo>
                      <a:pt x="1917700" y="3162300"/>
                    </a:lnTo>
                  </a:path>
                </a:pathLst>
              </a:cu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cxnSp>
            <p:nvCxnSpPr>
              <p:cNvPr id="38" name="Conector recto de flecha 13">
                <a:extLst>
                  <a:ext uri="{FF2B5EF4-FFF2-40B4-BE49-F238E27FC236}">
                    <a16:creationId xmlns:a16="http://schemas.microsoft.com/office/drawing/2014/main" xmlns="" id="{2DF3249B-9D4D-40E3-967C-F69FA9DA99D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2700" y="2133600"/>
                <a:ext cx="889000" cy="0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Conector recto de flecha 14">
                <a:extLst>
                  <a:ext uri="{FF2B5EF4-FFF2-40B4-BE49-F238E27FC236}">
                    <a16:creationId xmlns:a16="http://schemas.microsoft.com/office/drawing/2014/main" xmlns="" id="{C566AEFE-6A81-4B18-AFF2-504B1E5CC28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69456" y="2128544"/>
                <a:ext cx="1525234" cy="0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Conector recto de flecha 15">
                <a:extLst>
                  <a:ext uri="{FF2B5EF4-FFF2-40B4-BE49-F238E27FC236}">
                    <a16:creationId xmlns:a16="http://schemas.microsoft.com/office/drawing/2014/main" xmlns="" id="{38209B9E-B8DF-4FD3-B8B8-4B01A1C0CBF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48590" y="2832100"/>
                <a:ext cx="546100" cy="0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Elipse 16">
                <a:extLst>
                  <a:ext uri="{FF2B5EF4-FFF2-40B4-BE49-F238E27FC236}">
                    <a16:creationId xmlns:a16="http://schemas.microsoft.com/office/drawing/2014/main" xmlns="" id="{069F1C2B-01D5-44D8-94A7-76B6A24CE490}"/>
                  </a:ext>
                </a:extLst>
              </p:cNvPr>
              <p:cNvSpPr/>
              <p:nvPr/>
            </p:nvSpPr>
            <p:spPr>
              <a:xfrm>
                <a:off x="8166100" y="5016500"/>
                <a:ext cx="88900" cy="889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cxnSp>
            <p:nvCxnSpPr>
              <p:cNvPr id="43" name="Conector recto de flecha 17">
                <a:extLst>
                  <a:ext uri="{FF2B5EF4-FFF2-40B4-BE49-F238E27FC236}">
                    <a16:creationId xmlns:a16="http://schemas.microsoft.com/office/drawing/2014/main" xmlns="" id="{03E7B8BF-665C-44B3-A308-EF485C91403B}"/>
                  </a:ext>
                </a:extLst>
              </p:cNvPr>
              <p:cNvCxnSpPr/>
              <p:nvPr/>
            </p:nvCxnSpPr>
            <p:spPr>
              <a:xfrm flipV="1">
                <a:off x="6427106" y="3046631"/>
                <a:ext cx="197793" cy="24724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Conector recto de flecha 18">
                <a:extLst>
                  <a:ext uri="{FF2B5EF4-FFF2-40B4-BE49-F238E27FC236}">
                    <a16:creationId xmlns:a16="http://schemas.microsoft.com/office/drawing/2014/main" xmlns="" id="{B65CEACD-1ACF-430C-BEDF-70088AD2075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874000" y="5008373"/>
                <a:ext cx="115206" cy="14400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9" name="Elipse 16">
              <a:extLst>
                <a:ext uri="{FF2B5EF4-FFF2-40B4-BE49-F238E27FC236}">
                  <a16:creationId xmlns:a16="http://schemas.microsoft.com/office/drawing/2014/main" xmlns="" id="{001C7293-5B0B-47D2-A12E-77B807A81BDC}"/>
                </a:ext>
              </a:extLst>
            </p:cNvPr>
            <p:cNvSpPr/>
            <p:nvPr/>
          </p:nvSpPr>
          <p:spPr>
            <a:xfrm>
              <a:off x="1855498" y="5277348"/>
              <a:ext cx="88900" cy="889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</p:spTree>
    <p:extLst>
      <p:ext uri="{BB962C8B-B14F-4D97-AF65-F5344CB8AC3E}">
        <p14:creationId xmlns:p14="http://schemas.microsoft.com/office/powerpoint/2010/main" val="106817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5AB72AFB-C257-514A-B527-DEE96BA306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4814" y="1814849"/>
            <a:ext cx="5684868" cy="512064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s-MX" dirty="0"/>
              <a:t>En la realidad, la integración no necesariamente conlleva a la conformación de un mercado único combinado.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MX" dirty="0"/>
              <a:t>Los costos del comercio entre países se reducen, pero no desaparecen</a:t>
            </a:r>
            <a:r>
              <a:rPr lang="es-MX" dirty="0" smtClean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endParaRPr lang="es-MX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s-MX" sz="2000" dirty="0"/>
              <a:t>Los costos asociados con el cruce de la frontera, aun con economías muy integradas, continúan existiendo.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MX" sz="2000" dirty="0" smtClean="0"/>
              <a:t>Incluso </a:t>
            </a:r>
            <a:r>
              <a:rPr lang="es-MX" sz="2000" dirty="0"/>
              <a:t>en industrias donde las exportaciones representan una proporción sustancial de la producción total, menos del  40% de las empresas exporta.</a:t>
            </a:r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xmlns="" id="{9DCC1BED-35A1-4923-9F4C-93281DCEB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426" y="286603"/>
            <a:ext cx="6912978" cy="1450757"/>
          </a:xfrm>
        </p:spPr>
        <p:txBody>
          <a:bodyPr>
            <a:noAutofit/>
          </a:bodyPr>
          <a:lstStyle/>
          <a:p>
            <a:pPr algn="ctr"/>
            <a:r>
              <a:rPr lang="es-ES" sz="4400" dirty="0"/>
              <a:t>Costos del comercio y decisiones de exportación</a:t>
            </a:r>
            <a:endParaRPr lang="es-MX" sz="4400" dirty="0"/>
          </a:p>
        </p:txBody>
      </p:sp>
      <p:graphicFrame>
        <p:nvGraphicFramePr>
          <p:cNvPr id="32" name="Tabla 5">
            <a:extLst>
              <a:ext uri="{FF2B5EF4-FFF2-40B4-BE49-F238E27FC236}">
                <a16:creationId xmlns:a16="http://schemas.microsoft.com/office/drawing/2014/main" xmlns="" id="{FB405CFC-0418-4672-8126-4753B9E4A0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439531"/>
              </p:ext>
            </p:extLst>
          </p:nvPr>
        </p:nvGraphicFramePr>
        <p:xfrm>
          <a:off x="6745374" y="1586177"/>
          <a:ext cx="5302248" cy="4719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94297">
                  <a:extLst>
                    <a:ext uri="{9D8B030D-6E8A-4147-A177-3AD203B41FA5}">
                      <a16:colId xmlns:a16="http://schemas.microsoft.com/office/drawing/2014/main" xmlns="" val="896408832"/>
                    </a:ext>
                  </a:extLst>
                </a:gridCol>
                <a:gridCol w="610040">
                  <a:extLst>
                    <a:ext uri="{9D8B030D-6E8A-4147-A177-3AD203B41FA5}">
                      <a16:colId xmlns:a16="http://schemas.microsoft.com/office/drawing/2014/main" xmlns="" val="3010138194"/>
                    </a:ext>
                  </a:extLst>
                </a:gridCol>
                <a:gridCol w="597911">
                  <a:extLst>
                    <a:ext uri="{9D8B030D-6E8A-4147-A177-3AD203B41FA5}">
                      <a16:colId xmlns:a16="http://schemas.microsoft.com/office/drawing/2014/main" xmlns="" val="2755893429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s-MX" dirty="0"/>
                        <a:t>Proporción</a:t>
                      </a:r>
                      <a:r>
                        <a:rPr lang="es-MX" baseline="0" dirty="0"/>
                        <a:t> de empresas americanas que exportadoras, por industria, 2002 y 2016</a:t>
                      </a:r>
                      <a:endParaRPr lang="es-MX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531855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Imprenta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15%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435608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Muebles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16%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344256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Ropa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21%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477734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Productos de la madera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22%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616540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Productos metálicos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14%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30%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637785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Petróleo y carbón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18%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34%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775482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Equipos de transporte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28%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57%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818322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Maquinaria</a:t>
                      </a:r>
                      <a:r>
                        <a:rPr lang="es-MX" baseline="0" dirty="0"/>
                        <a:t> mecánica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33%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61%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373809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Química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36%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65%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9544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Informática y electrónica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38%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70%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45735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Equipos eléctricos y electrodomésticos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38%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75%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843558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265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xmlns="" id="{5AB72AFB-C257-514A-B527-DEE96BA306D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14849"/>
                <a:ext cx="10058400" cy="5120641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s-MX" sz="2800" dirty="0"/>
                  <a:t>Introducimos ahora </a:t>
                </a:r>
                <a:r>
                  <a:rPr lang="es-MX" sz="2800" b="1" dirty="0"/>
                  <a:t>costos del comercio </a:t>
                </a:r>
                <a:r>
                  <a:rPr lang="es-MX" sz="2800" dirty="0"/>
                  <a:t>para explicar por qué a las empresas en realidad si les importa la ubicación de sus clientes.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s-MX" sz="2800" b="1" i="1" dirty="0"/>
                  <a:t>Suponga:</a:t>
                </a:r>
              </a:p>
              <a:p>
                <a:pPr>
                  <a:buFont typeface="Wingdings" panose="05000000000000000000" pitchFamily="2" charset="2"/>
                  <a:buChar char="ü"/>
                </a:pPr>
                <a:r>
                  <a:rPr lang="es-MX" sz="2800" dirty="0"/>
                  <a:t>2 países idénticos (el nuestro y el extranjero).</a:t>
                </a:r>
              </a:p>
              <a:p>
                <a:pPr>
                  <a:buFont typeface="Wingdings" panose="05000000000000000000" pitchFamily="2" charset="2"/>
                  <a:buChar char="ü"/>
                </a:pPr>
                <a:r>
                  <a:rPr lang="es-MX" sz="2800" b="1" i="1" dirty="0"/>
                  <a:t>S</a:t>
                </a:r>
                <a:r>
                  <a:rPr lang="es-MX" sz="2800" dirty="0"/>
                  <a:t>, como un reflejo del tamaño de cada mercado.</a:t>
                </a:r>
              </a:p>
              <a:p>
                <a:pPr>
                  <a:buFont typeface="Wingdings" panose="05000000000000000000" pitchFamily="2" charset="2"/>
                  <a:buChar char="ü"/>
                </a:pPr>
                <a:r>
                  <a:rPr lang="es-MX" sz="2800" b="1" i="1" dirty="0"/>
                  <a:t>2</a:t>
                </a:r>
                <a14:m>
                  <m:oMath xmlns:m="http://schemas.openxmlformats.org/officeDocument/2006/math">
                    <m:r>
                      <a:rPr lang="es-MX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×</m:t>
                    </m:r>
                  </m:oMath>
                </a14:m>
                <a:r>
                  <a:rPr lang="es-MX" sz="2800" b="1" i="1" dirty="0"/>
                  <a:t> S  </a:t>
                </a:r>
                <a:r>
                  <a:rPr lang="es-MX" sz="2800" dirty="0"/>
                  <a:t>no puede analizarse como un mercado único mundial puesto que existen costos del comercio.</a:t>
                </a:r>
              </a:p>
              <a:p>
                <a:pPr>
                  <a:buFont typeface="Wingdings" panose="05000000000000000000" pitchFamily="2" charset="2"/>
                  <a:buChar char="ü"/>
                </a:pPr>
                <a:r>
                  <a:rPr lang="es-MX" sz="2800" b="1" i="1" dirty="0"/>
                  <a:t>t</a:t>
                </a:r>
                <a:r>
                  <a:rPr lang="es-MX" sz="2800" dirty="0"/>
                  <a:t> = costo adicional por unidad de producto vendida a clientes del otro lado de la frontera.</a:t>
                </a:r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5AB72AFB-C257-514A-B527-DEE96BA306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14849"/>
                <a:ext cx="10058400" cy="5120641"/>
              </a:xfrm>
              <a:blipFill>
                <a:blip r:embed="rId2"/>
                <a:stretch>
                  <a:fillRect l="-1939" t="-2024" r="-1636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1 Título">
            <a:extLst>
              <a:ext uri="{FF2B5EF4-FFF2-40B4-BE49-F238E27FC236}">
                <a16:creationId xmlns:a16="http://schemas.microsoft.com/office/drawing/2014/main" xmlns="" id="{9DCC1BED-35A1-4923-9F4C-93281DCEB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Autofit/>
          </a:bodyPr>
          <a:lstStyle/>
          <a:p>
            <a:pPr algn="ctr"/>
            <a:r>
              <a:rPr lang="es-ES" sz="4400" dirty="0"/>
              <a:t>Costos del comercio y decisiones de exportación (cont.)</a:t>
            </a:r>
            <a:endParaRPr lang="es-MX" sz="4400" dirty="0"/>
          </a:p>
        </p:txBody>
      </p:sp>
    </p:spTree>
    <p:extLst>
      <p:ext uri="{BB962C8B-B14F-4D97-AF65-F5344CB8AC3E}">
        <p14:creationId xmlns:p14="http://schemas.microsoft.com/office/powerpoint/2010/main" val="9711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5AB72AFB-C257-514A-B527-DEE96BA306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14849"/>
            <a:ext cx="10058400" cy="512064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s-MX" sz="2400" dirty="0"/>
              <a:t>Las empresas fijarán distintos precios en el mercado de exportación respecto al mercado nacional.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MX" sz="2400" dirty="0"/>
              <a:t>Por lo tanto, venderán distintas cantidades en cada mercado.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MX" sz="2400" b="1" i="1" dirty="0"/>
              <a:t>CMg</a:t>
            </a:r>
            <a:r>
              <a:rPr lang="es-MX" sz="2400" dirty="0"/>
              <a:t> en el mercado de exportación aumenta en </a:t>
            </a:r>
            <a:r>
              <a:rPr lang="es-MX" sz="2400" b="1" i="1" dirty="0"/>
              <a:t>t</a:t>
            </a:r>
            <a:r>
              <a:rPr lang="es-MX" sz="2400" dirty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MX" sz="2400" i="1" dirty="0"/>
              <a:t>¿Cuáles son los efectos del costo de comercio sobre las decisiones de las empresas?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MX" sz="2200" dirty="0"/>
              <a:t>En la siguiente gráfica, si el </a:t>
            </a:r>
            <a:r>
              <a:rPr lang="es-MX" sz="2200" b="1" i="1" dirty="0"/>
              <a:t>CMg</a:t>
            </a:r>
            <a:r>
              <a:rPr lang="es-MX" sz="2200" dirty="0"/>
              <a:t> sube por encima del umbral </a:t>
            </a:r>
            <a:r>
              <a:rPr lang="es-MX" sz="2200" b="1" i="1" dirty="0"/>
              <a:t>CMg*</a:t>
            </a:r>
            <a:r>
              <a:rPr lang="es-MX" sz="2200" dirty="0"/>
              <a:t>, la empresa no puede operar de forma rentable en ese mercado.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MX" sz="2200" dirty="0"/>
              <a:t>Tal es el caso de la empresa 2, que en el mercado nacional su </a:t>
            </a:r>
            <a:r>
              <a:rPr lang="es-MX" sz="2200" b="1" i="1" dirty="0"/>
              <a:t>CMg </a:t>
            </a:r>
            <a:r>
              <a:rPr lang="es-MX" sz="2200" b="1" dirty="0"/>
              <a:t>&lt;</a:t>
            </a:r>
            <a:r>
              <a:rPr lang="es-MX" sz="2200" b="1" i="1" dirty="0"/>
              <a:t> CMg*</a:t>
            </a:r>
            <a:r>
              <a:rPr lang="es-MX" sz="2200" dirty="0"/>
              <a:t>, pero en el de exportaciones su </a:t>
            </a:r>
            <a:r>
              <a:rPr lang="es-MX" sz="2200" b="1" i="1" dirty="0"/>
              <a:t>CMg + t </a:t>
            </a:r>
            <a:r>
              <a:rPr lang="es-MX" sz="2200" b="1" dirty="0"/>
              <a:t>&gt;</a:t>
            </a:r>
            <a:r>
              <a:rPr lang="es-MX" sz="2200" b="1" i="1" dirty="0"/>
              <a:t> CMg*</a:t>
            </a:r>
            <a:r>
              <a:rPr lang="es-MX" sz="2200" dirty="0"/>
              <a:t>.</a:t>
            </a:r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xmlns="" id="{9DCC1BED-35A1-4923-9F4C-93281DCEB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Autofit/>
          </a:bodyPr>
          <a:lstStyle/>
          <a:p>
            <a:pPr algn="ctr"/>
            <a:r>
              <a:rPr lang="es-ES" sz="4400" dirty="0"/>
              <a:t>Costos del comercio y decisiones de exportación (cont.)</a:t>
            </a:r>
            <a:endParaRPr lang="es-MX" sz="4400" dirty="0"/>
          </a:p>
        </p:txBody>
      </p:sp>
    </p:spTree>
    <p:extLst>
      <p:ext uri="{BB962C8B-B14F-4D97-AF65-F5344CB8AC3E}">
        <p14:creationId xmlns:p14="http://schemas.microsoft.com/office/powerpoint/2010/main" val="28979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5AB72AFB-C257-514A-B527-DEE96BA306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171" y="1790627"/>
            <a:ext cx="4250800" cy="512064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s-MX" sz="2400" b="1" i="1" dirty="0"/>
              <a:t>Concluimos que: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MX" sz="2400" dirty="0"/>
              <a:t>Las empresas con menores costos, </a:t>
            </a:r>
            <a:r>
              <a:rPr lang="es-MX" sz="2400" b="1" i="1" dirty="0"/>
              <a:t>CMg</a:t>
            </a:r>
            <a:r>
              <a:rPr lang="es-MX" sz="2400" dirty="0"/>
              <a:t> </a:t>
            </a:r>
            <a:r>
              <a:rPr lang="es-MX" sz="2400" b="1" dirty="0"/>
              <a:t>&lt; </a:t>
            </a:r>
            <a:r>
              <a:rPr lang="es-MX" sz="2400" b="1" i="1" dirty="0"/>
              <a:t>CMg*-t</a:t>
            </a:r>
            <a:r>
              <a:rPr lang="es-MX" sz="2400" dirty="0"/>
              <a:t>, exportan.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MX" sz="2400" dirty="0"/>
              <a:t>Las de mayores costos con,              </a:t>
            </a:r>
            <a:r>
              <a:rPr lang="es-MX" sz="2400" b="1" i="1" dirty="0"/>
              <a:t>CMg*-t </a:t>
            </a:r>
            <a:r>
              <a:rPr lang="es-MX" sz="2400" b="1" dirty="0"/>
              <a:t>&lt;</a:t>
            </a:r>
            <a:r>
              <a:rPr lang="es-MX" sz="2400" dirty="0"/>
              <a:t> </a:t>
            </a:r>
            <a:r>
              <a:rPr lang="es-MX" sz="2400" b="1" i="1" dirty="0"/>
              <a:t>CMg</a:t>
            </a:r>
            <a:r>
              <a:rPr lang="es-MX" sz="2400" dirty="0"/>
              <a:t> </a:t>
            </a:r>
            <a:r>
              <a:rPr lang="es-MX" sz="2400" b="1" dirty="0"/>
              <a:t>&lt;</a:t>
            </a:r>
            <a:r>
              <a:rPr lang="es-MX" sz="2400" dirty="0"/>
              <a:t> </a:t>
            </a:r>
            <a:r>
              <a:rPr lang="es-MX" sz="2400" b="1" i="1" dirty="0"/>
              <a:t>CMg*</a:t>
            </a:r>
            <a:r>
              <a:rPr lang="es-MX" sz="2400" dirty="0"/>
              <a:t>, producen solo para el mercado nacional.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MX" sz="2400" dirty="0"/>
              <a:t>Las que tienen costos más elevados, </a:t>
            </a:r>
            <a:r>
              <a:rPr lang="es-MX" sz="2400" b="1" i="1" dirty="0"/>
              <a:t>CMg</a:t>
            </a:r>
            <a:r>
              <a:rPr lang="es-MX" sz="2400" b="1" dirty="0"/>
              <a:t> &gt; </a:t>
            </a:r>
            <a:r>
              <a:rPr lang="es-MX" sz="2400" b="1" i="1" dirty="0"/>
              <a:t>CMg*</a:t>
            </a:r>
            <a:r>
              <a:rPr lang="es-MX" sz="2400" dirty="0"/>
              <a:t>, no pueden operar de forma rentable en ninguno de los mercados.</a:t>
            </a:r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xmlns="" id="{9DCC1BED-35A1-4923-9F4C-93281DCEB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Autofit/>
          </a:bodyPr>
          <a:lstStyle/>
          <a:p>
            <a:pPr algn="ctr"/>
            <a:r>
              <a:rPr lang="es-ES" sz="4400" dirty="0"/>
              <a:t>Costos del comercio y decisiones de exportación (cont.)</a:t>
            </a:r>
            <a:endParaRPr lang="es-MX" sz="4400" dirty="0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4A88AFC4-7B2C-449A-9B41-774BC17ED110}"/>
              </a:ext>
            </a:extLst>
          </p:cNvPr>
          <p:cNvGrpSpPr/>
          <p:nvPr/>
        </p:nvGrpSpPr>
        <p:grpSpPr>
          <a:xfrm>
            <a:off x="4834458" y="2028905"/>
            <a:ext cx="7348176" cy="3856208"/>
            <a:chOff x="4834458" y="2028905"/>
            <a:chExt cx="7348176" cy="3856208"/>
          </a:xfrm>
        </p:grpSpPr>
        <p:grpSp>
          <p:nvGrpSpPr>
            <p:cNvPr id="4" name="Grupo 43">
              <a:extLst>
                <a:ext uri="{FF2B5EF4-FFF2-40B4-BE49-F238E27FC236}">
                  <a16:creationId xmlns:a16="http://schemas.microsoft.com/office/drawing/2014/main" xmlns="" id="{589F18CA-B248-406F-8000-EBCC7924A501}"/>
                </a:ext>
              </a:extLst>
            </p:cNvPr>
            <p:cNvGrpSpPr/>
            <p:nvPr/>
          </p:nvGrpSpPr>
          <p:grpSpPr>
            <a:xfrm>
              <a:off x="4834458" y="2028905"/>
              <a:ext cx="7348176" cy="3856208"/>
              <a:chOff x="621752" y="2583278"/>
              <a:chExt cx="7348176" cy="3856208"/>
            </a:xfrm>
          </p:grpSpPr>
          <p:grpSp>
            <p:nvGrpSpPr>
              <p:cNvPr id="5" name="Grupo 44">
                <a:extLst>
                  <a:ext uri="{FF2B5EF4-FFF2-40B4-BE49-F238E27FC236}">
                    <a16:creationId xmlns:a16="http://schemas.microsoft.com/office/drawing/2014/main" xmlns="" id="{8B4EB575-567A-48E9-8876-ECFB86FD4A96}"/>
                  </a:ext>
                </a:extLst>
              </p:cNvPr>
              <p:cNvGrpSpPr/>
              <p:nvPr/>
            </p:nvGrpSpPr>
            <p:grpSpPr>
              <a:xfrm>
                <a:off x="671746" y="2946524"/>
                <a:ext cx="3716557" cy="3492962"/>
                <a:chOff x="6316210" y="1222433"/>
                <a:chExt cx="5345448" cy="5023857"/>
              </a:xfrm>
            </p:grpSpPr>
            <p:grpSp>
              <p:nvGrpSpPr>
                <p:cNvPr id="31" name="Grupo 69">
                  <a:extLst>
                    <a:ext uri="{FF2B5EF4-FFF2-40B4-BE49-F238E27FC236}">
                      <a16:creationId xmlns:a16="http://schemas.microsoft.com/office/drawing/2014/main" xmlns="" id="{2F587283-E8F7-4C6E-80CC-5C4D875F75F6}"/>
                    </a:ext>
                  </a:extLst>
                </p:cNvPr>
                <p:cNvGrpSpPr/>
                <p:nvPr/>
              </p:nvGrpSpPr>
              <p:grpSpPr>
                <a:xfrm>
                  <a:off x="6316210" y="1222433"/>
                  <a:ext cx="5345448" cy="4588654"/>
                  <a:chOff x="6431797" y="1438333"/>
                  <a:chExt cx="5345448" cy="4588654"/>
                </a:xfrm>
              </p:grpSpPr>
              <p:cxnSp>
                <p:nvCxnSpPr>
                  <p:cNvPr id="34" name="Conector recto 72">
                    <a:extLst>
                      <a:ext uri="{FF2B5EF4-FFF2-40B4-BE49-F238E27FC236}">
                        <a16:creationId xmlns:a16="http://schemas.microsoft.com/office/drawing/2014/main" xmlns="" id="{FFBAC8BB-299C-426C-93F2-A84C112D1E1C}"/>
                      </a:ext>
                    </a:extLst>
                  </p:cNvPr>
                  <p:cNvCxnSpPr/>
                  <p:nvPr/>
                </p:nvCxnSpPr>
                <p:spPr>
                  <a:xfrm>
                    <a:off x="7135004" y="2084161"/>
                    <a:ext cx="0" cy="3942826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" name="Conector recto 73">
                    <a:extLst>
                      <a:ext uri="{FF2B5EF4-FFF2-40B4-BE49-F238E27FC236}">
                        <a16:creationId xmlns:a16="http://schemas.microsoft.com/office/drawing/2014/main" xmlns="" id="{4D3EA99B-9379-4E20-B4B4-105581AEB36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9106417" y="4055574"/>
                    <a:ext cx="0" cy="3942826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6" name="CuadroTexto 74">
                    <a:extLst>
                      <a:ext uri="{FF2B5EF4-FFF2-40B4-BE49-F238E27FC236}">
                        <a16:creationId xmlns:a16="http://schemas.microsoft.com/office/drawing/2014/main" xmlns="" id="{CECF0A89-42B6-447E-B0D3-DCFAFCCA58CD}"/>
                      </a:ext>
                    </a:extLst>
                  </p:cNvPr>
                  <p:cNvSpPr txBox="1"/>
                  <p:nvPr/>
                </p:nvSpPr>
                <p:spPr>
                  <a:xfrm>
                    <a:off x="6431797" y="1438333"/>
                    <a:ext cx="1482314" cy="75253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x-none" sz="1400" dirty="0"/>
                      <a:t>Costo (C) y Precio (P)</a:t>
                    </a:r>
                    <a:endParaRPr lang="es-MX" sz="1400" dirty="0"/>
                  </a:p>
                </p:txBody>
              </p:sp>
              <p:sp>
                <p:nvSpPr>
                  <p:cNvPr id="37" name="CuadroTexto 75">
                    <a:extLst>
                      <a:ext uri="{FF2B5EF4-FFF2-40B4-BE49-F238E27FC236}">
                        <a16:creationId xmlns:a16="http://schemas.microsoft.com/office/drawing/2014/main" xmlns="" id="{B982A8E5-9CC7-426A-BD92-324CEF90D70A}"/>
                      </a:ext>
                    </a:extLst>
                  </p:cNvPr>
                  <p:cNvSpPr txBox="1"/>
                  <p:nvPr/>
                </p:nvSpPr>
                <p:spPr>
                  <a:xfrm>
                    <a:off x="10323212" y="5419887"/>
                    <a:ext cx="1346201" cy="369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x-none" dirty="0"/>
                      <a:t>D</a:t>
                    </a:r>
                    <a:endParaRPr lang="es-MX" sz="1600" baseline="-25000" dirty="0"/>
                  </a:p>
                </p:txBody>
              </p:sp>
              <p:sp>
                <p:nvSpPr>
                  <p:cNvPr id="38" name="CuadroTexto 76">
                    <a:extLst>
                      <a:ext uri="{FF2B5EF4-FFF2-40B4-BE49-F238E27FC236}">
                        <a16:creationId xmlns:a16="http://schemas.microsoft.com/office/drawing/2014/main" xmlns="" id="{A79C6F3C-0B72-4F55-B247-D57EB3836E98}"/>
                      </a:ext>
                    </a:extLst>
                  </p:cNvPr>
                  <p:cNvSpPr txBox="1"/>
                  <p:nvPr/>
                </p:nvSpPr>
                <p:spPr>
                  <a:xfrm>
                    <a:off x="10623725" y="4776448"/>
                    <a:ext cx="1153520" cy="39840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x-none" sz="1200" dirty="0"/>
                      <a:t>CMg</a:t>
                    </a:r>
                    <a:r>
                      <a:rPr lang="x-none" sz="1200" baseline="-25000" dirty="0"/>
                      <a:t>1</a:t>
                    </a:r>
                  </a:p>
                </p:txBody>
              </p:sp>
            </p:grpSp>
            <p:sp>
              <p:nvSpPr>
                <p:cNvPr id="32" name="7 CuadroTexto">
                  <a:extLst>
                    <a:ext uri="{FF2B5EF4-FFF2-40B4-BE49-F238E27FC236}">
                      <a16:creationId xmlns:a16="http://schemas.microsoft.com/office/drawing/2014/main" xmlns="" id="{DB21D563-AD9F-463A-94F7-4C9667A59B74}"/>
                    </a:ext>
                  </a:extLst>
                </p:cNvPr>
                <p:cNvSpPr txBox="1"/>
                <p:nvPr/>
              </p:nvSpPr>
              <p:spPr>
                <a:xfrm>
                  <a:off x="9809040" y="5759355"/>
                  <a:ext cx="1330312" cy="48693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ES" sz="1600" dirty="0"/>
                    <a:t>Cantidad</a:t>
                  </a:r>
                </a:p>
              </p:txBody>
            </p:sp>
            <p:cxnSp>
              <p:nvCxnSpPr>
                <p:cNvPr id="33" name="Conector recto 71">
                  <a:extLst>
                    <a:ext uri="{FF2B5EF4-FFF2-40B4-BE49-F238E27FC236}">
                      <a16:creationId xmlns:a16="http://schemas.microsoft.com/office/drawing/2014/main" xmlns="" id="{0969682B-9775-4C28-B6EF-57B3936B638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000785" y="3095872"/>
                  <a:ext cx="3267525" cy="2380422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" name="Conector recto 45">
                <a:extLst>
                  <a:ext uri="{FF2B5EF4-FFF2-40B4-BE49-F238E27FC236}">
                    <a16:creationId xmlns:a16="http://schemas.microsoft.com/office/drawing/2014/main" xmlns="" id="{563415AB-A40C-40ED-985B-9A09350759D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48772" y="5422900"/>
                <a:ext cx="2504143" cy="0"/>
              </a:xfrm>
              <a:prstGeom prst="line">
                <a:avLst/>
              </a:prstGeom>
              <a:ln w="28575"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8" name="Conector recto 46">
                <a:extLst>
                  <a:ext uri="{FF2B5EF4-FFF2-40B4-BE49-F238E27FC236}">
                    <a16:creationId xmlns:a16="http://schemas.microsoft.com/office/drawing/2014/main" xmlns="" id="{FD42A93B-6AA0-495F-AFAE-DC830F8A579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51080" y="4648200"/>
                <a:ext cx="2501835" cy="0"/>
              </a:xfrm>
              <a:prstGeom prst="line">
                <a:avLst/>
              </a:prstGeom>
              <a:ln w="28575"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9" name="CuadroTexto 47">
                <a:extLst>
                  <a:ext uri="{FF2B5EF4-FFF2-40B4-BE49-F238E27FC236}">
                    <a16:creationId xmlns:a16="http://schemas.microsoft.com/office/drawing/2014/main" xmlns="" id="{673967EC-4FF7-4BAB-9710-9D165248B899}"/>
                  </a:ext>
                </a:extLst>
              </p:cNvPr>
              <p:cNvSpPr txBox="1"/>
              <p:nvPr/>
            </p:nvSpPr>
            <p:spPr>
              <a:xfrm>
                <a:off x="3588926" y="4494022"/>
                <a:ext cx="80201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x-none" sz="1200" dirty="0"/>
                  <a:t>CMg</a:t>
                </a:r>
                <a:r>
                  <a:rPr lang="x-none" sz="1200" baseline="-25000" dirty="0"/>
                  <a:t>2</a:t>
                </a:r>
              </a:p>
            </p:txBody>
          </p:sp>
          <p:sp>
            <p:nvSpPr>
              <p:cNvPr id="10" name="CuadroTexto 48">
                <a:extLst>
                  <a:ext uri="{FF2B5EF4-FFF2-40B4-BE49-F238E27FC236}">
                    <a16:creationId xmlns:a16="http://schemas.microsoft.com/office/drawing/2014/main" xmlns="" id="{759EC7C8-5536-48CF-BE4B-0719B3ED1CB2}"/>
                  </a:ext>
                </a:extLst>
              </p:cNvPr>
              <p:cNvSpPr txBox="1"/>
              <p:nvPr/>
            </p:nvSpPr>
            <p:spPr>
              <a:xfrm>
                <a:off x="642096" y="4458443"/>
                <a:ext cx="63858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x-none" sz="1400" dirty="0"/>
                  <a:t>CMg</a:t>
                </a:r>
                <a:r>
                  <a:rPr lang="x-none" sz="1400" baseline="-25000" dirty="0"/>
                  <a:t>2</a:t>
                </a:r>
                <a:endParaRPr lang="x-none" sz="1600" baseline="-25000" dirty="0"/>
              </a:p>
            </p:txBody>
          </p:sp>
          <p:sp>
            <p:nvSpPr>
              <p:cNvPr id="11" name="CuadroTexto 49">
                <a:extLst>
                  <a:ext uri="{FF2B5EF4-FFF2-40B4-BE49-F238E27FC236}">
                    <a16:creationId xmlns:a16="http://schemas.microsoft.com/office/drawing/2014/main" xmlns="" id="{F5B3A1E6-7461-4993-A959-D06A05FE0F97}"/>
                  </a:ext>
                </a:extLst>
              </p:cNvPr>
              <p:cNvSpPr txBox="1"/>
              <p:nvPr/>
            </p:nvSpPr>
            <p:spPr>
              <a:xfrm>
                <a:off x="621752" y="4043649"/>
                <a:ext cx="71806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x-none" sz="1400" dirty="0"/>
                  <a:t>CMg*</a:t>
                </a:r>
                <a:endParaRPr lang="x-none" sz="1600" baseline="-25000" dirty="0"/>
              </a:p>
            </p:txBody>
          </p:sp>
          <p:sp>
            <p:nvSpPr>
              <p:cNvPr id="12" name="CuadroTexto 50">
                <a:extLst>
                  <a:ext uri="{FF2B5EF4-FFF2-40B4-BE49-F238E27FC236}">
                    <a16:creationId xmlns:a16="http://schemas.microsoft.com/office/drawing/2014/main" xmlns="" id="{F4FCBD07-E4C8-4155-BFFD-9D444268FDF0}"/>
                  </a:ext>
                </a:extLst>
              </p:cNvPr>
              <p:cNvSpPr txBox="1"/>
              <p:nvPr/>
            </p:nvSpPr>
            <p:spPr>
              <a:xfrm>
                <a:off x="650973" y="5243645"/>
                <a:ext cx="62089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x-none" sz="1400" dirty="0"/>
                  <a:t>CMg</a:t>
                </a:r>
                <a:r>
                  <a:rPr lang="x-none" sz="1400" baseline="-25000" dirty="0"/>
                  <a:t>1</a:t>
                </a:r>
                <a:endParaRPr lang="x-none" sz="1600" baseline="-25000" dirty="0"/>
              </a:p>
            </p:txBody>
          </p:sp>
          <p:grpSp>
            <p:nvGrpSpPr>
              <p:cNvPr id="13" name="Grupo 51">
                <a:extLst>
                  <a:ext uri="{FF2B5EF4-FFF2-40B4-BE49-F238E27FC236}">
                    <a16:creationId xmlns:a16="http://schemas.microsoft.com/office/drawing/2014/main" xmlns="" id="{118B6223-25E8-4514-A0A3-444F5FFEE8A3}"/>
                  </a:ext>
                </a:extLst>
              </p:cNvPr>
              <p:cNvGrpSpPr/>
              <p:nvPr/>
            </p:nvGrpSpPr>
            <p:grpSpPr>
              <a:xfrm>
                <a:off x="4496043" y="2933820"/>
                <a:ext cx="3473885" cy="3482126"/>
                <a:chOff x="6300244" y="1222429"/>
                <a:chExt cx="4996419" cy="5008270"/>
              </a:xfrm>
            </p:grpSpPr>
            <p:grpSp>
              <p:nvGrpSpPr>
                <p:cNvPr id="24" name="Grupo 62">
                  <a:extLst>
                    <a:ext uri="{FF2B5EF4-FFF2-40B4-BE49-F238E27FC236}">
                      <a16:creationId xmlns:a16="http://schemas.microsoft.com/office/drawing/2014/main" xmlns="" id="{856EA0DC-1A8E-4158-ABE9-34B30791520B}"/>
                    </a:ext>
                  </a:extLst>
                </p:cNvPr>
                <p:cNvGrpSpPr/>
                <p:nvPr/>
              </p:nvGrpSpPr>
              <p:grpSpPr>
                <a:xfrm>
                  <a:off x="6300244" y="1222429"/>
                  <a:ext cx="4996419" cy="4588658"/>
                  <a:chOff x="6415831" y="1438329"/>
                  <a:chExt cx="4996419" cy="4588658"/>
                </a:xfrm>
              </p:grpSpPr>
              <p:cxnSp>
                <p:nvCxnSpPr>
                  <p:cNvPr id="27" name="Conector recto 65">
                    <a:extLst>
                      <a:ext uri="{FF2B5EF4-FFF2-40B4-BE49-F238E27FC236}">
                        <a16:creationId xmlns:a16="http://schemas.microsoft.com/office/drawing/2014/main" xmlns="" id="{A87E89B5-093A-4515-88D8-273D053BB0DB}"/>
                      </a:ext>
                    </a:extLst>
                  </p:cNvPr>
                  <p:cNvCxnSpPr/>
                  <p:nvPr/>
                </p:nvCxnSpPr>
                <p:spPr>
                  <a:xfrm>
                    <a:off x="7135004" y="2084161"/>
                    <a:ext cx="0" cy="3942826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" name="Conector recto 66">
                    <a:extLst>
                      <a:ext uri="{FF2B5EF4-FFF2-40B4-BE49-F238E27FC236}">
                        <a16:creationId xmlns:a16="http://schemas.microsoft.com/office/drawing/2014/main" xmlns="" id="{B8F798C0-C614-40FE-A22C-4FB847925F2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9106417" y="4055574"/>
                    <a:ext cx="0" cy="3942826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9" name="CuadroTexto 67">
                    <a:extLst>
                      <a:ext uri="{FF2B5EF4-FFF2-40B4-BE49-F238E27FC236}">
                        <a16:creationId xmlns:a16="http://schemas.microsoft.com/office/drawing/2014/main" xmlns="" id="{F6836D4D-8656-4CBB-9A1C-70780419C162}"/>
                      </a:ext>
                    </a:extLst>
                  </p:cNvPr>
                  <p:cNvSpPr txBox="1"/>
                  <p:nvPr/>
                </p:nvSpPr>
                <p:spPr>
                  <a:xfrm>
                    <a:off x="6415831" y="1438329"/>
                    <a:ext cx="1698574" cy="75253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x-none" sz="1400" dirty="0"/>
                      <a:t>Costo (C) y Precio (P)</a:t>
                    </a:r>
                    <a:endParaRPr lang="es-MX" sz="1400" dirty="0"/>
                  </a:p>
                </p:txBody>
              </p:sp>
              <p:sp>
                <p:nvSpPr>
                  <p:cNvPr id="30" name="CuadroTexto 68">
                    <a:extLst>
                      <a:ext uri="{FF2B5EF4-FFF2-40B4-BE49-F238E27FC236}">
                        <a16:creationId xmlns:a16="http://schemas.microsoft.com/office/drawing/2014/main" xmlns="" id="{B7A3236B-B9ED-4377-B2FF-3E1C4562BA53}"/>
                      </a:ext>
                    </a:extLst>
                  </p:cNvPr>
                  <p:cNvSpPr txBox="1"/>
                  <p:nvPr/>
                </p:nvSpPr>
                <p:spPr>
                  <a:xfrm>
                    <a:off x="10066049" y="5335678"/>
                    <a:ext cx="1346201" cy="369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x-none" dirty="0"/>
                      <a:t>D</a:t>
                    </a:r>
                    <a:endParaRPr lang="es-MX" sz="1600" baseline="-25000" dirty="0"/>
                  </a:p>
                </p:txBody>
              </p:sp>
            </p:grpSp>
            <p:sp>
              <p:nvSpPr>
                <p:cNvPr id="25" name="7 CuadroTexto">
                  <a:extLst>
                    <a:ext uri="{FF2B5EF4-FFF2-40B4-BE49-F238E27FC236}">
                      <a16:creationId xmlns:a16="http://schemas.microsoft.com/office/drawing/2014/main" xmlns="" id="{BBAC4834-94EE-4D72-A8EA-93525A84C10C}"/>
                    </a:ext>
                  </a:extLst>
                </p:cNvPr>
                <p:cNvSpPr txBox="1"/>
                <p:nvPr/>
              </p:nvSpPr>
              <p:spPr>
                <a:xfrm>
                  <a:off x="9813281" y="5743764"/>
                  <a:ext cx="1330313" cy="48693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ES" sz="1600" dirty="0"/>
                    <a:t>Cantidad</a:t>
                  </a:r>
                </a:p>
              </p:txBody>
            </p:sp>
            <p:cxnSp>
              <p:nvCxnSpPr>
                <p:cNvPr id="26" name="Conector recto 64">
                  <a:extLst>
                    <a:ext uri="{FF2B5EF4-FFF2-40B4-BE49-F238E27FC236}">
                      <a16:creationId xmlns:a16="http://schemas.microsoft.com/office/drawing/2014/main" xmlns="" id="{E7FD7841-CEB9-4B79-BB27-14EA2E3746A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000786" y="3095873"/>
                  <a:ext cx="3010366" cy="2257299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6"/>
                </a:lnRef>
                <a:fillRef idx="0">
                  <a:schemeClr val="accent6"/>
                </a:fillRef>
                <a:effectRef idx="0">
                  <a:schemeClr val="accent6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4" name="Conector recto 52">
                <a:extLst>
                  <a:ext uri="{FF2B5EF4-FFF2-40B4-BE49-F238E27FC236}">
                    <a16:creationId xmlns:a16="http://schemas.microsoft.com/office/drawing/2014/main" xmlns="" id="{30E457F8-3707-4C53-8752-672D312ECE0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84690" y="3905151"/>
                <a:ext cx="2505126" cy="0"/>
              </a:xfrm>
              <a:prstGeom prst="line">
                <a:avLst/>
              </a:prstGeom>
              <a:ln w="28575"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5" name="Conector recto 53">
                <a:extLst>
                  <a:ext uri="{FF2B5EF4-FFF2-40B4-BE49-F238E27FC236}">
                    <a16:creationId xmlns:a16="http://schemas.microsoft.com/office/drawing/2014/main" xmlns="" id="{2CC00E45-41A6-4B1C-92B1-4004EED8B46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78400" y="4638088"/>
                <a:ext cx="2511416" cy="0"/>
              </a:xfrm>
              <a:prstGeom prst="line">
                <a:avLst/>
              </a:prstGeom>
              <a:ln w="28575">
                <a:prstDash val="sysDash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6" name="Conector recto 54">
                <a:extLst>
                  <a:ext uri="{FF2B5EF4-FFF2-40B4-BE49-F238E27FC236}">
                    <a16:creationId xmlns:a16="http://schemas.microsoft.com/office/drawing/2014/main" xmlns="" id="{AFB11C16-DCA0-4D20-8D86-0D754C9448F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03800" y="5035730"/>
                <a:ext cx="2486016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7" name="Conector recto 55">
                <a:extLst>
                  <a:ext uri="{FF2B5EF4-FFF2-40B4-BE49-F238E27FC236}">
                    <a16:creationId xmlns:a16="http://schemas.microsoft.com/office/drawing/2014/main" xmlns="" id="{6320E5A1-6FE9-4CEB-A1A5-67E2CDB3AF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91100" y="5414268"/>
                <a:ext cx="2498716" cy="0"/>
              </a:xfrm>
              <a:prstGeom prst="line">
                <a:avLst/>
              </a:prstGeom>
              <a:ln w="28575">
                <a:prstDash val="sysDash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8" name="CuadroTexto 56">
                <a:extLst>
                  <a:ext uri="{FF2B5EF4-FFF2-40B4-BE49-F238E27FC236}">
                    <a16:creationId xmlns:a16="http://schemas.microsoft.com/office/drawing/2014/main" xmlns="" id="{66F200F7-A431-4713-8D55-068CB88F8E9A}"/>
                  </a:ext>
                </a:extLst>
              </p:cNvPr>
              <p:cNvSpPr txBox="1"/>
              <p:nvPr/>
            </p:nvSpPr>
            <p:spPr>
              <a:xfrm>
                <a:off x="4312444" y="3720730"/>
                <a:ext cx="103607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x-none" sz="1400" dirty="0"/>
                  <a:t>CMg</a:t>
                </a:r>
                <a:r>
                  <a:rPr lang="x-none" sz="1400" baseline="-25000" dirty="0"/>
                  <a:t>2</a:t>
                </a:r>
                <a:r>
                  <a:rPr lang="x-none" sz="1400" dirty="0"/>
                  <a:t>+t</a:t>
                </a:r>
                <a:endParaRPr lang="x-none" sz="1600" baseline="-25000" dirty="0"/>
              </a:p>
            </p:txBody>
          </p:sp>
          <p:sp>
            <p:nvSpPr>
              <p:cNvPr id="19" name="CuadroTexto 57">
                <a:extLst>
                  <a:ext uri="{FF2B5EF4-FFF2-40B4-BE49-F238E27FC236}">
                    <a16:creationId xmlns:a16="http://schemas.microsoft.com/office/drawing/2014/main" xmlns="" id="{689D3706-FF2F-4F31-BF8E-FC990BE1806B}"/>
                  </a:ext>
                </a:extLst>
              </p:cNvPr>
              <p:cNvSpPr txBox="1"/>
              <p:nvPr/>
            </p:nvSpPr>
            <p:spPr>
              <a:xfrm>
                <a:off x="4463737" y="4069937"/>
                <a:ext cx="80201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x-none" sz="1400" dirty="0"/>
                  <a:t>CMg*</a:t>
                </a:r>
                <a:endParaRPr lang="x-none" sz="1600" baseline="-25000" dirty="0"/>
              </a:p>
            </p:txBody>
          </p:sp>
          <p:sp>
            <p:nvSpPr>
              <p:cNvPr id="20" name="CuadroTexto 58">
                <a:extLst>
                  <a:ext uri="{FF2B5EF4-FFF2-40B4-BE49-F238E27FC236}">
                    <a16:creationId xmlns:a16="http://schemas.microsoft.com/office/drawing/2014/main" xmlns="" id="{5C74B165-15AE-4B84-A306-016CA2ADEACA}"/>
                  </a:ext>
                </a:extLst>
              </p:cNvPr>
              <p:cNvSpPr txBox="1"/>
              <p:nvPr/>
            </p:nvSpPr>
            <p:spPr>
              <a:xfrm>
                <a:off x="4294688" y="4871637"/>
                <a:ext cx="103607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x-none" sz="1400" dirty="0"/>
                  <a:t>CMg</a:t>
                </a:r>
                <a:r>
                  <a:rPr lang="x-none" sz="1400" baseline="-25000" dirty="0"/>
                  <a:t>1</a:t>
                </a:r>
                <a:r>
                  <a:rPr lang="x-none" sz="1400" dirty="0"/>
                  <a:t>+t</a:t>
                </a:r>
                <a:endParaRPr lang="x-none" sz="1600" baseline="-25000" dirty="0"/>
              </a:p>
            </p:txBody>
          </p:sp>
          <p:sp>
            <p:nvSpPr>
              <p:cNvPr id="21" name="CuadroTexto 59">
                <a:extLst>
                  <a:ext uri="{FF2B5EF4-FFF2-40B4-BE49-F238E27FC236}">
                    <a16:creationId xmlns:a16="http://schemas.microsoft.com/office/drawing/2014/main" xmlns="" id="{4E0BD618-8310-4C02-9769-649BD69808CE}"/>
                  </a:ext>
                </a:extLst>
              </p:cNvPr>
              <p:cNvSpPr txBox="1"/>
              <p:nvPr/>
            </p:nvSpPr>
            <p:spPr>
              <a:xfrm>
                <a:off x="4485958" y="5251410"/>
                <a:ext cx="103607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x-none" sz="1400" dirty="0"/>
                  <a:t>CMg</a:t>
                </a:r>
                <a:r>
                  <a:rPr lang="x-none" sz="1400" baseline="-25000" dirty="0"/>
                  <a:t>1</a:t>
                </a:r>
                <a:endParaRPr lang="x-none" sz="1600" baseline="-25000" dirty="0"/>
              </a:p>
            </p:txBody>
          </p:sp>
          <p:sp>
            <p:nvSpPr>
              <p:cNvPr id="22" name="CuadroTexto 60">
                <a:extLst>
                  <a:ext uri="{FF2B5EF4-FFF2-40B4-BE49-F238E27FC236}">
                    <a16:creationId xmlns:a16="http://schemas.microsoft.com/office/drawing/2014/main" xmlns="" id="{F23CF844-8A01-473E-B3F7-A2068A508F9F}"/>
                  </a:ext>
                </a:extLst>
              </p:cNvPr>
              <p:cNvSpPr txBox="1"/>
              <p:nvPr/>
            </p:nvSpPr>
            <p:spPr>
              <a:xfrm>
                <a:off x="1592802" y="2583278"/>
                <a:ext cx="2222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x-none" dirty="0"/>
                  <a:t>Mercado nacional</a:t>
                </a:r>
                <a:endParaRPr lang="es-MX" dirty="0"/>
              </a:p>
            </p:txBody>
          </p:sp>
          <p:sp>
            <p:nvSpPr>
              <p:cNvPr id="23" name="CuadroTexto 61">
                <a:extLst>
                  <a:ext uri="{FF2B5EF4-FFF2-40B4-BE49-F238E27FC236}">
                    <a16:creationId xmlns:a16="http://schemas.microsoft.com/office/drawing/2014/main" xmlns="" id="{EA5D5400-61C3-4EFB-A17A-251E360DE2D2}"/>
                  </a:ext>
                </a:extLst>
              </p:cNvPr>
              <p:cNvSpPr txBox="1"/>
              <p:nvPr/>
            </p:nvSpPr>
            <p:spPr>
              <a:xfrm>
                <a:off x="5111744" y="2647344"/>
                <a:ext cx="25099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x-none" dirty="0"/>
                  <a:t>Mercado de exportación</a:t>
                </a:r>
                <a:endParaRPr lang="es-MX" dirty="0"/>
              </a:p>
            </p:txBody>
          </p:sp>
        </p:grpSp>
        <p:sp>
          <p:nvSpPr>
            <p:cNvPr id="42" name="CuadroTexto 48">
              <a:extLst>
                <a:ext uri="{FF2B5EF4-FFF2-40B4-BE49-F238E27FC236}">
                  <a16:creationId xmlns:a16="http://schemas.microsoft.com/office/drawing/2014/main" xmlns="" id="{C28369BD-3F6C-4446-87B4-A182B5ADE1FF}"/>
                </a:ext>
              </a:extLst>
            </p:cNvPr>
            <p:cNvSpPr txBox="1"/>
            <p:nvPr/>
          </p:nvSpPr>
          <p:spPr>
            <a:xfrm>
              <a:off x="8545241" y="3926972"/>
              <a:ext cx="6385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1400" dirty="0"/>
                <a:t>CMg</a:t>
              </a:r>
              <a:r>
                <a:rPr lang="x-none" sz="1400" baseline="-25000" dirty="0"/>
                <a:t>2</a:t>
              </a:r>
              <a:endParaRPr lang="x-none" sz="1600" baseline="-2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4731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5AB72AFB-C257-514A-B527-DEE96BA306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14850"/>
            <a:ext cx="10058400" cy="5120639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s-MX" sz="2800" dirty="0"/>
              <a:t>Dado lo anterior, ahora analizamos dos características:</a:t>
            </a:r>
          </a:p>
          <a:p>
            <a:pPr marL="292608" lvl="1" indent="0">
              <a:buNone/>
            </a:pPr>
            <a:r>
              <a:rPr lang="es-MX" sz="26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1. </a:t>
            </a:r>
            <a:r>
              <a:rPr lang="es-MX" sz="2600" dirty="0"/>
              <a:t>En la mayoría de los sectores, las empresas producen bienes diferenciados.</a:t>
            </a:r>
            <a:endParaRPr lang="es-MX" sz="26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292608" lvl="1" indent="0">
              <a:buNone/>
            </a:pPr>
            <a:r>
              <a:rPr lang="es-MX" sz="26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2. </a:t>
            </a:r>
            <a:r>
              <a:rPr lang="es-MX" sz="2600" dirty="0"/>
              <a:t>Los indicadores de desempeño varían notablemente entre las empresas de una misma industria.</a:t>
            </a:r>
            <a:endParaRPr lang="es-MX" sz="26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xmlns="" id="{9DCC1BED-35A1-4923-9F4C-93281DCEB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es-ES" sz="4400" dirty="0"/>
              <a:t>Introducción (cont.)</a:t>
            </a:r>
            <a:endParaRPr lang="es-MX" sz="4400" dirty="0"/>
          </a:p>
        </p:txBody>
      </p:sp>
    </p:spTree>
    <p:extLst>
      <p:ext uri="{BB962C8B-B14F-4D97-AF65-F5344CB8AC3E}">
        <p14:creationId xmlns:p14="http://schemas.microsoft.com/office/powerpoint/2010/main" val="127621917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5AB72AFB-C257-514A-B527-DEE96BA306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14851"/>
            <a:ext cx="10058400" cy="512064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s-MX" sz="2400" b="1" dirty="0"/>
              <a:t>Dumping: </a:t>
            </a:r>
            <a:r>
              <a:rPr lang="es-MX" sz="2400" dirty="0"/>
              <a:t>práctica que consiste en fijar un precio de exportación menor al precio nacional.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MX" sz="2400" dirty="0"/>
              <a:t>Es considerada una </a:t>
            </a:r>
            <a:r>
              <a:rPr lang="es-MX" sz="2400" b="1" dirty="0"/>
              <a:t>práctica comercial injusta</a:t>
            </a:r>
            <a:r>
              <a:rPr lang="es-MX" sz="2400" dirty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MX" sz="2400" dirty="0"/>
              <a:t>Se puede contrarrestas mediante un </a:t>
            </a:r>
            <a:r>
              <a:rPr lang="es-MX" sz="2400" b="1" dirty="0"/>
              <a:t>impuesto antidumping</a:t>
            </a:r>
            <a:r>
              <a:rPr lang="es-MX" sz="2400" dirty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MX" sz="2400" dirty="0"/>
              <a:t>También es un ejemplo de discriminación de precios: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MX" sz="2200" dirty="0"/>
              <a:t>Fijar diferentes precios a diferentes consumidores.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MX" sz="2400" dirty="0"/>
              <a:t>La discriminación de precios y el dumping pueden ocurrir solo si: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MX" sz="2200" dirty="0"/>
              <a:t>Existe competencia imperfecta: las empresas pueden influir en precios de mercado.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MX" sz="2200" dirty="0"/>
              <a:t>Los mercados son segmentados, tal que los productos no sean comprados fácilmente en un mercado y revendidos en otro.</a:t>
            </a:r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xmlns="" id="{9DCC1BED-35A1-4923-9F4C-93281DCEB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Autofit/>
          </a:bodyPr>
          <a:lstStyle/>
          <a:p>
            <a:pPr algn="ctr"/>
            <a:r>
              <a:rPr lang="es-ES" sz="4400" dirty="0"/>
              <a:t>Dumping</a:t>
            </a:r>
            <a:endParaRPr lang="es-MX" sz="4400" dirty="0"/>
          </a:p>
        </p:txBody>
      </p:sp>
    </p:spTree>
    <p:extLst>
      <p:ext uri="{BB962C8B-B14F-4D97-AF65-F5344CB8AC3E}">
        <p14:creationId xmlns:p14="http://schemas.microsoft.com/office/powerpoint/2010/main" val="285671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5AB72AFB-C257-514A-B527-DEE96BA306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14851"/>
            <a:ext cx="10058400" cy="512064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s-MX" sz="2600" dirty="0"/>
              <a:t>Puede ser también un estrategia de maximización de ingresos debido a las diferencias de los mercados nacionales y extranjeros.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MX" sz="2400" dirty="0"/>
              <a:t>Lo anterior porque: usualmente las empresas nacionales tienen un segmento de mercado mayor al segmento que tienen en los mercados extranjeros.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MX" sz="2600" dirty="0"/>
              <a:t>Debido al menor domino de mercado y mayor competencia en mercados extranjeros, las ventas al extranjero usualmente responden a los cambios de precios en relación a las ventas domésticas.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MX" sz="2400" dirty="0"/>
              <a:t>Las empresas domésticas fijan un precio alto en el mercado local para fijar un precio bajo a las exportaciones porque los consumidores extranjeros responden a los cambios de precios.</a:t>
            </a:r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xmlns="" id="{9DCC1BED-35A1-4923-9F4C-93281DCEB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Autofit/>
          </a:bodyPr>
          <a:lstStyle/>
          <a:p>
            <a:pPr algn="ctr"/>
            <a:r>
              <a:rPr lang="es-ES" sz="4400" dirty="0"/>
              <a:t>Dumping (cont.)</a:t>
            </a:r>
            <a:endParaRPr lang="es-MX" sz="4400" dirty="0"/>
          </a:p>
        </p:txBody>
      </p:sp>
    </p:spTree>
    <p:extLst>
      <p:ext uri="{BB962C8B-B14F-4D97-AF65-F5344CB8AC3E}">
        <p14:creationId xmlns:p14="http://schemas.microsoft.com/office/powerpoint/2010/main" val="165156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5AB72AFB-C257-514A-B527-DEE96BA306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14851"/>
            <a:ext cx="10058400" cy="512064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s-MX" sz="2600" dirty="0"/>
              <a:t>Según EEUU, una empresa es una filial de una </a:t>
            </a:r>
            <a:r>
              <a:rPr lang="es-MX" sz="2600" b="1" dirty="0"/>
              <a:t>multinacional </a:t>
            </a:r>
            <a:r>
              <a:rPr lang="es-MX" sz="2600" dirty="0"/>
              <a:t>con sede en el extranjero, si una empresa extranjera tiene el 10% o más de sus acciones.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MX" sz="2600" dirty="0"/>
              <a:t>La empresa “controladora” (propietaria) se llama </a:t>
            </a:r>
            <a:r>
              <a:rPr lang="es-MX" sz="2600" b="1" dirty="0"/>
              <a:t>matriz</a:t>
            </a:r>
            <a:r>
              <a:rPr lang="es-MX" sz="2600" dirty="0"/>
              <a:t>, mientras que las empresas “controladas” son </a:t>
            </a:r>
            <a:r>
              <a:rPr lang="es-MX" sz="2600" b="1" dirty="0"/>
              <a:t>filiales</a:t>
            </a:r>
            <a:r>
              <a:rPr lang="es-MX" sz="2600" dirty="0"/>
              <a:t> de la multinacional.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MX" sz="2600" dirty="0"/>
              <a:t>Cuando una empresa compra más del 10% de una empresa extranjera, se considera </a:t>
            </a:r>
            <a:r>
              <a:rPr lang="es-MX" sz="2600" b="1" dirty="0"/>
              <a:t>inversión extranjera directa</a:t>
            </a:r>
            <a:r>
              <a:rPr lang="es-MX" sz="2600" dirty="0"/>
              <a:t> (IED).</a:t>
            </a:r>
            <a:endParaRPr lang="es-MX" sz="2400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xmlns="" id="{9DCC1BED-35A1-4923-9F4C-93281DCEB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Autofit/>
          </a:bodyPr>
          <a:lstStyle/>
          <a:p>
            <a:pPr algn="ctr"/>
            <a:r>
              <a:rPr lang="es-ES" sz="4400" dirty="0"/>
              <a:t>Multinacionales y contratación externa (</a:t>
            </a:r>
            <a:r>
              <a:rPr lang="es-ES" sz="4400" i="1" dirty="0"/>
              <a:t>outsourcing</a:t>
            </a:r>
            <a:r>
              <a:rPr lang="es-ES" sz="4400" dirty="0"/>
              <a:t>)</a:t>
            </a:r>
            <a:endParaRPr lang="es-MX" sz="4400" dirty="0"/>
          </a:p>
        </p:txBody>
      </p:sp>
    </p:spTree>
    <p:extLst>
      <p:ext uri="{BB962C8B-B14F-4D97-AF65-F5344CB8AC3E}">
        <p14:creationId xmlns:p14="http://schemas.microsoft.com/office/powerpoint/2010/main" val="372843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5AB72AFB-C257-514A-B527-DEE96BA306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14851"/>
            <a:ext cx="10058400" cy="512064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s-MX" sz="2800" b="1" dirty="0"/>
              <a:t>Tipos de IED: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MX" sz="2600" b="1" dirty="0"/>
              <a:t>Inversiones en instalaciones existentes: </a:t>
            </a:r>
            <a:r>
              <a:rPr lang="es-MX" sz="2600" dirty="0"/>
              <a:t>fusiones y adquisiciones interfronterizas o de tipo </a:t>
            </a:r>
            <a:r>
              <a:rPr lang="es-MX" sz="2600" i="1" dirty="0"/>
              <a:t>brownfield</a:t>
            </a:r>
            <a:r>
              <a:rPr lang="es-MX" sz="2600" dirty="0"/>
              <a:t>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MX" sz="2600" b="1" dirty="0"/>
              <a:t>Inversión nueva: </a:t>
            </a:r>
            <a:r>
              <a:rPr lang="es-MX" sz="2600" dirty="0"/>
              <a:t>creación de nuevas instalaciones productivas en el extranjero o de tipo </a:t>
            </a:r>
            <a:r>
              <a:rPr lang="es-MX" sz="2600" i="1" dirty="0"/>
              <a:t>greenfield</a:t>
            </a:r>
            <a:r>
              <a:rPr lang="es-MX" sz="2600" dirty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MX" sz="2800" b="1" dirty="0"/>
              <a:t>Caracterización: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MX" sz="2600" b="1" dirty="0"/>
              <a:t>IED horizontal: </a:t>
            </a:r>
            <a:r>
              <a:rPr lang="es-MX" sz="2600" dirty="0"/>
              <a:t>inversión en filiales que reproducen todo el proceso de producción en otras partes del mundo.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MX" sz="2600" b="1" dirty="0"/>
              <a:t>IED vertical: </a:t>
            </a:r>
            <a:r>
              <a:rPr lang="es-MX" sz="2600" dirty="0"/>
              <a:t>inversión en filiales que dividen la cadena de producción.</a:t>
            </a:r>
            <a:endParaRPr lang="es-MX" sz="2600" b="1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xmlns="" id="{9DCC1BED-35A1-4923-9F4C-93281DCEB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Autofit/>
          </a:bodyPr>
          <a:lstStyle/>
          <a:p>
            <a:pPr algn="ctr"/>
            <a:r>
              <a:rPr lang="es-ES" sz="4400" dirty="0"/>
              <a:t>Multinacionales y contratación externa (</a:t>
            </a:r>
            <a:r>
              <a:rPr lang="es-ES" sz="4400" i="1" dirty="0"/>
              <a:t>outsourcing</a:t>
            </a:r>
            <a:r>
              <a:rPr lang="es-ES" sz="4400" dirty="0"/>
              <a:t>)</a:t>
            </a:r>
            <a:endParaRPr lang="es-MX" sz="4400" dirty="0"/>
          </a:p>
        </p:txBody>
      </p:sp>
    </p:spTree>
    <p:extLst>
      <p:ext uri="{BB962C8B-B14F-4D97-AF65-F5344CB8AC3E}">
        <p14:creationId xmlns:p14="http://schemas.microsoft.com/office/powerpoint/2010/main" val="356429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5AB72AFB-C257-514A-B527-DEE96BA306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14851"/>
            <a:ext cx="10058400" cy="512064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s-MX" sz="2800" b="1" dirty="0"/>
              <a:t>IED vertical</a:t>
            </a:r>
          </a:p>
          <a:p>
            <a:pPr marL="0" indent="0">
              <a:buNone/>
            </a:pPr>
            <a:r>
              <a:rPr lang="es-MX" sz="2800" dirty="0"/>
              <a:t>Se debe a las diferencias de costos de producción determinados por las ventajas comparativas.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MX" sz="2600" dirty="0"/>
              <a:t>P. e. Intel. Su fabricación se divide en </a:t>
            </a:r>
            <a:r>
              <a:rPr lang="es-MX" sz="2600" dirty="0" err="1"/>
              <a:t>microplaquetas</a:t>
            </a:r>
            <a:r>
              <a:rPr lang="es-MX" sz="2600" dirty="0"/>
              <a:t>, ensamblaje y pruebas.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MX" sz="2600" dirty="0"/>
              <a:t>Microplaquetas, investigación y desarrollo son actividades intensivas en capital humano altamente cualificado, por lo tanto se desarrollan en EEUU, Irlanda e Israel.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MX" sz="2600" dirty="0"/>
              <a:t>El ensamblaje de chips y las pruebas son actividades intensivas en trabajo poco cualificado por ello se realizan en Malasia, Filipinas, Costa Rica y China.</a:t>
            </a:r>
            <a:endParaRPr lang="es-MX" sz="2400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xmlns="" id="{9DCC1BED-35A1-4923-9F4C-93281DCEB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Autofit/>
          </a:bodyPr>
          <a:lstStyle/>
          <a:p>
            <a:pPr algn="ctr"/>
            <a:r>
              <a:rPr lang="es-ES" sz="4400" dirty="0"/>
              <a:t>Multinacionales y contratación externa (</a:t>
            </a:r>
            <a:r>
              <a:rPr lang="es-ES" sz="4400" i="1" dirty="0"/>
              <a:t>outsourcing</a:t>
            </a:r>
            <a:r>
              <a:rPr lang="es-ES" sz="4400" dirty="0"/>
              <a:t>)</a:t>
            </a:r>
            <a:endParaRPr lang="es-MX" sz="4400" dirty="0"/>
          </a:p>
        </p:txBody>
      </p:sp>
    </p:spTree>
    <p:extLst>
      <p:ext uri="{BB962C8B-B14F-4D97-AF65-F5344CB8AC3E}">
        <p14:creationId xmlns:p14="http://schemas.microsoft.com/office/powerpoint/2010/main" val="118717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5AB72AFB-C257-514A-B527-DEE96BA306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14851"/>
            <a:ext cx="10058400" cy="512064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s-MX" sz="2800" b="1" dirty="0"/>
              <a:t>IED horizontal</a:t>
            </a:r>
          </a:p>
          <a:p>
            <a:pPr marL="0" indent="0">
              <a:buNone/>
            </a:pPr>
            <a:r>
              <a:rPr lang="es-MX" sz="2800" dirty="0"/>
              <a:t>Está dominada por los flujos entre países desarrollados.</a:t>
            </a:r>
          </a:p>
          <a:p>
            <a:pPr marL="0" indent="0">
              <a:buNone/>
            </a:pPr>
            <a:r>
              <a:rPr lang="es-MX" sz="2800" dirty="0"/>
              <a:t>La producción se localiza cerca de los principales clientes.</a:t>
            </a:r>
          </a:p>
          <a:p>
            <a:pPr marL="0" indent="0">
              <a:buNone/>
            </a:pPr>
            <a:r>
              <a:rPr lang="es-MX" sz="2800" dirty="0"/>
              <a:t>Esto es porque los costos del comercio y de transporte son más importantes que los costos de producción.</a:t>
            </a:r>
          </a:p>
          <a:p>
            <a:pPr marL="749808" lvl="1" indent="-457200">
              <a:buFont typeface="Arial" panose="020B0604020202020204" pitchFamily="34" charset="0"/>
              <a:buChar char="•"/>
            </a:pPr>
            <a:r>
              <a:rPr lang="es-MX" sz="2600" dirty="0"/>
              <a:t>P. e. Toyota. En 1980 producía casi la totalidad en Japón, en 2009 produjo la mitad de ellos en plantas en el extranjero.</a:t>
            </a:r>
            <a:endParaRPr lang="es-MX" sz="2200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xmlns="" id="{9DCC1BED-35A1-4923-9F4C-93281DCEB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Autofit/>
          </a:bodyPr>
          <a:lstStyle/>
          <a:p>
            <a:pPr algn="ctr"/>
            <a:r>
              <a:rPr lang="es-ES" sz="4400" dirty="0"/>
              <a:t>Multinacionales y contratación externa (</a:t>
            </a:r>
            <a:r>
              <a:rPr lang="es-ES" sz="4400" i="1" dirty="0"/>
              <a:t>outsourcing</a:t>
            </a:r>
            <a:r>
              <a:rPr lang="es-ES" sz="4400" dirty="0"/>
              <a:t>)</a:t>
            </a:r>
            <a:endParaRPr lang="es-MX" sz="4400" dirty="0"/>
          </a:p>
        </p:txBody>
      </p:sp>
    </p:spTree>
    <p:extLst>
      <p:ext uri="{BB962C8B-B14F-4D97-AF65-F5344CB8AC3E}">
        <p14:creationId xmlns:p14="http://schemas.microsoft.com/office/powerpoint/2010/main" val="304371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5AB72AFB-C257-514A-B527-DEE96BA306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14851"/>
            <a:ext cx="10058400" cy="512064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s-MX" sz="2800" b="1" dirty="0"/>
              <a:t>Tomar en cuenta que existen: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MX" sz="2800" dirty="0"/>
              <a:t>Rendimientos creciente de escala.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MX" sz="2800" dirty="0"/>
              <a:t>Elevados costos de comercio relacionados con la exportación.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MX" sz="2800" dirty="0"/>
              <a:t>Elección entre </a:t>
            </a:r>
            <a:r>
              <a:rPr lang="es-MX" sz="2800" i="1" dirty="0"/>
              <a:t>proximidad y concentración</a:t>
            </a:r>
            <a:r>
              <a:rPr lang="es-MX" sz="2800" dirty="0"/>
              <a:t> de la IED, puede no ser rentable en términos de costos reproducir demasiadas veces el proceso de producción y tener instalaciones que producen pocas unidades como para aprovechar los rendimientos crecientes.</a:t>
            </a:r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xmlns="" id="{9DCC1BED-35A1-4923-9F4C-93281DCEB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Autofit/>
          </a:bodyPr>
          <a:lstStyle/>
          <a:p>
            <a:pPr algn="ctr"/>
            <a:r>
              <a:rPr lang="es-ES" sz="4400" dirty="0"/>
              <a:t>La decisión de la empresa en relación con la IED</a:t>
            </a:r>
            <a:endParaRPr lang="es-MX" sz="4400" dirty="0"/>
          </a:p>
        </p:txBody>
      </p:sp>
    </p:spTree>
    <p:extLst>
      <p:ext uri="{BB962C8B-B14F-4D97-AF65-F5344CB8AC3E}">
        <p14:creationId xmlns:p14="http://schemas.microsoft.com/office/powerpoint/2010/main" val="418544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5AB72AFB-C257-514A-B527-DEE96BA306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14851"/>
            <a:ext cx="10058400" cy="512064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s-MX" sz="2800" dirty="0"/>
              <a:t>La IED se concentra en los sectores en los cuales los costos de comerciar son más elevados (como la industria del automóvil).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MX" sz="2800" dirty="0"/>
              <a:t>Las multinacionales tienden a ser sustancialmente más grandes y productivas que las empresas del mismo país que no son multinacionales.</a:t>
            </a:r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xmlns="" id="{9DCC1BED-35A1-4923-9F4C-93281DCEB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Autofit/>
          </a:bodyPr>
          <a:lstStyle/>
          <a:p>
            <a:pPr algn="ctr"/>
            <a:r>
              <a:rPr lang="es-ES" sz="4400" dirty="0"/>
              <a:t>La decisión de la empresa en relación con la IED (cont.)</a:t>
            </a:r>
            <a:endParaRPr lang="es-MX" sz="4400" dirty="0"/>
          </a:p>
        </p:txBody>
      </p:sp>
    </p:spTree>
    <p:extLst>
      <p:ext uri="{BB962C8B-B14F-4D97-AF65-F5344CB8AC3E}">
        <p14:creationId xmlns:p14="http://schemas.microsoft.com/office/powerpoint/2010/main" val="316610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5AB72AFB-C257-514A-B527-DEE96BA306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14851"/>
            <a:ext cx="10058400" cy="512064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s-MX" sz="2800" b="1" dirty="0"/>
              <a:t>Decisión de realizar una IED horizontal</a:t>
            </a:r>
          </a:p>
          <a:p>
            <a:pPr marL="749808" lvl="1" indent="-457200">
              <a:buFont typeface="Wingdings" panose="05000000000000000000" pitchFamily="2" charset="2"/>
              <a:buChar char="§"/>
            </a:pPr>
            <a:r>
              <a:rPr lang="es-MX" sz="2800" dirty="0"/>
              <a:t>Una empresa puede evitar el costo de comerciar construyendo instalaciones productivas en el extranjero.</a:t>
            </a:r>
          </a:p>
          <a:p>
            <a:pPr marL="749808" lvl="1" indent="-457200">
              <a:buFont typeface="Wingdings" panose="05000000000000000000" pitchFamily="2" charset="2"/>
              <a:buChar char="§"/>
            </a:pPr>
            <a:r>
              <a:rPr lang="es-MX" sz="2800" dirty="0"/>
              <a:t>La elección de la empresa entre exportar o invertir en el extranjero implicará una elección entre el costo de exportación unitario (</a:t>
            </a:r>
            <a:r>
              <a:rPr lang="es-MX" sz="2800" b="1" dirty="0"/>
              <a:t>t</a:t>
            </a:r>
            <a:r>
              <a:rPr lang="es-MX" sz="2800" dirty="0"/>
              <a:t>) y el costo fijo (</a:t>
            </a:r>
            <a:r>
              <a:rPr lang="es-MX" sz="2800" b="1" dirty="0"/>
              <a:t>F</a:t>
            </a:r>
            <a:r>
              <a:rPr lang="es-MX" sz="2800" dirty="0"/>
              <a:t>) de crear otra instalación productiva, tomando en cuenta los indicadores de desempeño de la empresa (escala).</a:t>
            </a:r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xmlns="" id="{9DCC1BED-35A1-4923-9F4C-93281DCEB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Autofit/>
          </a:bodyPr>
          <a:lstStyle/>
          <a:p>
            <a:pPr algn="ctr"/>
            <a:r>
              <a:rPr lang="es-ES" sz="4400" dirty="0"/>
              <a:t>La decisión de la empresa en relación con la IED (cont.)</a:t>
            </a:r>
            <a:endParaRPr lang="es-MX" sz="4400" dirty="0"/>
          </a:p>
        </p:txBody>
      </p:sp>
    </p:spTree>
    <p:extLst>
      <p:ext uri="{BB962C8B-B14F-4D97-AF65-F5344CB8AC3E}">
        <p14:creationId xmlns:p14="http://schemas.microsoft.com/office/powerpoint/2010/main" val="235922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xmlns="" id="{5AB72AFB-C257-514A-B527-DEE96BA306D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79" y="1814851"/>
                <a:ext cx="10058400" cy="5120640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v"/>
                </a:pPr>
                <a:r>
                  <a:rPr lang="es-MX" sz="2800" b="1" dirty="0"/>
                  <a:t>Decisión de realizar una IED horizontal</a:t>
                </a:r>
              </a:p>
              <a:p>
                <a:pPr marL="749808" lvl="1" indent="-457200">
                  <a:buFont typeface="Wingdings" panose="05000000000000000000" pitchFamily="2" charset="2"/>
                  <a:buChar char="§"/>
                </a:pPr>
                <a:r>
                  <a:rPr lang="es-MX" sz="2800" dirty="0"/>
                  <a:t>Si la empresa vende </a:t>
                </a:r>
                <a:r>
                  <a:rPr lang="es-MX" sz="2800" b="1" i="1" dirty="0"/>
                  <a:t>Q </a:t>
                </a:r>
                <a:r>
                  <a:rPr lang="es-MX" sz="2800" dirty="0"/>
                  <a:t>en el mercado extranjero, el costo relacionado con la exportación es </a:t>
                </a:r>
                <a:r>
                  <a:rPr lang="es-MX" sz="2800" b="1" i="1" dirty="0"/>
                  <a:t>Q</a:t>
                </a:r>
                <a14:m>
                  <m:oMath xmlns:m="http://schemas.openxmlformats.org/officeDocument/2006/math">
                    <m:r>
                      <a:rPr lang="es-MX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s-MX" sz="2800" b="1" i="1" dirty="0"/>
                  <a:t>t</a:t>
                </a:r>
                <a:r>
                  <a:rPr lang="es-MX" sz="2800" dirty="0"/>
                  <a:t>.</a:t>
                </a:r>
              </a:p>
              <a:p>
                <a:pPr marL="749808" lvl="1" indent="-457200">
                  <a:buFont typeface="Wingdings" panose="05000000000000000000" pitchFamily="2" charset="2"/>
                  <a:buChar char="§"/>
                </a:pPr>
                <a:r>
                  <a:rPr lang="es-MX" sz="2800" dirty="0"/>
                  <a:t>Si </a:t>
                </a:r>
                <a:r>
                  <a:rPr lang="es-MX" sz="2800" b="1" i="1" dirty="0"/>
                  <a:t>Q </a:t>
                </a:r>
                <a:r>
                  <a:rPr lang="es-MX" sz="2800" b="1" dirty="0"/>
                  <a:t>&gt;</a:t>
                </a:r>
                <a:r>
                  <a:rPr lang="es-MX" sz="2800" b="1" i="1" dirty="0"/>
                  <a:t> F/t</a:t>
                </a:r>
                <a:r>
                  <a:rPr lang="es-MX" sz="2800" dirty="0"/>
                  <a:t>, la exportación es más cara y la IED es la elección que eleva al máximo el beneficio.</a:t>
                </a:r>
              </a:p>
              <a:p>
                <a:pPr marL="749808" lvl="1" indent="-457200">
                  <a:buFont typeface="Wingdings" panose="05000000000000000000" pitchFamily="2" charset="2"/>
                  <a:buChar char="§"/>
                </a:pPr>
                <a:r>
                  <a:rPr lang="es-MX" sz="2800" dirty="0"/>
                  <a:t>Algunas empresas con niveles de costos intermedios querrán atender a sus clientes en el extranjero, pero sus ventas allí son tan bajas que las exportaciones, y no la IED, serán la forma más rentable de llegar a ellos.</a:t>
                </a:r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5AB72AFB-C257-514A-B527-DEE96BA306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79" y="1814851"/>
                <a:ext cx="10058400" cy="5120640"/>
              </a:xfrm>
              <a:blipFill>
                <a:blip r:embed="rId2"/>
                <a:stretch>
                  <a:fillRect l="-1939" t="-2024" r="-848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1 Título">
            <a:extLst>
              <a:ext uri="{FF2B5EF4-FFF2-40B4-BE49-F238E27FC236}">
                <a16:creationId xmlns:a16="http://schemas.microsoft.com/office/drawing/2014/main" xmlns="" id="{9DCC1BED-35A1-4923-9F4C-93281DCEB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Autofit/>
          </a:bodyPr>
          <a:lstStyle/>
          <a:p>
            <a:pPr algn="ctr"/>
            <a:r>
              <a:rPr lang="es-ES" sz="4400" dirty="0"/>
              <a:t>La decisión de la empresa en relación con la IED (cont.)</a:t>
            </a:r>
            <a:endParaRPr lang="es-MX" sz="4400" dirty="0"/>
          </a:p>
        </p:txBody>
      </p:sp>
    </p:spTree>
    <p:extLst>
      <p:ext uri="{BB962C8B-B14F-4D97-AF65-F5344CB8AC3E}">
        <p14:creationId xmlns:p14="http://schemas.microsoft.com/office/powerpoint/2010/main" val="368691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5AB72AFB-C257-514A-B527-DEE96BA306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14850"/>
            <a:ext cx="10058400" cy="512063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MX" sz="2800" b="1" i="1" dirty="0"/>
              <a:t>Supuestos: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MX" sz="2800" dirty="0"/>
              <a:t>Pocas empresas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MX" sz="2800" dirty="0"/>
              <a:t>Las empresas son fijadoras de precios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MX" sz="2800" dirty="0"/>
              <a:t>Existe diferenciación de productos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MX" sz="2800" dirty="0"/>
              <a:t>Información incompleta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MX" sz="2800" dirty="0"/>
              <a:t>Barreras a la entrada</a:t>
            </a:r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xmlns="" id="{9DCC1BED-35A1-4923-9F4C-93281DCEB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es-ES" sz="4400" dirty="0"/>
              <a:t>Teoría de la competencia imperfecta</a:t>
            </a:r>
            <a:endParaRPr lang="es-MX" sz="4400" dirty="0"/>
          </a:p>
        </p:txBody>
      </p:sp>
    </p:spTree>
    <p:extLst>
      <p:ext uri="{BB962C8B-B14F-4D97-AF65-F5344CB8AC3E}">
        <p14:creationId xmlns:p14="http://schemas.microsoft.com/office/powerpoint/2010/main" val="88465418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5AB72AFB-C257-514A-B527-DEE96BA306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14851"/>
            <a:ext cx="10058400" cy="512064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s-MX" sz="2800" b="1" dirty="0"/>
              <a:t>Decisión de realizar una IED vertical</a:t>
            </a:r>
          </a:p>
          <a:p>
            <a:pPr marL="749808" lvl="1" indent="-457200">
              <a:buFont typeface="Wingdings" panose="05000000000000000000" pitchFamily="2" charset="2"/>
              <a:buChar char="§"/>
            </a:pPr>
            <a:r>
              <a:rPr lang="es-MX" sz="2800" dirty="0"/>
              <a:t>Implica una elección entre costos por unidad y costos fijos.</a:t>
            </a:r>
          </a:p>
          <a:p>
            <a:pPr marL="749808" lvl="1" indent="-457200">
              <a:buFont typeface="Wingdings" panose="05000000000000000000" pitchFamily="2" charset="2"/>
              <a:buChar char="§"/>
            </a:pPr>
            <a:r>
              <a:rPr lang="es-MX" sz="2800" dirty="0"/>
              <a:t>La escala es un factor importante para la elección.</a:t>
            </a:r>
          </a:p>
          <a:p>
            <a:pPr marL="749808" lvl="1" indent="-457200">
              <a:buFont typeface="Wingdings" panose="05000000000000000000" pitchFamily="2" charset="2"/>
              <a:buChar char="§"/>
            </a:pPr>
            <a:r>
              <a:rPr lang="es-MX" sz="2800" dirty="0"/>
              <a:t>Al igual que en la IED horizontal, también requiere una sustancial inversión en costos fijos en una filial extranjera en un país que tenga las características adecuadas.</a:t>
            </a:r>
          </a:p>
          <a:p>
            <a:pPr marL="749808" lvl="1" indent="-457200">
              <a:buFont typeface="Wingdings" panose="05000000000000000000" pitchFamily="2" charset="2"/>
              <a:buChar char="§"/>
            </a:pPr>
            <a:r>
              <a:rPr lang="es-MX" sz="2800" dirty="0"/>
              <a:t>Existe un límite de escala para la IED vertical que depende de los diferenciales de costos de producción y de los costos fijos de tener una filial en el extranjero.</a:t>
            </a:r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xmlns="" id="{9DCC1BED-35A1-4923-9F4C-93281DCEB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Autofit/>
          </a:bodyPr>
          <a:lstStyle/>
          <a:p>
            <a:pPr algn="ctr"/>
            <a:r>
              <a:rPr lang="es-ES" sz="4400" dirty="0"/>
              <a:t>La decisión de la empresa en relación con la IED (cont.)</a:t>
            </a:r>
            <a:endParaRPr lang="es-MX" sz="4400" dirty="0"/>
          </a:p>
        </p:txBody>
      </p:sp>
    </p:spTree>
    <p:extLst>
      <p:ext uri="{BB962C8B-B14F-4D97-AF65-F5344CB8AC3E}">
        <p14:creationId xmlns:p14="http://schemas.microsoft.com/office/powerpoint/2010/main" val="283359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5AB72AFB-C257-514A-B527-DEE96BA306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14851"/>
            <a:ext cx="10058400" cy="512064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s-MX" sz="2800" b="1" dirty="0"/>
              <a:t>Motivo de internalización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MX" sz="2600" dirty="0"/>
              <a:t>Razón por la que la empresa matriz decide poseer la filial y operar como una única empresa internacional.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MX" sz="2800" dirty="0"/>
              <a:t>Una opción alternativa a la IED vertical es que la empresa matriz contrate (venda una licencia) a una empresa independiente en el extranjero para que realice determinadas partes del proceso de producción; es decir, contratación externa en el extranjero (</a:t>
            </a:r>
            <a:r>
              <a:rPr lang="es-MX" sz="2800" i="1" dirty="0"/>
              <a:t>foreign outsourcing</a:t>
            </a:r>
            <a:r>
              <a:rPr lang="es-MX" sz="2800" dirty="0"/>
              <a:t>).</a:t>
            </a:r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xmlns="" id="{9DCC1BED-35A1-4923-9F4C-93281DCEB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Autofit/>
          </a:bodyPr>
          <a:lstStyle/>
          <a:p>
            <a:pPr algn="ctr"/>
            <a:r>
              <a:rPr lang="es-ES" sz="4400" dirty="0"/>
              <a:t>Contratación externa (</a:t>
            </a:r>
            <a:r>
              <a:rPr lang="es-ES" sz="4400" i="1" dirty="0"/>
              <a:t>outsourcing</a:t>
            </a:r>
            <a:r>
              <a:rPr lang="es-ES" sz="4400" dirty="0"/>
              <a:t>)</a:t>
            </a:r>
            <a:endParaRPr lang="es-MX" sz="4400" dirty="0"/>
          </a:p>
        </p:txBody>
      </p:sp>
    </p:spTree>
    <p:extLst>
      <p:ext uri="{BB962C8B-B14F-4D97-AF65-F5344CB8AC3E}">
        <p14:creationId xmlns:p14="http://schemas.microsoft.com/office/powerpoint/2010/main" val="387960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5AB72AFB-C257-514A-B527-DEE96BA306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14851"/>
            <a:ext cx="10058400" cy="512064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s-MX" sz="2800" dirty="0"/>
              <a:t>La contratación en el extranjero (</a:t>
            </a:r>
            <a:r>
              <a:rPr lang="es-MX" sz="2800" i="1" dirty="0"/>
              <a:t>offshoring) </a:t>
            </a:r>
            <a:r>
              <a:rPr lang="es-MX" sz="2800" dirty="0"/>
              <a:t>representa la relocalización de partes de la cadena productiva en el extranjero y agrupa tanto la contratación externa en el extranjero como a la IED vertical.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MX" sz="2800" dirty="0"/>
              <a:t>El control exclusivo de la tecnología por parte de una empresa, le ofrece una clara ventaja para la internalización de los procesos de producción.</a:t>
            </a:r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xmlns="" id="{9DCC1BED-35A1-4923-9F4C-93281DCEB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Autofit/>
          </a:bodyPr>
          <a:lstStyle/>
          <a:p>
            <a:pPr algn="ctr"/>
            <a:r>
              <a:rPr lang="es-ES" sz="4400" dirty="0"/>
              <a:t>Contratación externa (</a:t>
            </a:r>
            <a:r>
              <a:rPr lang="es-ES" sz="4400" i="1" dirty="0"/>
              <a:t>outsourcing</a:t>
            </a:r>
            <a:r>
              <a:rPr lang="es-ES" sz="4400" dirty="0"/>
              <a:t>) (cont.)</a:t>
            </a:r>
            <a:endParaRPr lang="es-MX" sz="4400" dirty="0"/>
          </a:p>
        </p:txBody>
      </p:sp>
    </p:spTree>
    <p:extLst>
      <p:ext uri="{BB962C8B-B14F-4D97-AF65-F5344CB8AC3E}">
        <p14:creationId xmlns:p14="http://schemas.microsoft.com/office/powerpoint/2010/main" val="4533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5AB72AFB-C257-514A-B527-DEE96BA306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14851"/>
            <a:ext cx="10058400" cy="512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MX" sz="2800" b="1" dirty="0"/>
              <a:t>La elección entre contratación externa e IED vertical se basa en:</a:t>
            </a:r>
          </a:p>
          <a:p>
            <a:pPr marL="0" indent="0">
              <a:buNone/>
            </a:pPr>
            <a:r>
              <a:rPr lang="es-MX" sz="28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1. </a:t>
            </a:r>
            <a:r>
              <a:rPr lang="es-MX" sz="2800" dirty="0"/>
              <a:t>La posibilidad de que una empresa independiente sea especialista en la producción de una parte del proceso.</a:t>
            </a:r>
          </a:p>
          <a:p>
            <a:pPr marL="0" indent="0">
              <a:buNone/>
            </a:pPr>
            <a:r>
              <a:rPr lang="es-MX" sz="28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2. </a:t>
            </a:r>
            <a:r>
              <a:rPr lang="es-MX" sz="2800" dirty="0"/>
              <a:t>Ventajas de la integración vertical respecto a un factor crítico para la producción.</a:t>
            </a:r>
          </a:p>
          <a:p>
            <a:pPr marL="0" indent="0">
              <a:buNone/>
            </a:pPr>
            <a:r>
              <a:rPr lang="es-MX" sz="28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3. </a:t>
            </a:r>
            <a:r>
              <a:rPr lang="es-MX" sz="2800" dirty="0"/>
              <a:t>Evitar o reducir el costo de renegociación entre empresa y proveedor.</a:t>
            </a:r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xmlns="" id="{9DCC1BED-35A1-4923-9F4C-93281DCEB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Autofit/>
          </a:bodyPr>
          <a:lstStyle/>
          <a:p>
            <a:pPr algn="ctr"/>
            <a:r>
              <a:rPr lang="es-ES" sz="4400" dirty="0"/>
              <a:t>Contratación externa (</a:t>
            </a:r>
            <a:r>
              <a:rPr lang="es-ES" sz="4400" i="1" dirty="0"/>
              <a:t>outsourcing</a:t>
            </a:r>
            <a:r>
              <a:rPr lang="es-ES" sz="4400" dirty="0"/>
              <a:t>) (cont.)</a:t>
            </a:r>
            <a:endParaRPr lang="es-MX" sz="4400" dirty="0"/>
          </a:p>
        </p:txBody>
      </p:sp>
    </p:spTree>
    <p:extLst>
      <p:ext uri="{BB962C8B-B14F-4D97-AF65-F5344CB8AC3E}">
        <p14:creationId xmlns:p14="http://schemas.microsoft.com/office/powerpoint/2010/main" val="357991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5AB72AFB-C257-514A-B527-DEE96BA306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14851"/>
            <a:ext cx="10058400" cy="512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MX" sz="2800" b="1" dirty="0"/>
              <a:t>La relocalización de la producción para aprovechar las diferencias de costos genera:</a:t>
            </a:r>
          </a:p>
          <a:p>
            <a:pPr marL="0" indent="0">
              <a:buNone/>
            </a:pPr>
            <a:r>
              <a:rPr lang="es-MX" sz="28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1. </a:t>
            </a:r>
            <a:r>
              <a:rPr lang="es-MX" sz="2800" dirty="0"/>
              <a:t>Ganancias generales del comercio.</a:t>
            </a:r>
          </a:p>
          <a:p>
            <a:pPr marL="0" indent="0">
              <a:buNone/>
            </a:pPr>
            <a:r>
              <a:rPr lang="es-MX" sz="28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2. </a:t>
            </a:r>
            <a:r>
              <a:rPr lang="es-MX" sz="2800" dirty="0"/>
              <a:t>Probablemente, mala distribución de la renta, dejando a algunos en peor situación.</a:t>
            </a:r>
          </a:p>
          <a:p>
            <a:pPr marL="0" indent="0">
              <a:buNone/>
            </a:pPr>
            <a:r>
              <a:rPr lang="es-MX" sz="28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3. </a:t>
            </a:r>
            <a:r>
              <a:rPr lang="es-MX" sz="2800" dirty="0"/>
              <a:t>A corto plazo, a medida que algunas empresas aumentan su nivel de empleo, otras lo contraen en respuesta a la creciente globalización.</a:t>
            </a:r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xmlns="" id="{9DCC1BED-35A1-4923-9F4C-93281DCEB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Autofit/>
          </a:bodyPr>
          <a:lstStyle/>
          <a:p>
            <a:pPr algn="ctr"/>
            <a:r>
              <a:rPr lang="es-ES" sz="4000" dirty="0"/>
              <a:t>Consecuencias de la existencia de multinacionales y de la contratación externa en el extranjero</a:t>
            </a:r>
            <a:endParaRPr lang="es-MX" sz="4000" dirty="0"/>
          </a:p>
        </p:txBody>
      </p:sp>
    </p:spTree>
    <p:extLst>
      <p:ext uri="{BB962C8B-B14F-4D97-AF65-F5344CB8AC3E}">
        <p14:creationId xmlns:p14="http://schemas.microsoft.com/office/powerpoint/2010/main" val="1051577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5AB72AFB-C257-514A-B527-DEE96BA306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766" y="1737361"/>
            <a:ext cx="6060328" cy="512064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s-MX" sz="2800" dirty="0"/>
              <a:t>Ingreso marginal (</a:t>
            </a:r>
            <a:r>
              <a:rPr lang="es-MX" sz="2800" b="1" i="1" dirty="0"/>
              <a:t>IMg</a:t>
            </a:r>
            <a:r>
              <a:rPr lang="es-MX" sz="2800" dirty="0"/>
              <a:t>) </a:t>
            </a:r>
            <a:r>
              <a:rPr lang="es-MX" sz="2800" b="1" dirty="0"/>
              <a:t>&lt;</a:t>
            </a:r>
            <a:r>
              <a:rPr lang="es-MX" sz="2800" dirty="0"/>
              <a:t> Precio (</a:t>
            </a:r>
            <a:r>
              <a:rPr lang="es-MX" sz="2800" b="1" i="1" dirty="0"/>
              <a:t>P</a:t>
            </a:r>
            <a:r>
              <a:rPr lang="es-MX" sz="2800" dirty="0"/>
              <a:t>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MX" sz="2800" dirty="0"/>
              <a:t>La relación entre </a:t>
            </a:r>
            <a:r>
              <a:rPr lang="es-MX" sz="2800" b="1" i="1" dirty="0"/>
              <a:t>IMg</a:t>
            </a:r>
            <a:r>
              <a:rPr lang="es-MX" sz="2800" dirty="0"/>
              <a:t> y </a:t>
            </a:r>
            <a:r>
              <a:rPr lang="es-MX" sz="2800" b="1" i="1" dirty="0"/>
              <a:t>P</a:t>
            </a:r>
            <a:r>
              <a:rPr lang="es-MX" sz="2800" dirty="0"/>
              <a:t> depende de:</a:t>
            </a:r>
          </a:p>
          <a:p>
            <a:pPr marL="201168" lvl="1" indent="0">
              <a:buNone/>
            </a:pPr>
            <a:r>
              <a:rPr lang="es-MX" sz="26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1. </a:t>
            </a:r>
            <a:r>
              <a:rPr lang="es-MX" sz="2600" dirty="0"/>
              <a:t>La cantidad de producto que ya se está vendiendo.</a:t>
            </a:r>
          </a:p>
          <a:p>
            <a:pPr marL="201168" lvl="1" indent="0">
              <a:buNone/>
            </a:pPr>
            <a:r>
              <a:rPr lang="es-MX" sz="26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2. </a:t>
            </a:r>
            <a:r>
              <a:rPr lang="es-MX" sz="2600" dirty="0"/>
              <a:t>La pendiente de la curva de demanda.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s-MX" sz="2200" i="1" dirty="0"/>
              <a:t>Si la curva es muy plana, el </a:t>
            </a:r>
            <a:r>
              <a:rPr lang="es-MX" sz="2200" b="1" i="1" dirty="0"/>
              <a:t>IMg</a:t>
            </a:r>
            <a:r>
              <a:rPr lang="es-MX" sz="2200" i="1" dirty="0"/>
              <a:t> estará próximo al precio unitario.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s-MX" sz="2200" i="1" dirty="0"/>
              <a:t>Si tiene mucha pendiente, el </a:t>
            </a:r>
            <a:r>
              <a:rPr lang="es-MX" sz="2200" b="1" i="1" dirty="0"/>
              <a:t>IMg</a:t>
            </a:r>
            <a:r>
              <a:rPr lang="es-MX" sz="2200" i="1" dirty="0"/>
              <a:t> es mucho menor que el precio.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MX" sz="2800" dirty="0"/>
              <a:t>Una empresa monopolista elige una producción tal que </a:t>
            </a:r>
            <a:r>
              <a:rPr lang="es-MX" sz="2800" b="1" i="1" dirty="0"/>
              <a:t>IMg = Costo</a:t>
            </a:r>
            <a:r>
              <a:rPr lang="es-MX" sz="2800" dirty="0"/>
              <a:t>.</a:t>
            </a:r>
          </a:p>
          <a:p>
            <a:pPr marL="0" algn="just">
              <a:buNone/>
            </a:pPr>
            <a:endParaRPr lang="es-MX" sz="2800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xmlns="" id="{9DCC1BED-35A1-4923-9F4C-93281DCEB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es-ES" sz="4400" dirty="0"/>
              <a:t>El monopolio: una breve revisión</a:t>
            </a:r>
            <a:endParaRPr lang="es-MX" sz="4400" dirty="0"/>
          </a:p>
        </p:txBody>
      </p:sp>
      <p:grpSp>
        <p:nvGrpSpPr>
          <p:cNvPr id="4" name="Grupo 5">
            <a:extLst>
              <a:ext uri="{FF2B5EF4-FFF2-40B4-BE49-F238E27FC236}">
                <a16:creationId xmlns:a16="http://schemas.microsoft.com/office/drawing/2014/main" xmlns="" id="{C0CCB456-CFE6-49A3-AF2B-FD47C1B542AB}"/>
              </a:ext>
            </a:extLst>
          </p:cNvPr>
          <p:cNvGrpSpPr/>
          <p:nvPr/>
        </p:nvGrpSpPr>
        <p:grpSpPr>
          <a:xfrm>
            <a:off x="6818132" y="1758779"/>
            <a:ext cx="7255596" cy="4573385"/>
            <a:chOff x="7081602" y="1588301"/>
            <a:chExt cx="7255596" cy="4573385"/>
          </a:xfrm>
        </p:grpSpPr>
        <p:sp>
          <p:nvSpPr>
            <p:cNvPr id="5" name="Rectángulo 6">
              <a:extLst>
                <a:ext uri="{FF2B5EF4-FFF2-40B4-BE49-F238E27FC236}">
                  <a16:creationId xmlns:a16="http://schemas.microsoft.com/office/drawing/2014/main" xmlns="" id="{CB0FA85A-1BBA-4C8E-944F-5750EA88856F}"/>
                </a:ext>
              </a:extLst>
            </p:cNvPr>
            <p:cNvSpPr/>
            <p:nvPr/>
          </p:nvSpPr>
          <p:spPr>
            <a:xfrm>
              <a:off x="7794769" y="3314806"/>
              <a:ext cx="1533788" cy="268690"/>
            </a:xfrm>
            <a:prstGeom prst="rect">
              <a:avLst/>
            </a:prstGeom>
            <a:solidFill>
              <a:srgbClr val="F4CC61">
                <a:alpha val="6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cxnSp>
          <p:nvCxnSpPr>
            <p:cNvPr id="7" name="Conector recto 7">
              <a:extLst>
                <a:ext uri="{FF2B5EF4-FFF2-40B4-BE49-F238E27FC236}">
                  <a16:creationId xmlns:a16="http://schemas.microsoft.com/office/drawing/2014/main" xmlns="" id="{513FB422-4364-4EDD-9E8E-E9BE5AAB2967}"/>
                </a:ext>
              </a:extLst>
            </p:cNvPr>
            <p:cNvCxnSpPr/>
            <p:nvPr/>
          </p:nvCxnSpPr>
          <p:spPr>
            <a:xfrm>
              <a:off x="7793372" y="1937857"/>
              <a:ext cx="0" cy="3942826"/>
            </a:xfrm>
            <a:prstGeom prst="line">
              <a:avLst/>
            </a:prstGeom>
            <a:ln w="285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Conector recto 8">
              <a:extLst>
                <a:ext uri="{FF2B5EF4-FFF2-40B4-BE49-F238E27FC236}">
                  <a16:creationId xmlns:a16="http://schemas.microsoft.com/office/drawing/2014/main" xmlns="" id="{0571EC4A-1B00-46BB-839F-0C2DBA681D53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9764785" y="3909270"/>
              <a:ext cx="0" cy="3942826"/>
            </a:xfrm>
            <a:prstGeom prst="line">
              <a:avLst/>
            </a:prstGeom>
            <a:ln w="285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Conector recto 9">
              <a:extLst>
                <a:ext uri="{FF2B5EF4-FFF2-40B4-BE49-F238E27FC236}">
                  <a16:creationId xmlns:a16="http://schemas.microsoft.com/office/drawing/2014/main" xmlns="" id="{79E21866-3A97-4051-BC95-3397234C040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21879" y="4609401"/>
              <a:ext cx="3296873" cy="1"/>
            </a:xfrm>
            <a:prstGeom prst="line">
              <a:avLst/>
            </a:prstGeom>
            <a:ln w="285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Conector recto 10">
              <a:extLst>
                <a:ext uri="{FF2B5EF4-FFF2-40B4-BE49-F238E27FC236}">
                  <a16:creationId xmlns:a16="http://schemas.microsoft.com/office/drawing/2014/main" xmlns="" id="{B915A790-30E1-4BCA-A83B-8F881612812F}"/>
                </a:ext>
              </a:extLst>
            </p:cNvPr>
            <p:cNvCxnSpPr>
              <a:cxnSpLocks/>
            </p:cNvCxnSpPr>
            <p:nvPr/>
          </p:nvCxnSpPr>
          <p:spPr>
            <a:xfrm>
              <a:off x="8610776" y="2765432"/>
              <a:ext cx="3007976" cy="2296962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Arco 11">
              <a:extLst>
                <a:ext uri="{FF2B5EF4-FFF2-40B4-BE49-F238E27FC236}">
                  <a16:creationId xmlns:a16="http://schemas.microsoft.com/office/drawing/2014/main" xmlns="" id="{73FADE37-5E8B-4437-9962-E2D26E97B33B}"/>
                </a:ext>
              </a:extLst>
            </p:cNvPr>
            <p:cNvSpPr/>
            <p:nvPr/>
          </p:nvSpPr>
          <p:spPr>
            <a:xfrm rot="11519677">
              <a:off x="7877246" y="2554861"/>
              <a:ext cx="6459952" cy="1485844"/>
            </a:xfrm>
            <a:prstGeom prst="arc">
              <a:avLst>
                <a:gd name="adj1" fmla="val 13576645"/>
                <a:gd name="adj2" fmla="val 21345392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cxnSp>
          <p:nvCxnSpPr>
            <p:cNvPr id="12" name="Conector recto 12">
              <a:extLst>
                <a:ext uri="{FF2B5EF4-FFF2-40B4-BE49-F238E27FC236}">
                  <a16:creationId xmlns:a16="http://schemas.microsoft.com/office/drawing/2014/main" xmlns="" id="{BC501C40-6CAD-48A0-9C41-D8BAA6414087}"/>
                </a:ext>
              </a:extLst>
            </p:cNvPr>
            <p:cNvCxnSpPr/>
            <p:nvPr/>
          </p:nvCxnSpPr>
          <p:spPr>
            <a:xfrm>
              <a:off x="8196044" y="2765432"/>
              <a:ext cx="2411639" cy="270047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cto 13">
              <a:extLst>
                <a:ext uri="{FF2B5EF4-FFF2-40B4-BE49-F238E27FC236}">
                  <a16:creationId xmlns:a16="http://schemas.microsoft.com/office/drawing/2014/main" xmlns="" id="{2CB08E0D-6D69-41CF-AC2E-A8ED506B7C85}"/>
                </a:ext>
              </a:extLst>
            </p:cNvPr>
            <p:cNvCxnSpPr>
              <a:cxnSpLocks/>
            </p:cNvCxnSpPr>
            <p:nvPr/>
          </p:nvCxnSpPr>
          <p:spPr>
            <a:xfrm>
              <a:off x="7793371" y="3305262"/>
              <a:ext cx="1535187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cto 14">
              <a:extLst>
                <a:ext uri="{FF2B5EF4-FFF2-40B4-BE49-F238E27FC236}">
                  <a16:creationId xmlns:a16="http://schemas.microsoft.com/office/drawing/2014/main" xmlns="" id="{37568DD4-A415-4088-B807-3D60020DAAE3}"/>
                </a:ext>
              </a:extLst>
            </p:cNvPr>
            <p:cNvCxnSpPr>
              <a:cxnSpLocks/>
            </p:cNvCxnSpPr>
            <p:nvPr/>
          </p:nvCxnSpPr>
          <p:spPr>
            <a:xfrm>
              <a:off x="9328558" y="3305262"/>
              <a:ext cx="0" cy="2575423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Elipse 15">
              <a:extLst>
                <a:ext uri="{FF2B5EF4-FFF2-40B4-BE49-F238E27FC236}">
                  <a16:creationId xmlns:a16="http://schemas.microsoft.com/office/drawing/2014/main" xmlns="" id="{3EE590CF-8169-41A6-BB78-C4B115926BD8}"/>
                </a:ext>
              </a:extLst>
            </p:cNvPr>
            <p:cNvSpPr/>
            <p:nvPr/>
          </p:nvSpPr>
          <p:spPr>
            <a:xfrm>
              <a:off x="9278225" y="3281005"/>
              <a:ext cx="83890" cy="838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6" name="Elipse 16">
              <a:extLst>
                <a:ext uri="{FF2B5EF4-FFF2-40B4-BE49-F238E27FC236}">
                  <a16:creationId xmlns:a16="http://schemas.microsoft.com/office/drawing/2014/main" xmlns="" id="{F8F23C02-C72C-414E-B079-AC76B73A6DF7}"/>
                </a:ext>
              </a:extLst>
            </p:cNvPr>
            <p:cNvSpPr/>
            <p:nvPr/>
          </p:nvSpPr>
          <p:spPr>
            <a:xfrm>
              <a:off x="9304790" y="4565920"/>
              <a:ext cx="83890" cy="838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cxnSp>
          <p:nvCxnSpPr>
            <p:cNvPr id="17" name="Conector recto 17">
              <a:extLst>
                <a:ext uri="{FF2B5EF4-FFF2-40B4-BE49-F238E27FC236}">
                  <a16:creationId xmlns:a16="http://schemas.microsoft.com/office/drawing/2014/main" xmlns="" id="{0DF06870-4BE3-492B-8ED5-2C4D3262F9F1}"/>
                </a:ext>
              </a:extLst>
            </p:cNvPr>
            <p:cNvCxnSpPr>
              <a:cxnSpLocks/>
            </p:cNvCxnSpPr>
            <p:nvPr/>
          </p:nvCxnSpPr>
          <p:spPr>
            <a:xfrm>
              <a:off x="7786380" y="3583497"/>
              <a:ext cx="1535187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CuadroTexto 18">
              <a:extLst>
                <a:ext uri="{FF2B5EF4-FFF2-40B4-BE49-F238E27FC236}">
                  <a16:creationId xmlns:a16="http://schemas.microsoft.com/office/drawing/2014/main" xmlns="" id="{E1D2A152-72FD-40A1-8FB0-42117BCFD5EB}"/>
                </a:ext>
              </a:extLst>
            </p:cNvPr>
            <p:cNvSpPr txBox="1"/>
            <p:nvPr/>
          </p:nvSpPr>
          <p:spPr>
            <a:xfrm>
              <a:off x="11569364" y="3920976"/>
              <a:ext cx="4683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1600" dirty="0"/>
                <a:t>CM</a:t>
              </a:r>
              <a:endParaRPr lang="es-MX" sz="1600" dirty="0"/>
            </a:p>
          </p:txBody>
        </p:sp>
        <p:sp>
          <p:nvSpPr>
            <p:cNvPr id="19" name="CuadroTexto 19">
              <a:extLst>
                <a:ext uri="{FF2B5EF4-FFF2-40B4-BE49-F238E27FC236}">
                  <a16:creationId xmlns:a16="http://schemas.microsoft.com/office/drawing/2014/main" xmlns="" id="{3C5BDB23-D764-4718-874A-22FCF4405AE9}"/>
                </a:ext>
              </a:extLst>
            </p:cNvPr>
            <p:cNvSpPr txBox="1"/>
            <p:nvPr/>
          </p:nvSpPr>
          <p:spPr>
            <a:xfrm>
              <a:off x="11579367" y="4422043"/>
              <a:ext cx="56457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1600" dirty="0"/>
                <a:t>CMg</a:t>
              </a:r>
              <a:endParaRPr lang="es-MX" sz="1600" dirty="0"/>
            </a:p>
          </p:txBody>
        </p:sp>
        <p:sp>
          <p:nvSpPr>
            <p:cNvPr id="20" name="CuadroTexto 20">
              <a:extLst>
                <a:ext uri="{FF2B5EF4-FFF2-40B4-BE49-F238E27FC236}">
                  <a16:creationId xmlns:a16="http://schemas.microsoft.com/office/drawing/2014/main" xmlns="" id="{BB86604F-803E-45C0-9AB4-F7DF42894459}"/>
                </a:ext>
              </a:extLst>
            </p:cNvPr>
            <p:cNvSpPr txBox="1"/>
            <p:nvPr/>
          </p:nvSpPr>
          <p:spPr>
            <a:xfrm>
              <a:off x="10541956" y="5359254"/>
              <a:ext cx="49564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1600" dirty="0"/>
                <a:t>Img</a:t>
              </a:r>
              <a:endParaRPr lang="es-MX" sz="1600" dirty="0"/>
            </a:p>
          </p:txBody>
        </p:sp>
        <p:sp>
          <p:nvSpPr>
            <p:cNvPr id="21" name="7 CuadroTexto">
              <a:extLst>
                <a:ext uri="{FF2B5EF4-FFF2-40B4-BE49-F238E27FC236}">
                  <a16:creationId xmlns:a16="http://schemas.microsoft.com/office/drawing/2014/main" xmlns="" id="{0F25CBAA-CF8A-45A0-A0DF-FD9E983EBDAD}"/>
                </a:ext>
              </a:extLst>
            </p:cNvPr>
            <p:cNvSpPr txBox="1"/>
            <p:nvPr/>
          </p:nvSpPr>
          <p:spPr>
            <a:xfrm>
              <a:off x="9682240" y="3232452"/>
              <a:ext cx="242867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600" dirty="0"/>
                <a:t>Beneficios del monopolista</a:t>
              </a:r>
            </a:p>
          </p:txBody>
        </p:sp>
        <p:sp>
          <p:nvSpPr>
            <p:cNvPr id="22" name="CuadroTexto 22">
              <a:extLst>
                <a:ext uri="{FF2B5EF4-FFF2-40B4-BE49-F238E27FC236}">
                  <a16:creationId xmlns:a16="http://schemas.microsoft.com/office/drawing/2014/main" xmlns="" id="{DE55BD4E-B433-462A-9620-E9D9CA4E5FC2}"/>
                </a:ext>
              </a:extLst>
            </p:cNvPr>
            <p:cNvSpPr txBox="1"/>
            <p:nvPr/>
          </p:nvSpPr>
          <p:spPr>
            <a:xfrm>
              <a:off x="11540445" y="4962404"/>
              <a:ext cx="3113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1600" dirty="0"/>
                <a:t>D</a:t>
              </a:r>
              <a:endParaRPr lang="es-MX" sz="1600" dirty="0"/>
            </a:p>
          </p:txBody>
        </p:sp>
        <p:sp>
          <p:nvSpPr>
            <p:cNvPr id="23" name="CuadroTexto 23">
              <a:extLst>
                <a:ext uri="{FF2B5EF4-FFF2-40B4-BE49-F238E27FC236}">
                  <a16:creationId xmlns:a16="http://schemas.microsoft.com/office/drawing/2014/main" xmlns="" id="{51373D8D-3F62-44C3-A36A-288D410BABC2}"/>
                </a:ext>
              </a:extLst>
            </p:cNvPr>
            <p:cNvSpPr txBox="1"/>
            <p:nvPr/>
          </p:nvSpPr>
          <p:spPr>
            <a:xfrm>
              <a:off x="7081602" y="1588301"/>
              <a:ext cx="24116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dirty="0"/>
                <a:t>Costo (C) y Precio (P)</a:t>
              </a:r>
              <a:endParaRPr lang="es-MX" dirty="0"/>
            </a:p>
          </p:txBody>
        </p:sp>
        <p:sp>
          <p:nvSpPr>
            <p:cNvPr id="24" name="CuadroTexto 24">
              <a:extLst>
                <a:ext uri="{FF2B5EF4-FFF2-40B4-BE49-F238E27FC236}">
                  <a16:creationId xmlns:a16="http://schemas.microsoft.com/office/drawing/2014/main" xmlns="" id="{4F5A30E0-A382-4BE4-BE17-A4436D3DBDB8}"/>
                </a:ext>
              </a:extLst>
            </p:cNvPr>
            <p:cNvSpPr txBox="1"/>
            <p:nvPr/>
          </p:nvSpPr>
          <p:spPr>
            <a:xfrm>
              <a:off x="7365520" y="3421476"/>
              <a:ext cx="4683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1600" dirty="0"/>
                <a:t>CM</a:t>
              </a:r>
              <a:endParaRPr lang="es-MX" sz="1600" dirty="0"/>
            </a:p>
          </p:txBody>
        </p:sp>
        <p:sp>
          <p:nvSpPr>
            <p:cNvPr id="25" name="CuadroTexto 25">
              <a:extLst>
                <a:ext uri="{FF2B5EF4-FFF2-40B4-BE49-F238E27FC236}">
                  <a16:creationId xmlns:a16="http://schemas.microsoft.com/office/drawing/2014/main" xmlns="" id="{B5187256-1BF6-4539-A8DC-B18DBE6C1A5A}"/>
                </a:ext>
              </a:extLst>
            </p:cNvPr>
            <p:cNvSpPr txBox="1"/>
            <p:nvPr/>
          </p:nvSpPr>
          <p:spPr>
            <a:xfrm>
              <a:off x="7348487" y="3153506"/>
              <a:ext cx="40748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1600" dirty="0"/>
                <a:t>P</a:t>
              </a:r>
              <a:r>
                <a:rPr lang="x-none" sz="1600" baseline="-25000" dirty="0"/>
                <a:t>M</a:t>
              </a:r>
              <a:endParaRPr lang="es-MX" sz="1600" baseline="-25000" dirty="0"/>
            </a:p>
          </p:txBody>
        </p:sp>
        <p:sp>
          <p:nvSpPr>
            <p:cNvPr id="26" name="7 CuadroTexto">
              <a:extLst>
                <a:ext uri="{FF2B5EF4-FFF2-40B4-BE49-F238E27FC236}">
                  <a16:creationId xmlns:a16="http://schemas.microsoft.com/office/drawing/2014/main" xmlns="" id="{F34AA183-F886-4DB0-98C2-56C9C98193AB}"/>
                </a:ext>
              </a:extLst>
            </p:cNvPr>
            <p:cNvSpPr txBox="1"/>
            <p:nvPr/>
          </p:nvSpPr>
          <p:spPr>
            <a:xfrm>
              <a:off x="9109587" y="5823132"/>
              <a:ext cx="4379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600" dirty="0"/>
                <a:t>Q</a:t>
              </a:r>
              <a:r>
                <a:rPr lang="es-ES" sz="1050" dirty="0"/>
                <a:t>M</a:t>
              </a:r>
              <a:endParaRPr lang="es-ES" sz="1600" dirty="0"/>
            </a:p>
          </p:txBody>
        </p:sp>
        <p:cxnSp>
          <p:nvCxnSpPr>
            <p:cNvPr id="27" name="Conector recto 27">
              <a:extLst>
                <a:ext uri="{FF2B5EF4-FFF2-40B4-BE49-F238E27FC236}">
                  <a16:creationId xmlns:a16="http://schemas.microsoft.com/office/drawing/2014/main" xmlns="" id="{97B9F206-8CC5-4A76-B0F7-CE7B000750A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17388" y="3448223"/>
              <a:ext cx="511346" cy="911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7 CuadroTexto">
              <a:extLst>
                <a:ext uri="{FF2B5EF4-FFF2-40B4-BE49-F238E27FC236}">
                  <a16:creationId xmlns:a16="http://schemas.microsoft.com/office/drawing/2014/main" xmlns="" id="{C086BAEC-A057-403C-B71C-4D7033EDFE14}"/>
                </a:ext>
              </a:extLst>
            </p:cNvPr>
            <p:cNvSpPr txBox="1"/>
            <p:nvPr/>
          </p:nvSpPr>
          <p:spPr>
            <a:xfrm>
              <a:off x="11475099" y="5823132"/>
              <a:ext cx="32252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600" dirty="0"/>
                <a:t>Q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54418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xmlns="" id="{5AB72AFB-C257-514A-B527-DEE96BA306D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14851"/>
                <a:ext cx="10058400" cy="5120640"/>
              </a:xfrm>
            </p:spPr>
            <p:txBody>
              <a:bodyPr>
                <a:noAutofit/>
              </a:bodyPr>
              <a:lstStyle/>
              <a:p>
                <a:pPr algn="just">
                  <a:buFont typeface="Wingdings" panose="05000000000000000000" pitchFamily="2" charset="2"/>
                  <a:buChar char="§"/>
                </a:pPr>
                <a:r>
                  <a:rPr lang="es-MX" sz="2800" dirty="0"/>
                  <a:t>La dependencia de las ventas del monopolista con respecto al precio que establece se representa como: </a:t>
                </a:r>
                <a:r>
                  <a:rPr lang="es-MX" sz="2800" b="1" i="1" dirty="0"/>
                  <a:t>Q</a:t>
                </a:r>
                <a:r>
                  <a:rPr lang="es-MX" sz="2800" b="1" dirty="0"/>
                  <a:t> = </a:t>
                </a:r>
                <a:r>
                  <a:rPr lang="es-MX" sz="2800" b="1" i="1" dirty="0"/>
                  <a:t>A</a:t>
                </a:r>
                <a:r>
                  <a:rPr lang="es-MX" sz="2800" b="1" dirty="0"/>
                  <a:t> </a:t>
                </a:r>
                <a14:m>
                  <m:oMath xmlns:m="http://schemas.openxmlformats.org/officeDocument/2006/math">
                    <m:r>
                      <a:rPr lang="es-MX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s-MX" sz="2800" b="1" dirty="0"/>
                  <a:t> </a:t>
                </a:r>
                <a:r>
                  <a:rPr lang="es-MX" sz="2800" b="1" i="1" dirty="0"/>
                  <a:t>B</a:t>
                </a:r>
                <a:r>
                  <a:rPr lang="es-MX" sz="2800" b="1" dirty="0"/>
                  <a:t> </a:t>
                </a:r>
                <a14:m>
                  <m:oMath xmlns:m="http://schemas.openxmlformats.org/officeDocument/2006/math">
                    <m:r>
                      <a:rPr lang="es-MX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es-MX" sz="2800" b="1" i="1" dirty="0"/>
                  <a:t>P</a:t>
                </a:r>
              </a:p>
              <a:p>
                <a:pPr marL="292608" lvl="1" indent="0" algn="just">
                  <a:buNone/>
                </a:pPr>
                <a:r>
                  <a:rPr lang="es-MX" sz="2600" i="1" dirty="0"/>
                  <a:t>Donde:</a:t>
                </a:r>
              </a:p>
              <a:p>
                <a:pPr marL="292608" lvl="1" indent="0" algn="just">
                  <a:buNone/>
                </a:pPr>
                <a:r>
                  <a:rPr lang="es-MX" sz="2600" b="1" dirty="0"/>
                  <a:t>Q </a:t>
                </a:r>
                <a:r>
                  <a:rPr lang="es-MX" sz="2600" dirty="0"/>
                  <a:t>= unidades vendidas</a:t>
                </a:r>
              </a:p>
              <a:p>
                <a:pPr marL="292608" lvl="1" indent="0" algn="just">
                  <a:buNone/>
                </a:pPr>
                <a:r>
                  <a:rPr lang="es-MX" sz="2600" b="1" dirty="0"/>
                  <a:t>P</a:t>
                </a:r>
                <a:r>
                  <a:rPr lang="es-MX" sz="2600" dirty="0"/>
                  <a:t> = precio cobrado por unidad</a:t>
                </a:r>
              </a:p>
              <a:p>
                <a:pPr marL="292608" lvl="1" indent="0" algn="just">
                  <a:buNone/>
                </a:pPr>
                <a:r>
                  <a:rPr lang="es-MX" sz="2600" b="1" dirty="0"/>
                  <a:t>A</a:t>
                </a:r>
                <a:r>
                  <a:rPr lang="es-MX" sz="2600" dirty="0"/>
                  <a:t> y </a:t>
                </a:r>
                <a:r>
                  <a:rPr lang="es-MX" sz="2600" b="1" dirty="0"/>
                  <a:t>B</a:t>
                </a:r>
                <a:r>
                  <a:rPr lang="es-MX" sz="2600" dirty="0"/>
                  <a:t> = constantes</a:t>
                </a:r>
              </a:p>
              <a:p>
                <a:pPr algn="just">
                  <a:buFont typeface="Wingdings" panose="05000000000000000000" pitchFamily="2" charset="2"/>
                  <a:buChar char="§"/>
                </a:pPr>
                <a:r>
                  <a:rPr lang="es-MX" sz="2800" dirty="0"/>
                  <a:t>Ingreso marginal = </a:t>
                </a:r>
                <a:r>
                  <a:rPr lang="es-MX" sz="2800" b="1" i="1" dirty="0"/>
                  <a:t>IMg</a:t>
                </a:r>
                <a:r>
                  <a:rPr lang="es-MX" sz="2800" b="1" dirty="0"/>
                  <a:t> = </a:t>
                </a:r>
                <a:r>
                  <a:rPr lang="es-MX" sz="2800" b="1" i="1" dirty="0"/>
                  <a:t>P</a:t>
                </a:r>
                <a14:m>
                  <m:oMath xmlns:m="http://schemas.openxmlformats.org/officeDocument/2006/math">
                    <m:r>
                      <a:rPr lang="es-MX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s-MX" sz="2800" b="1" i="1" dirty="0"/>
                  <a:t>Q</a:t>
                </a:r>
                <a14:m>
                  <m:oMath xmlns:m="http://schemas.openxmlformats.org/officeDocument/2006/math">
                    <m:r>
                      <a:rPr lang="es-MX" sz="2800" b="1" i="1" dirty="0" smtClean="0">
                        <a:latin typeface="Cambria Math" panose="02040503050406030204" pitchFamily="18" charset="0"/>
                      </a:rPr>
                      <m:t>/</m:t>
                    </m:r>
                  </m:oMath>
                </a14:m>
                <a:r>
                  <a:rPr lang="es-MX" sz="2800" b="1" i="1" dirty="0"/>
                  <a:t>B       </a:t>
                </a:r>
                <a14:m>
                  <m:oMath xmlns:m="http://schemas.openxmlformats.org/officeDocument/2006/math">
                    <m:r>
                      <a:rPr lang="es-MX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es-MX" sz="2800" i="1" dirty="0"/>
                  <a:t>       </a:t>
                </a:r>
                <a:r>
                  <a:rPr lang="es-MX" sz="2800" b="1" i="1" dirty="0"/>
                  <a:t>P</a:t>
                </a:r>
                <a14:m>
                  <m:oMath xmlns:m="http://schemas.openxmlformats.org/officeDocument/2006/math">
                    <m:r>
                      <a:rPr lang="es-MX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s-MX" sz="2800" b="1" i="1" dirty="0"/>
                  <a:t>IMg = Q/B</a:t>
                </a:r>
              </a:p>
              <a:p>
                <a:pPr marL="292608" lvl="1" indent="0" algn="just">
                  <a:buNone/>
                </a:pPr>
                <a:r>
                  <a:rPr lang="es-MX" sz="2600" dirty="0"/>
                  <a:t>Se revela que la diferencia entre </a:t>
                </a:r>
                <a:r>
                  <a:rPr lang="es-MX" sz="2600" b="1" i="1" dirty="0"/>
                  <a:t>P</a:t>
                </a:r>
                <a:r>
                  <a:rPr lang="es-MX" sz="2600" dirty="0"/>
                  <a:t> e </a:t>
                </a:r>
                <a:r>
                  <a:rPr lang="es-MX" sz="2600" b="1" i="1" dirty="0"/>
                  <a:t>IMg</a:t>
                </a:r>
                <a:r>
                  <a:rPr lang="es-MX" sz="2600" dirty="0"/>
                  <a:t> depende de las ventas iniciales de la empresa.</a:t>
                </a:r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5AB72AFB-C257-514A-B527-DEE96BA306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14851"/>
                <a:ext cx="10058400" cy="5120640"/>
              </a:xfrm>
              <a:blipFill>
                <a:blip r:embed="rId2"/>
                <a:stretch>
                  <a:fillRect l="-1939" t="-2024" r="-2121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1 Título">
            <a:extLst>
              <a:ext uri="{FF2B5EF4-FFF2-40B4-BE49-F238E27FC236}">
                <a16:creationId xmlns:a16="http://schemas.microsoft.com/office/drawing/2014/main" xmlns="" id="{9DCC1BED-35A1-4923-9F4C-93281DCEB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es-ES" sz="4400" dirty="0"/>
              <a:t>El monopolio: una breve revisión (cont.)</a:t>
            </a:r>
            <a:endParaRPr lang="es-MX" sz="4400" dirty="0"/>
          </a:p>
        </p:txBody>
      </p:sp>
    </p:spTree>
    <p:extLst>
      <p:ext uri="{BB962C8B-B14F-4D97-AF65-F5344CB8AC3E}">
        <p14:creationId xmlns:p14="http://schemas.microsoft.com/office/powerpoint/2010/main" val="1108521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xmlns="" id="{5AB72AFB-C257-514A-B527-DEE96BA306D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14851"/>
                <a:ext cx="10058400" cy="5120640"/>
              </a:xfrm>
            </p:spPr>
            <p:txBody>
              <a:bodyPr>
                <a:noAutofit/>
              </a:bodyPr>
              <a:lstStyle/>
              <a:p>
                <a:pPr algn="just">
                  <a:buFont typeface="Wingdings" panose="05000000000000000000" pitchFamily="2" charset="2"/>
                  <a:buChar char="§"/>
                </a:pPr>
                <a:r>
                  <a:rPr lang="es-MX" sz="2800" dirty="0"/>
                  <a:t>Si suponemos un costo marginal (</a:t>
                </a:r>
                <a:r>
                  <a:rPr lang="es-MX" sz="2800" b="1" i="1" dirty="0"/>
                  <a:t>CMg</a:t>
                </a:r>
                <a:r>
                  <a:rPr lang="es-MX" sz="2800" dirty="0"/>
                  <a:t>) constante, las economía de escala deben provenir de la existencia de un costo de producción fijo (</a:t>
                </a:r>
                <a:r>
                  <a:rPr lang="es-MX" sz="2800" b="1" i="1" dirty="0"/>
                  <a:t>F</a:t>
                </a:r>
                <a:r>
                  <a:rPr lang="es-MX" sz="2800" dirty="0"/>
                  <a:t>).</a:t>
                </a:r>
              </a:p>
              <a:p>
                <a:pPr algn="just">
                  <a:buFont typeface="Wingdings" panose="05000000000000000000" pitchFamily="2" charset="2"/>
                  <a:buChar char="§"/>
                </a:pPr>
                <a:r>
                  <a:rPr lang="es-MX" sz="2800" dirty="0"/>
                  <a:t>El costo total (</a:t>
                </a:r>
                <a:r>
                  <a:rPr lang="es-MX" sz="2800" b="1" i="1" dirty="0"/>
                  <a:t>C</a:t>
                </a:r>
                <a:r>
                  <a:rPr lang="es-MX" sz="2800" dirty="0"/>
                  <a:t>) de una empresa es:</a:t>
                </a:r>
              </a:p>
              <a:p>
                <a:pPr marL="292608" lvl="1" indent="0" algn="just">
                  <a:buNone/>
                </a:pPr>
                <a:r>
                  <a:rPr lang="es-MX" sz="2800" b="1" i="1" dirty="0"/>
                  <a:t>C = F </a:t>
                </a:r>
                <a14:m>
                  <m:oMath xmlns:m="http://schemas.openxmlformats.org/officeDocument/2006/math">
                    <m:r>
                      <a:rPr lang="es-MX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s-MX" sz="2800" b="1" i="1" dirty="0"/>
                  <a:t> CMg </a:t>
                </a:r>
                <a14:m>
                  <m:oMath xmlns:m="http://schemas.openxmlformats.org/officeDocument/2006/math">
                    <m:r>
                      <a:rPr lang="es-MX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s-MX" sz="2800" b="1" i="1" dirty="0"/>
                  <a:t> Q</a:t>
                </a:r>
              </a:p>
              <a:p>
                <a:pPr algn="just">
                  <a:buFont typeface="Wingdings" panose="05000000000000000000" pitchFamily="2" charset="2"/>
                  <a:buChar char="§"/>
                </a:pPr>
                <a:r>
                  <a:rPr lang="es-MX" sz="2800" dirty="0"/>
                  <a:t>La producción que maximiza el beneficio de un monopolista es aquella en que </a:t>
                </a:r>
                <a:r>
                  <a:rPr lang="es-MX" sz="2800" b="1" i="1" dirty="0"/>
                  <a:t>IMg = CMg</a:t>
                </a:r>
                <a:r>
                  <a:rPr lang="es-MX" sz="2800" dirty="0"/>
                  <a:t>.</a:t>
                </a:r>
              </a:p>
              <a:p>
                <a:pPr marL="0" indent="0" algn="just">
                  <a:buNone/>
                </a:pPr>
                <a:r>
                  <a:rPr lang="es-MX" sz="3000" dirty="0"/>
                  <a:t> </a:t>
                </a:r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5AB72AFB-C257-514A-B527-DEE96BA306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14851"/>
                <a:ext cx="10058400" cy="5120640"/>
              </a:xfrm>
              <a:blipFill>
                <a:blip r:embed="rId2"/>
                <a:stretch>
                  <a:fillRect l="-1939" t="-2024" r="-2121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1 Título">
            <a:extLst>
              <a:ext uri="{FF2B5EF4-FFF2-40B4-BE49-F238E27FC236}">
                <a16:creationId xmlns:a16="http://schemas.microsoft.com/office/drawing/2014/main" xmlns="" id="{9DCC1BED-35A1-4923-9F4C-93281DCEB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es-ES" sz="4400" dirty="0"/>
              <a:t>El monopolio: una breve revisión (cont.)</a:t>
            </a:r>
            <a:endParaRPr lang="es-MX" sz="4400" dirty="0"/>
          </a:p>
        </p:txBody>
      </p:sp>
    </p:spTree>
    <p:extLst>
      <p:ext uri="{BB962C8B-B14F-4D97-AF65-F5344CB8AC3E}">
        <p14:creationId xmlns:p14="http://schemas.microsoft.com/office/powerpoint/2010/main" val="13519837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5AB72AFB-C257-514A-B527-DEE96BA306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14851"/>
            <a:ext cx="10058400" cy="5120640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s-MX" sz="2800" dirty="0"/>
              <a:t>La estructura de mercado normal en industrias caracterizadas por EEI es la del </a:t>
            </a:r>
            <a:r>
              <a:rPr lang="es-MX" sz="2800" b="1" dirty="0"/>
              <a:t>oligopolio</a:t>
            </a:r>
            <a:r>
              <a:rPr lang="es-MX" sz="2800" dirty="0"/>
              <a:t>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MX" sz="2800" dirty="0"/>
              <a:t>En tal estructura existe un </a:t>
            </a:r>
            <a:r>
              <a:rPr lang="es-MX" sz="2800" i="1" dirty="0"/>
              <a:t>número bajo de empresas</a:t>
            </a:r>
            <a:r>
              <a:rPr lang="es-MX" sz="2800" dirty="0"/>
              <a:t>, cada una con suficiente cuota de mercado para </a:t>
            </a:r>
            <a:r>
              <a:rPr lang="es-MX" sz="2800" i="1" dirty="0"/>
              <a:t>influir en la producción total de la industria y el precio medio</a:t>
            </a:r>
            <a:r>
              <a:rPr lang="es-MX" sz="2800" dirty="0"/>
              <a:t>, pero no para actuar como un monopolio.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MX" sz="2800" dirty="0"/>
              <a:t>Las decisiones de precios de las empresas son </a:t>
            </a:r>
            <a:r>
              <a:rPr lang="es-MX" sz="2800" i="1" dirty="0"/>
              <a:t>interdependientes</a:t>
            </a:r>
            <a:r>
              <a:rPr lang="es-MX" sz="2800" dirty="0"/>
              <a:t>. Cada empresa, al fijar su precio, tendrá en cuenta las respuestas esperadas de los competidores.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es-MX" sz="3000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xmlns="" id="{9DCC1BED-35A1-4923-9F4C-93281DCEB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es-ES" sz="4400" dirty="0"/>
              <a:t>Competencia monopolista</a:t>
            </a:r>
            <a:endParaRPr lang="es-MX" sz="4400" dirty="0"/>
          </a:p>
        </p:txBody>
      </p:sp>
    </p:spTree>
    <p:extLst>
      <p:ext uri="{BB962C8B-B14F-4D97-AF65-F5344CB8AC3E}">
        <p14:creationId xmlns:p14="http://schemas.microsoft.com/office/powerpoint/2010/main" val="292237800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ción">
  <a:themeElements>
    <a:clrScheme name="Personalizado 4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003D79"/>
      </a:accent1>
      <a:accent2>
        <a:srgbClr val="D59F0F"/>
      </a:accent2>
      <a:accent3>
        <a:srgbClr val="003D79"/>
      </a:accent3>
      <a:accent4>
        <a:srgbClr val="003D79"/>
      </a:accent4>
      <a:accent5>
        <a:srgbClr val="003D79"/>
      </a:accent5>
      <a:accent6>
        <a:srgbClr val="003D79"/>
      </a:accent6>
      <a:hlink>
        <a:srgbClr val="EE7B08"/>
      </a:hlink>
      <a:folHlink>
        <a:srgbClr val="977B2D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2104</TotalTime>
  <Words>4543</Words>
  <Application>Microsoft Macintosh PowerPoint</Application>
  <PresentationFormat>Widescreen</PresentationFormat>
  <Paragraphs>503</Paragraphs>
  <Slides>54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0" baseType="lpstr">
      <vt:lpstr>Arial</vt:lpstr>
      <vt:lpstr>Calibri</vt:lpstr>
      <vt:lpstr>Calibri Light</vt:lpstr>
      <vt:lpstr>Cambria Math</vt:lpstr>
      <vt:lpstr>Wingdings</vt:lpstr>
      <vt:lpstr>Retrospección</vt:lpstr>
      <vt:lpstr>Las empresas en la economía global: decisiones de exportación, contratación externa y empresas multinacionales Krugman (Capítulo 8)</vt:lpstr>
      <vt:lpstr>Contenido</vt:lpstr>
      <vt:lpstr>Introducción</vt:lpstr>
      <vt:lpstr>Introducción (cont.)</vt:lpstr>
      <vt:lpstr>Teoría de la competencia imperfecta</vt:lpstr>
      <vt:lpstr>El monopolio: una breve revisión</vt:lpstr>
      <vt:lpstr>El monopolio: una breve revisión (cont.)</vt:lpstr>
      <vt:lpstr>El monopolio: una breve revisión (cont.)</vt:lpstr>
      <vt:lpstr>Competencia monopolista</vt:lpstr>
      <vt:lpstr>Competencia monopolista (cont.)</vt:lpstr>
      <vt:lpstr>Competencia monopolista (cont.)</vt:lpstr>
      <vt:lpstr>Competencia monopolista (cont.)</vt:lpstr>
      <vt:lpstr>Competencia monopolista (cont.)</vt:lpstr>
      <vt:lpstr>Competencia monopolista (cont.)</vt:lpstr>
      <vt:lpstr>Competencia monopolista (cont.)</vt:lpstr>
      <vt:lpstr>Competencia monopolista (cont.)</vt:lpstr>
      <vt:lpstr>Competencia monopolista y comercio</vt:lpstr>
      <vt:lpstr>Efectos de un mayor tamaño del mercado</vt:lpstr>
      <vt:lpstr>Efectos de un mayor tamaño del mercado (cont.)</vt:lpstr>
      <vt:lpstr>Efectos de un mayor tamaño del mercado (cont.)</vt:lpstr>
      <vt:lpstr>Ganancias de un mercado integrado: un ejemplo numérico</vt:lpstr>
      <vt:lpstr>Ganancias de un mercado integrado: un ejemplo numérico (cont.)</vt:lpstr>
      <vt:lpstr>Ganancias de un mercado integrado: un ejemplo numérico (cont.)</vt:lpstr>
      <vt:lpstr>Ganancias de un mercado integrado: un ejemplo numérico (cont.)</vt:lpstr>
      <vt:lpstr>Ganancias de un mercado integrado: un ejemplo numérico (cont.)</vt:lpstr>
      <vt:lpstr>Ganancias de un mercado integrado: un ejemplo numérico (cont.)</vt:lpstr>
      <vt:lpstr>Ganancias de un mercado integrado: un ejemplo numérico (cont.)</vt:lpstr>
      <vt:lpstr>Importancia del comercio intraindustrial</vt:lpstr>
      <vt:lpstr>Importancia del comercio intraindustrial (cont.)</vt:lpstr>
      <vt:lpstr>Respuestas de las empresas al comercio: ganadores, perdedores y rendimientos de la industria</vt:lpstr>
      <vt:lpstr>Diferencias de desempeño entre productores</vt:lpstr>
      <vt:lpstr>Diferencias de desempeño entre productores</vt:lpstr>
      <vt:lpstr>Diferencias de desempeño entre productores (cont.)</vt:lpstr>
      <vt:lpstr>Efectos del mayor tamaño del mercado</vt:lpstr>
      <vt:lpstr>Efectos del mayor tamaño del mercado</vt:lpstr>
      <vt:lpstr>Costos del comercio y decisiones de exportación</vt:lpstr>
      <vt:lpstr>Costos del comercio y decisiones de exportación (cont.)</vt:lpstr>
      <vt:lpstr>Costos del comercio y decisiones de exportación (cont.)</vt:lpstr>
      <vt:lpstr>Costos del comercio y decisiones de exportación (cont.)</vt:lpstr>
      <vt:lpstr>Dumping</vt:lpstr>
      <vt:lpstr>Dumping (cont.)</vt:lpstr>
      <vt:lpstr>Multinacionales y contratación externa (outsourcing)</vt:lpstr>
      <vt:lpstr>Multinacionales y contratación externa (outsourcing)</vt:lpstr>
      <vt:lpstr>Multinacionales y contratación externa (outsourcing)</vt:lpstr>
      <vt:lpstr>Multinacionales y contratación externa (outsourcing)</vt:lpstr>
      <vt:lpstr>La decisión de la empresa en relación con la IED</vt:lpstr>
      <vt:lpstr>La decisión de la empresa en relación con la IED (cont.)</vt:lpstr>
      <vt:lpstr>La decisión de la empresa en relación con la IED (cont.)</vt:lpstr>
      <vt:lpstr>La decisión de la empresa en relación con la IED (cont.)</vt:lpstr>
      <vt:lpstr>La decisión de la empresa en relación con la IED (cont.)</vt:lpstr>
      <vt:lpstr>Contratación externa (outsourcing)</vt:lpstr>
      <vt:lpstr>Contratación externa (outsourcing) (cont.)</vt:lpstr>
      <vt:lpstr>Contratación externa (outsourcing) (cont.)</vt:lpstr>
      <vt:lpstr>Consecuencias de la existencia de multinacionales y de la contratación externa en el extranjero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ECONOMÍAS EXTERNAS DE ESCALA Y LOCALIZACIÓN INTERNACIONAL DE LA PRODUCCIÓN</dc:title>
  <dc:creator>fernanda Hernandez Sanchez</dc:creator>
  <cp:lastModifiedBy>Diana C.</cp:lastModifiedBy>
  <cp:revision>126</cp:revision>
  <dcterms:created xsi:type="dcterms:W3CDTF">2019-03-18T20:49:06Z</dcterms:created>
  <dcterms:modified xsi:type="dcterms:W3CDTF">2021-04-29T20:00:36Z</dcterms:modified>
</cp:coreProperties>
</file>