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compatMode="1" saveSubsetFonts="1" autoCompressPictures="0">
  <p:sldMasterIdLst>
    <p:sldMasterId id="2147483649" r:id="rId1"/>
  </p:sldMasterIdLst>
  <p:notesMasterIdLst>
    <p:notesMasterId r:id="rId62"/>
  </p:notes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57" r:id="rId10"/>
    <p:sldId id="269" r:id="rId11"/>
    <p:sldId id="270" r:id="rId12"/>
    <p:sldId id="271" r:id="rId13"/>
    <p:sldId id="331" r:id="rId14"/>
    <p:sldId id="332" r:id="rId15"/>
    <p:sldId id="333" r:id="rId16"/>
    <p:sldId id="272" r:id="rId17"/>
    <p:sldId id="334" r:id="rId18"/>
    <p:sldId id="277" r:id="rId19"/>
    <p:sldId id="278" r:id="rId20"/>
    <p:sldId id="279" r:id="rId21"/>
    <p:sldId id="280" r:id="rId22"/>
    <p:sldId id="281" r:id="rId23"/>
    <p:sldId id="330" r:id="rId24"/>
    <p:sldId id="283" r:id="rId25"/>
    <p:sldId id="284" r:id="rId26"/>
    <p:sldId id="285" r:id="rId27"/>
    <p:sldId id="286" r:id="rId28"/>
    <p:sldId id="287" r:id="rId29"/>
    <p:sldId id="345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6" r:id="rId48"/>
    <p:sldId id="307" r:id="rId49"/>
    <p:sldId id="308" r:id="rId50"/>
    <p:sldId id="309" r:id="rId51"/>
    <p:sldId id="335" r:id="rId52"/>
    <p:sldId id="336" r:id="rId53"/>
    <p:sldId id="337" r:id="rId54"/>
    <p:sldId id="338" r:id="rId55"/>
    <p:sldId id="339" r:id="rId56"/>
    <p:sldId id="340" r:id="rId57"/>
    <p:sldId id="341" r:id="rId58"/>
    <p:sldId id="342" r:id="rId59"/>
    <p:sldId id="343" r:id="rId60"/>
    <p:sldId id="344" r:id="rId6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7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 snapToGrid="0">
      <p:cViewPr varScale="1">
        <p:scale>
          <a:sx n="106" d="100"/>
          <a:sy n="106" d="100"/>
        </p:scale>
        <p:origin x="1800" y="168"/>
      </p:cViewPr>
      <p:guideLst>
        <p:guide orient="horz" pos="937"/>
        <p:guide pos="3072"/>
      </p:guideLst>
    </p:cSldViewPr>
  </p:slideViewPr>
  <p:outlineViewPr>
    <p:cViewPr>
      <p:scale>
        <a:sx n="33" d="100"/>
        <a:sy n="33" d="100"/>
      </p:scale>
      <p:origin x="0" y="-256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37F0BC4C-992D-49F8-2281-A352006A0D4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4DF789B-EC10-005F-959B-FA4A73DE413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DB47B679-A6F5-BDCC-5AF9-D767E184BC6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D9CE68B3-22AD-A5C2-1FBB-32E9464DFA7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5103467A-3A4D-1E58-CDD4-75F61726CF4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D49B51D2-44B5-6107-2F03-C5975F6B0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165D082-6830-3642-A44C-AC52184612DE}" type="slidenum">
              <a:rPr lang="en-US" altLang="es-MX"/>
              <a:pPr>
                <a:defRPr/>
              </a:pPr>
              <a:t>‹Nº›</a:t>
            </a:fld>
            <a:endParaRPr lang="en-U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0FCCE861-9C39-2381-CEDE-8082F113B7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AC58432-75D8-0345-84E4-BDD07BBC4E26}" type="slidenum">
              <a:rPr lang="en-US" altLang="es-MX"/>
              <a:pPr>
                <a:spcBef>
                  <a:spcPct val="0"/>
                </a:spcBef>
              </a:pPr>
              <a:t>23</a:t>
            </a:fld>
            <a:endParaRPr lang="en-US" altLang="es-MX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C04C62C1-821C-C257-B8A7-C174A23D27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>
            <a:extLst>
              <a:ext uri="{FF2B5EF4-FFF2-40B4-BE49-F238E27FC236}">
                <a16:creationId xmlns:a16="http://schemas.microsoft.com/office/drawing/2014/main" id="{3A5514F9-534C-353F-32DA-CCA78843BD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cs typeface="+mn-cs"/>
              </a:rPr>
              <a:t>Suppose the price of cloth relative to the price of food is calculated as </a:t>
            </a:r>
            <a:r>
              <a:rPr lang="en-US" sz="1800">
                <a:cs typeface="+mn-cs"/>
              </a:rPr>
              <a:t>(</a:t>
            </a:r>
            <a:r>
              <a:rPr lang="en-US" sz="1800" i="1">
                <a:cs typeface="+mn-cs"/>
              </a:rPr>
              <a:t>P</a:t>
            </a:r>
            <a:r>
              <a:rPr lang="en-US" sz="1800" i="1" baseline="-25000">
                <a:cs typeface="+mn-cs"/>
              </a:rPr>
              <a:t>C</a:t>
            </a:r>
            <a:r>
              <a:rPr lang="en-US" sz="1800" i="1">
                <a:cs typeface="+mn-cs"/>
              </a:rPr>
              <a:t>/P</a:t>
            </a:r>
            <a:r>
              <a:rPr lang="en-US" sz="1800" i="1" baseline="-25000">
                <a:cs typeface="+mn-cs"/>
              </a:rPr>
              <a:t>F</a:t>
            </a:r>
            <a:r>
              <a:rPr lang="en-US" sz="1800">
                <a:cs typeface="+mn-cs"/>
              </a:rPr>
              <a:t>)</a:t>
            </a:r>
            <a:r>
              <a:rPr lang="en-US" sz="1800" baseline="-25000">
                <a:cs typeface="+mn-cs"/>
              </a:rPr>
              <a:t>1</a:t>
            </a:r>
            <a:r>
              <a:rPr lang="en-US" sz="1800">
                <a:cs typeface="+mn-cs"/>
              </a:rPr>
              <a:t>.  If we also know the direct relationship between relative goods prices and relative factor prices given by the </a:t>
            </a:r>
            <a:r>
              <a:rPr lang="en-US" sz="1800" i="1">
                <a:cs typeface="+mn-cs"/>
              </a:rPr>
              <a:t>SS</a:t>
            </a:r>
            <a:r>
              <a:rPr lang="en-US" sz="1800">
                <a:cs typeface="+mn-cs"/>
              </a:rPr>
              <a:t> curve, then we can determine relative factor prices--the wage/rental ratio.  Once we determine the wage/rental ratio and determine the </a:t>
            </a:r>
            <a:r>
              <a:rPr lang="en-US" sz="1800" i="1">
                <a:cs typeface="+mn-cs"/>
              </a:rPr>
              <a:t>CC</a:t>
            </a:r>
            <a:r>
              <a:rPr lang="en-US" sz="1800">
                <a:cs typeface="+mn-cs"/>
              </a:rPr>
              <a:t> and </a:t>
            </a:r>
            <a:r>
              <a:rPr lang="en-US" sz="1800" i="1">
                <a:cs typeface="+mn-cs"/>
              </a:rPr>
              <a:t>FF</a:t>
            </a:r>
            <a:r>
              <a:rPr lang="en-US" sz="1800">
                <a:cs typeface="+mn-cs"/>
              </a:rPr>
              <a:t> curves, we can determine the land to labor ratio in both the cloth and food industries.</a:t>
            </a:r>
            <a:endParaRPr lang="en-US" sz="1800" i="1" baseline="-25000">
              <a:cs typeface="+mn-cs"/>
            </a:endParaRPr>
          </a:p>
          <a:p>
            <a:pPr eaLnBrk="1" hangingPunct="1">
              <a:defRPr/>
            </a:pPr>
            <a:r>
              <a:rPr lang="en-US">
                <a:cs typeface="+mn-cs"/>
              </a:rPr>
              <a:t>In sum, given goods prices, we can determine not only factor prices, but factor levels in the Heckscher-Ohlin model.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65D082-6830-3642-A44C-AC52184612DE}" type="slidenum">
              <a:rPr lang="en-US" altLang="es-MX" smtClean="0"/>
              <a:pPr>
                <a:defRPr/>
              </a:pPr>
              <a:t>28</a:t>
            </a:fld>
            <a:endParaRPr lang="en-US" altLang="es-MX"/>
          </a:p>
        </p:txBody>
      </p:sp>
    </p:spTree>
    <p:extLst>
      <p:ext uri="{BB962C8B-B14F-4D97-AF65-F5344CB8AC3E}">
        <p14:creationId xmlns:p14="http://schemas.microsoft.com/office/powerpoint/2010/main" val="2441593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Diapositiva de título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4B8F70F5-EA95-8F46-FB15-DE9453EF2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354763"/>
            <a:ext cx="4343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s-MX" sz="1200"/>
              <a:t>Slides prepared by</a:t>
            </a:r>
            <a:r>
              <a:rPr lang="en-US" altLang="es-MX" sz="1200" b="1"/>
              <a:t> </a:t>
            </a:r>
            <a:r>
              <a:rPr lang="en-US" altLang="es-MX" sz="1200"/>
              <a:t>Thomas Bishop</a:t>
            </a:r>
            <a:endParaRPr lang="en-US" altLang="es-MX" sz="1200" b="1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5283200" y="762000"/>
            <a:ext cx="3429000" cy="1219200"/>
          </a:xfrm>
        </p:spPr>
        <p:txBody>
          <a:bodyPr anchor="t"/>
          <a:lstStyle>
            <a:lvl1pPr>
              <a:defRPr b="1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283200" y="1905000"/>
            <a:ext cx="3429000" cy="3200400"/>
          </a:xfrm>
        </p:spPr>
        <p:txBody>
          <a:bodyPr/>
          <a:lstStyle>
            <a:lvl1pPr marL="0" indent="0">
              <a:buFont typeface="Time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14799115"/>
      </p:ext>
    </p:extLst>
  </p:cSld>
  <p:clrMapOvr>
    <a:masterClrMapping/>
  </p:clrMapOvr>
  <p:transition spd="med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79AD59-AC92-BE98-1AC5-DEB603ED260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MX"/>
              <a:t>Copyright © 2006 Pearson Addison-Wesley. All rights reserved.</a:t>
            </a:r>
            <a:endParaRPr lang="en-CA" altLang="es-MX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DCB403-92DD-A711-BA48-32503D22ED6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MX"/>
              <a:t>4-</a:t>
            </a:r>
            <a:fld id="{9E334EED-5363-2A47-91AE-425788C55379}" type="slidenum">
              <a:rPr lang="en-US" altLang="es-MX" smtClean="0"/>
              <a:pPr>
                <a:defRPr/>
              </a:pPr>
              <a:t>‹Nº›</a:t>
            </a:fld>
            <a:endParaRPr lang="en-CA" altLang="es-MX"/>
          </a:p>
        </p:txBody>
      </p:sp>
    </p:spTree>
    <p:extLst>
      <p:ext uri="{BB962C8B-B14F-4D97-AF65-F5344CB8AC3E}">
        <p14:creationId xmlns:p14="http://schemas.microsoft.com/office/powerpoint/2010/main" val="4142311520"/>
      </p:ext>
    </p:extLst>
  </p:cSld>
  <p:clrMapOvr>
    <a:masterClrMapping/>
  </p:clrMapOvr>
  <p:transition spd="med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32600" y="317500"/>
            <a:ext cx="1963738" cy="5702300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939800" y="317500"/>
            <a:ext cx="5740400" cy="57023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206AA6A-6567-B527-BAF9-11B52A410F4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MX"/>
              <a:t>Copyright © 2006 Pearson Addison-Wesley. All rights reserved.</a:t>
            </a:r>
            <a:endParaRPr lang="en-CA" altLang="es-MX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5359D7-168D-4298-7140-D7E2B89656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MX"/>
              <a:t>4-</a:t>
            </a:r>
            <a:fld id="{E39ACCC7-42D9-FD4E-89EA-22AEA97AF98F}" type="slidenum">
              <a:rPr lang="en-US" altLang="es-MX" smtClean="0"/>
              <a:pPr>
                <a:defRPr/>
              </a:pPr>
              <a:t>‹Nº›</a:t>
            </a:fld>
            <a:endParaRPr lang="en-CA" altLang="es-MX"/>
          </a:p>
        </p:txBody>
      </p:sp>
    </p:spTree>
    <p:extLst>
      <p:ext uri="{BB962C8B-B14F-4D97-AF65-F5344CB8AC3E}">
        <p14:creationId xmlns:p14="http://schemas.microsoft.com/office/powerpoint/2010/main" val="2837058539"/>
      </p:ext>
    </p:extLst>
  </p:cSld>
  <p:clrMapOvr>
    <a:masterClrMapping/>
  </p:clrMapOvr>
  <p:transition spd="med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53052E-68A9-6868-3515-4F0C9BAC21C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MX"/>
              <a:t>Copyright © 2006 Pearson Addison-Wesley. All rights reserved.</a:t>
            </a:r>
            <a:endParaRPr lang="en-CA" altLang="es-MX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1E7C44-7E7D-EACC-8EB5-EF9220D7531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MX"/>
              <a:t>4-</a:t>
            </a:r>
            <a:fld id="{9E25865F-21A0-D545-837A-0E02B2E128EB}" type="slidenum">
              <a:rPr lang="en-US" altLang="es-MX" smtClean="0"/>
              <a:pPr>
                <a:defRPr/>
              </a:pPr>
              <a:t>‹Nº›</a:t>
            </a:fld>
            <a:endParaRPr lang="en-CA" altLang="es-MX"/>
          </a:p>
        </p:txBody>
      </p:sp>
    </p:spTree>
    <p:extLst>
      <p:ext uri="{BB962C8B-B14F-4D97-AF65-F5344CB8AC3E}">
        <p14:creationId xmlns:p14="http://schemas.microsoft.com/office/powerpoint/2010/main" val="3993975053"/>
      </p:ext>
    </p:extLst>
  </p:cSld>
  <p:clrMapOvr>
    <a:masterClrMapping/>
  </p:clrMapOvr>
  <p:transition spd="med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491CFF-2924-B298-44EE-B876E389B1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MX"/>
              <a:t>Copyright © 2006 Pearson Addison-Wesley. All rights reserved.</a:t>
            </a:r>
            <a:endParaRPr lang="en-CA" altLang="es-MX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C99251-A78D-DAB2-C98C-9111304F25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MX"/>
              <a:t>4-</a:t>
            </a:r>
            <a:fld id="{EDF5F57B-5642-8A4C-A2D8-076DB93E3924}" type="slidenum">
              <a:rPr lang="en-US" altLang="es-MX" smtClean="0"/>
              <a:pPr>
                <a:defRPr/>
              </a:pPr>
              <a:t>‹Nº›</a:t>
            </a:fld>
            <a:endParaRPr lang="en-CA" altLang="es-MX"/>
          </a:p>
        </p:txBody>
      </p:sp>
    </p:spTree>
    <p:extLst>
      <p:ext uri="{BB962C8B-B14F-4D97-AF65-F5344CB8AC3E}">
        <p14:creationId xmlns:p14="http://schemas.microsoft.com/office/powerpoint/2010/main" val="1113612364"/>
      </p:ext>
    </p:extLst>
  </p:cSld>
  <p:clrMapOvr>
    <a:masterClrMapping/>
  </p:clrMapOvr>
  <p:transition spd="med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960438" y="1905000"/>
            <a:ext cx="38417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54588" y="1905000"/>
            <a:ext cx="38417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87A3A2-EE4B-A6D5-029D-3CC3B77B0B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MX"/>
              <a:t>Copyright © 2006 Pearson Addison-Wesley. All rights reserved.</a:t>
            </a:r>
            <a:endParaRPr lang="en-CA" altLang="es-MX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0B7934E-FF0C-A1E6-0C7C-ECE27CF05C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MX"/>
              <a:t>4-</a:t>
            </a:r>
            <a:fld id="{81EB608C-BE4A-5A46-8FC7-3A5270EDF533}" type="slidenum">
              <a:rPr lang="en-US" altLang="es-MX" smtClean="0"/>
              <a:pPr>
                <a:defRPr/>
              </a:pPr>
              <a:t>‹Nº›</a:t>
            </a:fld>
            <a:endParaRPr lang="en-CA" altLang="es-MX"/>
          </a:p>
        </p:txBody>
      </p:sp>
    </p:spTree>
    <p:extLst>
      <p:ext uri="{BB962C8B-B14F-4D97-AF65-F5344CB8AC3E}">
        <p14:creationId xmlns:p14="http://schemas.microsoft.com/office/powerpoint/2010/main" val="1937150676"/>
      </p:ext>
    </p:extLst>
  </p:cSld>
  <p:clrMapOvr>
    <a:masterClrMapping/>
  </p:clrMapOvr>
  <p:transition spd="med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3E65B0A-A58F-D0FE-65F6-36F1A3E50E5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MX"/>
              <a:t>Copyright © 2006 Pearson Addison-Wesley. All rights reserved.</a:t>
            </a:r>
            <a:endParaRPr lang="en-CA" altLang="es-MX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FBE13567-1999-9E45-F846-0F6CD2185D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MX"/>
              <a:t>4-</a:t>
            </a:r>
            <a:fld id="{D4539249-38D6-0843-BBBD-B5F1AE8739D7}" type="slidenum">
              <a:rPr lang="en-US" altLang="es-MX" smtClean="0"/>
              <a:pPr>
                <a:defRPr/>
              </a:pPr>
              <a:t>‹Nº›</a:t>
            </a:fld>
            <a:endParaRPr lang="en-CA" altLang="es-MX"/>
          </a:p>
        </p:txBody>
      </p:sp>
    </p:spTree>
    <p:extLst>
      <p:ext uri="{BB962C8B-B14F-4D97-AF65-F5344CB8AC3E}">
        <p14:creationId xmlns:p14="http://schemas.microsoft.com/office/powerpoint/2010/main" val="2961393106"/>
      </p:ext>
    </p:extLst>
  </p:cSld>
  <p:clrMapOvr>
    <a:masterClrMapping/>
  </p:clrMapOvr>
  <p:transition spd="med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835F565-F5AD-7CB0-72C8-512209A3825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MX"/>
              <a:t>Copyright © 2006 Pearson Addison-Wesley. All rights reserved.</a:t>
            </a:r>
            <a:endParaRPr lang="en-CA" altLang="es-MX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25CD8F4-AB63-3C8F-6CA8-1A94828EDB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MX"/>
              <a:t>4-</a:t>
            </a:r>
            <a:fld id="{49269135-AC64-6B40-8D30-CD473213B103}" type="slidenum">
              <a:rPr lang="en-US" altLang="es-MX" smtClean="0"/>
              <a:pPr>
                <a:defRPr/>
              </a:pPr>
              <a:t>‹Nº›</a:t>
            </a:fld>
            <a:endParaRPr lang="en-CA" altLang="es-MX"/>
          </a:p>
        </p:txBody>
      </p:sp>
    </p:spTree>
    <p:extLst>
      <p:ext uri="{BB962C8B-B14F-4D97-AF65-F5344CB8AC3E}">
        <p14:creationId xmlns:p14="http://schemas.microsoft.com/office/powerpoint/2010/main" val="408442113"/>
      </p:ext>
    </p:extLst>
  </p:cSld>
  <p:clrMapOvr>
    <a:masterClrMapping/>
  </p:clrMapOvr>
  <p:transition spd="med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1173C252-79CA-E29F-9945-F03760C658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MX"/>
              <a:t>Copyright © 2006 Pearson Addison-Wesley. All rights reserved.</a:t>
            </a:r>
            <a:endParaRPr lang="en-CA" altLang="es-MX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B8F34F-A965-72DD-624E-68721FBB07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MX"/>
              <a:t>4-</a:t>
            </a:r>
            <a:fld id="{F9E3507B-24A4-C04F-B311-69924002D5AD}" type="slidenum">
              <a:rPr lang="en-US" altLang="es-MX" smtClean="0"/>
              <a:pPr>
                <a:defRPr/>
              </a:pPr>
              <a:t>‹Nº›</a:t>
            </a:fld>
            <a:endParaRPr lang="en-CA" altLang="es-MX"/>
          </a:p>
        </p:txBody>
      </p:sp>
    </p:spTree>
    <p:extLst>
      <p:ext uri="{BB962C8B-B14F-4D97-AF65-F5344CB8AC3E}">
        <p14:creationId xmlns:p14="http://schemas.microsoft.com/office/powerpoint/2010/main" val="2559056856"/>
      </p:ext>
    </p:extLst>
  </p:cSld>
  <p:clrMapOvr>
    <a:masterClrMapping/>
  </p:clrMapOvr>
  <p:transition spd="med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77FB0AA-2A30-C242-8D1B-8754FE97EF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MX"/>
              <a:t>Copyright © 2006 Pearson Addison-Wesley. All rights reserved.</a:t>
            </a:r>
            <a:endParaRPr lang="en-CA" altLang="es-MX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2BCC2DFE-09F6-D84F-9D0A-06A4A45A1A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MX"/>
              <a:t>4-</a:t>
            </a:r>
            <a:fld id="{49310F6D-7E6E-7841-B1D1-188C3EC30170}" type="slidenum">
              <a:rPr lang="en-US" altLang="es-MX" smtClean="0"/>
              <a:pPr>
                <a:defRPr/>
              </a:pPr>
              <a:t>‹Nº›</a:t>
            </a:fld>
            <a:endParaRPr lang="en-CA" altLang="es-MX"/>
          </a:p>
        </p:txBody>
      </p:sp>
    </p:spTree>
    <p:extLst>
      <p:ext uri="{BB962C8B-B14F-4D97-AF65-F5344CB8AC3E}">
        <p14:creationId xmlns:p14="http://schemas.microsoft.com/office/powerpoint/2010/main" val="236048561"/>
      </p:ext>
    </p:extLst>
  </p:cSld>
  <p:clrMapOvr>
    <a:masterClrMapping/>
  </p:clrMapOvr>
  <p:transition spd="med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F3C7563-DDE5-309A-055F-AE764347E6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MX"/>
              <a:t>Copyright © 2006 Pearson Addison-Wesley. All rights reserved.</a:t>
            </a:r>
            <a:endParaRPr lang="en-CA" altLang="es-MX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4C14829-D518-4931-7CDE-B0D17929996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s-MX"/>
              <a:t>4-</a:t>
            </a:r>
            <a:fld id="{055856CB-B54C-8C40-BDBD-6E525FEE95F7}" type="slidenum">
              <a:rPr lang="en-US" altLang="es-MX" smtClean="0"/>
              <a:pPr>
                <a:defRPr/>
              </a:pPr>
              <a:t>‹Nº›</a:t>
            </a:fld>
            <a:endParaRPr lang="en-CA" altLang="es-MX"/>
          </a:p>
        </p:txBody>
      </p:sp>
    </p:spTree>
    <p:extLst>
      <p:ext uri="{BB962C8B-B14F-4D97-AF65-F5344CB8AC3E}">
        <p14:creationId xmlns:p14="http://schemas.microsoft.com/office/powerpoint/2010/main" val="3394919776"/>
      </p:ext>
    </p:extLst>
  </p:cSld>
  <p:clrMapOvr>
    <a:masterClrMapping/>
  </p:clrMapOvr>
  <p:transition spd="med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877B14-BABA-22F0-85E9-582A892A4A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39800" y="317500"/>
            <a:ext cx="78565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s-MX"/>
              <a:t>Click to edit Master title style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367A9548-2C43-3DF9-7576-D9D6C94AB4F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3600" y="6248400"/>
            <a:ext cx="6121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900"/>
            </a:lvl1pPr>
          </a:lstStyle>
          <a:p>
            <a:pPr>
              <a:defRPr/>
            </a:pPr>
            <a:r>
              <a:rPr lang="en-US" altLang="es-MX"/>
              <a:t>Copyright © 2006 Pearson Addison-Wesley. All rights reserved.</a:t>
            </a:r>
            <a:endParaRPr lang="en-CA" altLang="es-MX"/>
          </a:p>
        </p:txBody>
      </p:sp>
      <p:sp>
        <p:nvSpPr>
          <p:cNvPr id="74756" name="Rectangle 4">
            <a:extLst>
              <a:ext uri="{FF2B5EF4-FFF2-40B4-BE49-F238E27FC236}">
                <a16:creationId xmlns:a16="http://schemas.microsoft.com/office/drawing/2014/main" id="{044E6EFD-9588-008B-A06B-89C988A44E8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752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r>
              <a:rPr lang="en-US" altLang="es-MX"/>
              <a:t>4-</a:t>
            </a:r>
            <a:fld id="{1DD60F0E-E5A6-1C40-933E-62DB707D794E}" type="slidenum">
              <a:rPr lang="en-US" altLang="es-MX" smtClean="0"/>
              <a:pPr>
                <a:defRPr/>
              </a:pPr>
              <a:t>‹Nº›</a:t>
            </a:fld>
            <a:endParaRPr lang="en-CA" altLang="es-MX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49FC919-E310-7403-665D-BF1364A845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60438" y="1905000"/>
            <a:ext cx="78359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MX"/>
              <a:t>Click to edit Master text styles</a:t>
            </a:r>
          </a:p>
          <a:p>
            <a:pPr lvl="1"/>
            <a:r>
              <a:rPr lang="en-US" altLang="es-MX"/>
              <a:t>Second level</a:t>
            </a:r>
          </a:p>
          <a:p>
            <a:pPr lvl="2"/>
            <a:r>
              <a:rPr lang="en-US" altLang="es-MX"/>
              <a:t>Third level</a:t>
            </a:r>
          </a:p>
          <a:p>
            <a:pPr lvl="3"/>
            <a:r>
              <a:rPr lang="en-US" altLang="es-MX"/>
              <a:t>Fourth level</a:t>
            </a:r>
          </a:p>
          <a:p>
            <a:pPr lvl="4"/>
            <a:r>
              <a:rPr lang="en-US" altLang="es-MX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pull dir="rd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E6147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E6147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E6147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E6147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9E6147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9E6147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9E6147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9E6147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9E6147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Times" charset="0"/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80000"/>
        <a:buFont typeface="Symbol" pitchFamily="2" charset="2"/>
        <a:buChar char="¨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SzPct val="80000"/>
        <a:buFont typeface="Symbol" pitchFamily="2" charset="2"/>
        <a:buChar char="¨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3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3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3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3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6">
            <a:extLst>
              <a:ext uri="{FF2B5EF4-FFF2-40B4-BE49-F238E27FC236}">
                <a16:creationId xmlns:a16="http://schemas.microsoft.com/office/drawing/2014/main" id="{FAEF8FB4-4BED-9EB0-8883-4E556772D67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altLang="es-MX" dirty="0"/>
              <a:t>Capítulo 4</a:t>
            </a:r>
          </a:p>
        </p:txBody>
      </p:sp>
      <p:sp>
        <p:nvSpPr>
          <p:cNvPr id="14338" name="Rectangle 7">
            <a:extLst>
              <a:ext uri="{FF2B5EF4-FFF2-40B4-BE49-F238E27FC236}">
                <a16:creationId xmlns:a16="http://schemas.microsoft.com/office/drawing/2014/main" id="{91614B84-CD0E-996F-DF8F-EDC0FF405BE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283200" y="1547813"/>
            <a:ext cx="3429000" cy="3200400"/>
          </a:xfrm>
        </p:spPr>
        <p:txBody>
          <a:bodyPr/>
          <a:lstStyle/>
          <a:p>
            <a:pPr eaLnBrk="1" hangingPunct="1"/>
            <a:r>
              <a:rPr lang="es-ES" altLang="es-MX"/>
              <a:t>Recursos, ventaja comparativa y distribución de la renta</a:t>
            </a:r>
          </a:p>
        </p:txBody>
      </p:sp>
      <p:sp>
        <p:nvSpPr>
          <p:cNvPr id="14339" name="Text Box 8">
            <a:extLst>
              <a:ext uri="{FF2B5EF4-FFF2-40B4-BE49-F238E27FC236}">
                <a16:creationId xmlns:a16="http://schemas.microsoft.com/office/drawing/2014/main" id="{437C7F4A-0660-31D3-1A3D-45AFAD5D7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3363" y="4095750"/>
            <a:ext cx="3498850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s-MX" altLang="es-MX" sz="2000"/>
              <a:t>Facultad de Economía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s-MX" altLang="es-MX" sz="2000"/>
              <a:t>Economía Internacional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s-MX" altLang="es-MX" sz="2000"/>
              <a:t>Prof. Sergio Jhonatan Carrillo Romo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es-MX" altLang="es-MX" sz="2000"/>
              <a:t>Semestre 2024 - II</a:t>
            </a:r>
            <a:endParaRPr lang="es-ES" altLang="es-MX" sz="2000"/>
          </a:p>
        </p:txBody>
      </p:sp>
    </p:spTree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Marcador de pie de página 3">
            <a:extLst>
              <a:ext uri="{FF2B5EF4-FFF2-40B4-BE49-F238E27FC236}">
                <a16:creationId xmlns:a16="http://schemas.microsoft.com/office/drawing/2014/main" id="{49A24854-3AA4-8E2D-CAC9-DFACCE6E4FC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23554" name="Marcador de número de diapositiva 4">
            <a:extLst>
              <a:ext uri="{FF2B5EF4-FFF2-40B4-BE49-F238E27FC236}">
                <a16:creationId xmlns:a16="http://schemas.microsoft.com/office/drawing/2014/main" id="{08C76B18-82E5-63AA-3CBA-CAD21F92FDE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C1C0A01D-0E71-F543-8AD5-3A584DFA61A7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CA" altLang="es-MX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2A04DD4A-370B-190A-C0C2-45A91F47EA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/>
              <a:t>Posibilidades de producción (cont.)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C0326931-89DF-E8B5-3368-F9077D8C19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0438" y="1905000"/>
            <a:ext cx="7835900" cy="4267200"/>
          </a:xfrm>
        </p:spPr>
        <p:txBody>
          <a:bodyPr/>
          <a:lstStyle/>
          <a:p>
            <a:pPr algn="just" eaLnBrk="1" hangingPunct="1">
              <a:spcBef>
                <a:spcPct val="50000"/>
              </a:spcBef>
            </a:pPr>
            <a:r>
              <a:rPr lang="es-ES" altLang="es-MX" sz="2800"/>
              <a:t>El costo de oportunidad de producir tela en términos de alimentos no es constante en este modelo.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Marcador de pie de página 3">
            <a:extLst>
              <a:ext uri="{FF2B5EF4-FFF2-40B4-BE49-F238E27FC236}">
                <a16:creationId xmlns:a16="http://schemas.microsoft.com/office/drawing/2014/main" id="{C9FD51B6-B4C3-2485-2798-AF488CD277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24578" name="Marcador de número de diapositiva 4">
            <a:extLst>
              <a:ext uri="{FF2B5EF4-FFF2-40B4-BE49-F238E27FC236}">
                <a16:creationId xmlns:a16="http://schemas.microsoft.com/office/drawing/2014/main" id="{EB8E7438-4671-A3DA-50E5-809FAF8DC30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4731CB77-B0A1-F045-B4C5-AF57B2A1B174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CA" altLang="es-MX" sz="12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2814CA29-DBE2-6DB6-E75F-45739F44A2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/>
              <a:t>Posibilidades de producción (cont.)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026F75F0-79E3-EEF7-BFA4-0F70A3CB04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S" altLang="es-MX" sz="2400"/>
              <a:t>La FP no permite la sustitución de tierra por trabajo en producción o viceversa.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altLang="es-MX" sz="2000"/>
              <a:t>Los requerimientos factoriales por unidad son constantes a lo largo de cada segmento de línea de la FP.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s-ES" altLang="es-MX" sz="2400"/>
              <a:t>Si permitimos la sustitución de factores, entonces la FP se hace una curva.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altLang="es-MX" sz="2000"/>
              <a:t>Por ejemplo, muchos trabajadores podrían trabajar en una pequeña parcela de tierra o pocos trabajadores podrían trabajar en una gran parcela de tierra para producir la misma cantidad de bienes. 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altLang="es-MX" sz="2000"/>
              <a:t>Los requerimientos factoriales por unidad no son constante en cada cantidad producida de tela y alimentos.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Marcador de pie de página 2">
            <a:extLst>
              <a:ext uri="{FF2B5EF4-FFF2-40B4-BE49-F238E27FC236}">
                <a16:creationId xmlns:a16="http://schemas.microsoft.com/office/drawing/2014/main" id="{448A48C9-495E-ECC1-6858-E6B8FE1F52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25602" name="Marcador de número de diapositiva 3">
            <a:extLst>
              <a:ext uri="{FF2B5EF4-FFF2-40B4-BE49-F238E27FC236}">
                <a16:creationId xmlns:a16="http://schemas.microsoft.com/office/drawing/2014/main" id="{EBDDB9BE-A4DE-3B71-6B1D-3E8DDEB9D5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0C8A0473-BBB3-6948-9018-8EDB6AC28F26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CA" altLang="es-MX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99E7EE8-DA73-A3E3-855A-2FF04CA6CA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/>
              <a:t>Posibilidades de producción (cont.)</a:t>
            </a:r>
          </a:p>
        </p:txBody>
      </p:sp>
      <p:pic>
        <p:nvPicPr>
          <p:cNvPr id="25604" name="Imagen 1">
            <a:extLst>
              <a:ext uri="{FF2B5EF4-FFF2-40B4-BE49-F238E27FC236}">
                <a16:creationId xmlns:a16="http://schemas.microsoft.com/office/drawing/2014/main" id="{7DE0D498-CD95-FA5A-93CB-13D37295C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20800"/>
            <a:ext cx="79581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Marcador de pie de página 3">
            <a:extLst>
              <a:ext uri="{FF2B5EF4-FFF2-40B4-BE49-F238E27FC236}">
                <a16:creationId xmlns:a16="http://schemas.microsoft.com/office/drawing/2014/main" id="{247D596F-3854-840E-4B8B-B6300062B5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26626" name="Marcador de número de diapositiva 4">
            <a:extLst>
              <a:ext uri="{FF2B5EF4-FFF2-40B4-BE49-F238E27FC236}">
                <a16:creationId xmlns:a16="http://schemas.microsoft.com/office/drawing/2014/main" id="{FF6BD93D-DFD8-F162-5B0B-A66D3F88ED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B2BB1B28-BA21-D041-A851-035602B8109D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CA" altLang="es-MX" sz="12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3EB0D68F-B882-017D-98DB-0668DE9262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/>
              <a:t>Producción y precios	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98C0F5B5-6A4B-689F-882B-253C2917C4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n-US" altLang="es-MX" sz="2400"/>
              <a:t>La frontera de posiblilidades de producción describe lo que la economía puede producir, pero para determinar lo que realmente produce la economía, debemos determinar los precios de los bienes.</a:t>
            </a:r>
          </a:p>
          <a:p>
            <a:pPr algn="just" eaLnBrk="1" hangingPunct="1">
              <a:lnSpc>
                <a:spcPct val="90000"/>
              </a:lnSpc>
              <a:spcBef>
                <a:spcPct val="60000"/>
              </a:spcBef>
            </a:pPr>
            <a:r>
              <a:rPr lang="en-US" altLang="es-MX" sz="2400"/>
              <a:t>En general, la economía debe de producir al punto que maximize su valor de la producción, </a:t>
            </a:r>
            <a:r>
              <a:rPr lang="en-US" altLang="es-MX" sz="2400" i="1"/>
              <a:t>V:</a:t>
            </a:r>
          </a:p>
          <a:p>
            <a:pPr algn="just" eaLnBrk="1" hangingPunct="1">
              <a:lnSpc>
                <a:spcPct val="90000"/>
              </a:lnSpc>
              <a:buFont typeface="Times" charset="0"/>
              <a:buNone/>
            </a:pPr>
            <a:r>
              <a:rPr lang="en-US" altLang="es-MX" sz="2400" i="1"/>
              <a:t>V = P</a:t>
            </a:r>
            <a:r>
              <a:rPr lang="en-US" altLang="es-MX" sz="2400" i="1" baseline="-25000"/>
              <a:t>T</a:t>
            </a:r>
            <a:r>
              <a:rPr lang="en-US" altLang="es-MX" sz="2400" i="1"/>
              <a:t>Q</a:t>
            </a:r>
            <a:r>
              <a:rPr lang="en-US" altLang="es-MX" sz="2400" i="1" baseline="-25000"/>
              <a:t>T </a:t>
            </a:r>
            <a:r>
              <a:rPr lang="en-US" altLang="es-MX" sz="2400"/>
              <a:t>+ </a:t>
            </a:r>
            <a:r>
              <a:rPr lang="en-US" altLang="es-MX" sz="2400" i="1"/>
              <a:t>P</a:t>
            </a:r>
            <a:r>
              <a:rPr lang="en-US" altLang="es-MX" sz="2400" i="1" baseline="-25000"/>
              <a:t>A</a:t>
            </a:r>
            <a:r>
              <a:rPr lang="en-US" altLang="es-MX" sz="2400" i="1"/>
              <a:t>Q</a:t>
            </a:r>
            <a:r>
              <a:rPr lang="en-US" altLang="es-MX" sz="2400" i="1" baseline="-25000"/>
              <a:t>A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n-US" altLang="es-MX" sz="2000"/>
              <a:t>donde </a:t>
            </a:r>
            <a:r>
              <a:rPr lang="en-US" altLang="es-MX" sz="2000" i="1"/>
              <a:t>P</a:t>
            </a:r>
            <a:r>
              <a:rPr lang="en-US" altLang="es-MX" sz="2000" i="1" baseline="-25000"/>
              <a:t>T</a:t>
            </a:r>
            <a:r>
              <a:rPr lang="en-US" altLang="es-MX" sz="2000"/>
              <a:t> es el precio de la tela y </a:t>
            </a:r>
            <a:r>
              <a:rPr lang="en-US" altLang="es-MX" sz="2000" i="1"/>
              <a:t>P</a:t>
            </a:r>
            <a:r>
              <a:rPr lang="en-US" altLang="es-MX" sz="2000" i="1" baseline="-25000"/>
              <a:t>A</a:t>
            </a:r>
            <a:r>
              <a:rPr lang="en-US" altLang="es-MX" sz="2000"/>
              <a:t> es el precio del alimento.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Marcador de pie de página 3">
            <a:extLst>
              <a:ext uri="{FF2B5EF4-FFF2-40B4-BE49-F238E27FC236}">
                <a16:creationId xmlns:a16="http://schemas.microsoft.com/office/drawing/2014/main" id="{98683729-C223-1727-33E2-86692974BBD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27650" name="Marcador de número de diapositiva 4">
            <a:extLst>
              <a:ext uri="{FF2B5EF4-FFF2-40B4-BE49-F238E27FC236}">
                <a16:creationId xmlns:a16="http://schemas.microsoft.com/office/drawing/2014/main" id="{83B0B4D1-AD7D-8978-7FFF-9034CDDEE34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38746CE3-A65F-8B42-A592-25A04B82E281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CA" altLang="es-MX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EBB002C5-B2B2-8ED9-59A3-44BBFB4843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/>
              <a:t>Producción y precios (cont.)</a:t>
            </a:r>
          </a:p>
        </p:txBody>
      </p:sp>
      <p:sp>
        <p:nvSpPr>
          <p:cNvPr id="171011" name="Rectangle 3">
            <a:extLst>
              <a:ext uri="{FF2B5EF4-FFF2-40B4-BE49-F238E27FC236}">
                <a16:creationId xmlns:a16="http://schemas.microsoft.com/office/drawing/2014/main" id="{A798FF71-705C-A3E0-5687-0415DC428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0438" y="1905000"/>
            <a:ext cx="7835900" cy="42672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es-MX" sz="2800"/>
              <a:t>Se define la línea de </a:t>
            </a:r>
            <a:r>
              <a:rPr lang="en-US" altLang="es-MX" sz="2800" b="1"/>
              <a:t>isovalor </a:t>
            </a:r>
            <a:r>
              <a:rPr lang="en-US" altLang="es-MX" sz="2800"/>
              <a:t>como la linea que representa un valor constante de la producción.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s-MX" sz="2400" i="1"/>
              <a:t>V = P</a:t>
            </a:r>
            <a:r>
              <a:rPr lang="en-US" altLang="es-MX" sz="2400" i="1" baseline="-25000"/>
              <a:t>T</a:t>
            </a:r>
            <a:r>
              <a:rPr lang="en-US" altLang="es-MX" sz="2400" i="1"/>
              <a:t>Q</a:t>
            </a:r>
            <a:r>
              <a:rPr lang="en-US" altLang="es-MX" sz="2400" i="1" baseline="-25000"/>
              <a:t>T </a:t>
            </a:r>
            <a:r>
              <a:rPr lang="en-US" altLang="es-MX" sz="2400"/>
              <a:t>+ </a:t>
            </a:r>
            <a:r>
              <a:rPr lang="en-US" altLang="es-MX" sz="2400" i="1"/>
              <a:t>P</a:t>
            </a:r>
            <a:r>
              <a:rPr lang="en-US" altLang="es-MX" sz="2400" i="1" baseline="-25000"/>
              <a:t>A</a:t>
            </a:r>
            <a:r>
              <a:rPr lang="en-US" altLang="es-MX" sz="2400" i="1"/>
              <a:t>Q</a:t>
            </a:r>
            <a:r>
              <a:rPr lang="en-US" altLang="es-MX" sz="2400" i="1" baseline="-25000"/>
              <a:t>A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s-MX" sz="2400" i="1"/>
              <a:t>P</a:t>
            </a:r>
            <a:r>
              <a:rPr lang="en-US" altLang="es-MX" sz="2400" i="1" baseline="-25000"/>
              <a:t>A</a:t>
            </a:r>
            <a:r>
              <a:rPr lang="en-US" altLang="es-MX" sz="2400" i="1"/>
              <a:t>Q</a:t>
            </a:r>
            <a:r>
              <a:rPr lang="en-US" altLang="es-MX" sz="2400" i="1" baseline="-25000"/>
              <a:t>A </a:t>
            </a:r>
            <a:r>
              <a:rPr lang="en-US" altLang="es-MX" sz="2400"/>
              <a:t>= </a:t>
            </a:r>
            <a:r>
              <a:rPr lang="en-US" altLang="es-MX" sz="2400" i="1"/>
              <a:t>V – P</a:t>
            </a:r>
            <a:r>
              <a:rPr lang="en-US" altLang="es-MX" sz="2400" i="1" baseline="-25000"/>
              <a:t>T</a:t>
            </a:r>
            <a:r>
              <a:rPr lang="en-US" altLang="es-MX" sz="2400" i="1"/>
              <a:t>Q</a:t>
            </a:r>
            <a:r>
              <a:rPr lang="en-US" altLang="es-MX" sz="2400" i="1" baseline="-25000"/>
              <a:t>T </a:t>
            </a:r>
            <a:endParaRPr lang="en-US" altLang="es-MX" sz="2400"/>
          </a:p>
          <a:p>
            <a:pPr lvl="1" eaLnBrk="1" hangingPunct="1">
              <a:spcBef>
                <a:spcPct val="50000"/>
              </a:spcBef>
            </a:pPr>
            <a:r>
              <a:rPr lang="en-US" altLang="es-MX" sz="2400" i="1"/>
              <a:t>Q</a:t>
            </a:r>
            <a:r>
              <a:rPr lang="en-US" altLang="es-MX" sz="2400" i="1" baseline="-25000"/>
              <a:t>A </a:t>
            </a:r>
            <a:r>
              <a:rPr lang="en-US" altLang="es-MX" sz="2400"/>
              <a:t>= </a:t>
            </a:r>
            <a:r>
              <a:rPr lang="en-US" altLang="es-MX" sz="2400" i="1"/>
              <a:t>V/P</a:t>
            </a:r>
            <a:r>
              <a:rPr lang="en-US" altLang="es-MX" sz="2400" i="1" baseline="-25000"/>
              <a:t>A</a:t>
            </a:r>
            <a:r>
              <a:rPr lang="en-US" altLang="es-MX" sz="2400" i="1"/>
              <a:t> – </a:t>
            </a:r>
            <a:r>
              <a:rPr lang="en-US" altLang="es-MX" sz="2400"/>
              <a:t>(</a:t>
            </a:r>
            <a:r>
              <a:rPr lang="en-US" altLang="es-MX" sz="2400" i="1"/>
              <a:t>P</a:t>
            </a:r>
            <a:r>
              <a:rPr lang="en-US" altLang="es-MX" sz="2400" i="1" baseline="-25000"/>
              <a:t>T </a:t>
            </a:r>
            <a:r>
              <a:rPr lang="en-US" altLang="es-MX" sz="2400" i="1"/>
              <a:t>/P</a:t>
            </a:r>
            <a:r>
              <a:rPr lang="en-US" altLang="es-MX" sz="2400" i="1" baseline="-25000"/>
              <a:t>A</a:t>
            </a:r>
            <a:r>
              <a:rPr lang="en-US" altLang="es-MX" sz="2400"/>
              <a:t>)</a:t>
            </a:r>
            <a:r>
              <a:rPr lang="en-US" altLang="es-MX" sz="2400" i="1"/>
              <a:t>Q</a:t>
            </a:r>
            <a:r>
              <a:rPr lang="en-US" altLang="es-MX" sz="2400" i="1" baseline="-25000"/>
              <a:t>T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s-MX" sz="2400"/>
              <a:t>La pendiente de una línea de isovalor es </a:t>
            </a:r>
            <a:r>
              <a:rPr lang="en-US" altLang="es-MX" sz="2400" i="1"/>
              <a:t>– </a:t>
            </a:r>
            <a:r>
              <a:rPr lang="en-US" altLang="es-MX" sz="2400"/>
              <a:t>(</a:t>
            </a:r>
            <a:r>
              <a:rPr lang="en-US" altLang="es-MX" sz="2400" i="1"/>
              <a:t>P</a:t>
            </a:r>
            <a:r>
              <a:rPr lang="en-US" altLang="es-MX" sz="2400" i="1" baseline="-25000"/>
              <a:t>T </a:t>
            </a:r>
            <a:r>
              <a:rPr lang="en-US" altLang="es-MX" sz="2400" i="1"/>
              <a:t>/P</a:t>
            </a:r>
            <a:r>
              <a:rPr lang="en-US" altLang="es-MX" sz="2400" i="1" baseline="-25000"/>
              <a:t>A</a:t>
            </a:r>
            <a:r>
              <a:rPr lang="en-US" altLang="es-MX" sz="2400"/>
              <a:t>)</a:t>
            </a:r>
          </a:p>
        </p:txBody>
      </p:sp>
      <p:grpSp>
        <p:nvGrpSpPr>
          <p:cNvPr id="171012" name="Group 4">
            <a:extLst>
              <a:ext uri="{FF2B5EF4-FFF2-40B4-BE49-F238E27FC236}">
                <a16:creationId xmlns:a16="http://schemas.microsoft.com/office/drawing/2014/main" id="{0D6FC0FF-7357-9B23-02B3-7E7EBEAEFFCA}"/>
              </a:ext>
            </a:extLst>
          </p:cNvPr>
          <p:cNvGrpSpPr>
            <a:grpSpLocks/>
          </p:cNvGrpSpPr>
          <p:nvPr/>
        </p:nvGrpSpPr>
        <p:grpSpPr bwMode="auto">
          <a:xfrm>
            <a:off x="1809750" y="3009900"/>
            <a:ext cx="931863" cy="1085850"/>
            <a:chOff x="1140" y="1896"/>
            <a:chExt cx="587" cy="684"/>
          </a:xfrm>
        </p:grpSpPr>
        <p:sp>
          <p:nvSpPr>
            <p:cNvPr id="27654" name="Line 5">
              <a:extLst>
                <a:ext uri="{FF2B5EF4-FFF2-40B4-BE49-F238E27FC236}">
                  <a16:creationId xmlns:a16="http://schemas.microsoft.com/office/drawing/2014/main" id="{83BE3517-5531-D282-1D6E-C945D09DD6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0" y="1896"/>
              <a:ext cx="1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7655" name="Line 6">
              <a:extLst>
                <a:ext uri="{FF2B5EF4-FFF2-40B4-BE49-F238E27FC236}">
                  <a16:creationId xmlns:a16="http://schemas.microsoft.com/office/drawing/2014/main" id="{90A784B3-B3D8-C97A-4897-23918DE8D3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72" y="2580"/>
              <a:ext cx="15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ES_tradnl"/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71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Marcador de pie de página 2">
            <a:extLst>
              <a:ext uri="{FF2B5EF4-FFF2-40B4-BE49-F238E27FC236}">
                <a16:creationId xmlns:a16="http://schemas.microsoft.com/office/drawing/2014/main" id="{9610CAE1-A0FB-E297-7DEA-89E3141542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28674" name="Marcador de número de diapositiva 3">
            <a:extLst>
              <a:ext uri="{FF2B5EF4-FFF2-40B4-BE49-F238E27FC236}">
                <a16:creationId xmlns:a16="http://schemas.microsoft.com/office/drawing/2014/main" id="{E5762419-4573-72D3-0841-59A4C2497D2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DD955A6E-B482-404A-A886-F2CC750F07EC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CA" altLang="es-MX" sz="12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3621749-2BD3-DB4D-A292-2AF90D14E8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/>
              <a:t>Producción y precios (cont.)</a:t>
            </a:r>
          </a:p>
        </p:txBody>
      </p:sp>
      <p:pic>
        <p:nvPicPr>
          <p:cNvPr id="28676" name="Imagen 1">
            <a:extLst>
              <a:ext uri="{FF2B5EF4-FFF2-40B4-BE49-F238E27FC236}">
                <a16:creationId xmlns:a16="http://schemas.microsoft.com/office/drawing/2014/main" id="{B87387DB-9CC3-7675-8883-1AE235653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" y="1308100"/>
            <a:ext cx="8059738" cy="492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Marcador de pie de página 2">
            <a:extLst>
              <a:ext uri="{FF2B5EF4-FFF2-40B4-BE49-F238E27FC236}">
                <a16:creationId xmlns:a16="http://schemas.microsoft.com/office/drawing/2014/main" id="{0CE25082-A35C-FE2E-E3DA-685C95E517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29698" name="Marcador de número de diapositiva 3">
            <a:extLst>
              <a:ext uri="{FF2B5EF4-FFF2-40B4-BE49-F238E27FC236}">
                <a16:creationId xmlns:a16="http://schemas.microsoft.com/office/drawing/2014/main" id="{712C2495-B303-8A05-CCB3-D2FECDB377D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3451804B-ED54-4345-9153-81A37AFFF91D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CA" altLang="es-MX" sz="1200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04070B4D-5C10-BC2A-AC9E-0312128775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200">
                <a:cs typeface="+mj-cs"/>
              </a:rPr>
              <a:t>Posibilidades de factores productivos en alimentos</a:t>
            </a:r>
          </a:p>
        </p:txBody>
      </p:sp>
      <p:pic>
        <p:nvPicPr>
          <p:cNvPr id="29700" name="Imagen 2">
            <a:extLst>
              <a:ext uri="{FF2B5EF4-FFF2-40B4-BE49-F238E27FC236}">
                <a16:creationId xmlns:a16="http://schemas.microsoft.com/office/drawing/2014/main" id="{275DF606-507D-EE0A-59F2-6F1C7F0D0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435100"/>
            <a:ext cx="7942262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Marcador de pie de página 3">
            <a:extLst>
              <a:ext uri="{FF2B5EF4-FFF2-40B4-BE49-F238E27FC236}">
                <a16:creationId xmlns:a16="http://schemas.microsoft.com/office/drawing/2014/main" id="{D0BFD10D-E6EB-0C18-22BA-56D8318425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30722" name="Marcador de número de diapositiva 4">
            <a:extLst>
              <a:ext uri="{FF2B5EF4-FFF2-40B4-BE49-F238E27FC236}">
                <a16:creationId xmlns:a16="http://schemas.microsoft.com/office/drawing/2014/main" id="{1A077649-E384-EF74-29E6-C7E7F026178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D180002B-E278-7946-849B-92ED7C602932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CA" altLang="es-MX" sz="12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3EC349E5-EBF3-AF63-1505-5F69A5D486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s-MX"/>
              <a:t>Producción y precios (cont.)</a:t>
            </a: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9B47F442-549C-A24A-EC64-F002D2EB26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50000"/>
              </a:spcBef>
            </a:pPr>
            <a:r>
              <a:rPr lang="en-US" altLang="es-MX" sz="2800"/>
              <a:t>Dado los precios de los bienes, una línea de isovalor representa el máximo valor de la producción, digamos en el punto Q.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es-MX" sz="2800"/>
              <a:t>En ese punto, la pendiente de la FP es igual a      </a:t>
            </a:r>
            <a:r>
              <a:rPr lang="en-US" altLang="es-MX" sz="2800" i="1"/>
              <a:t>– </a:t>
            </a:r>
            <a:r>
              <a:rPr lang="en-US" altLang="es-MX" sz="2800"/>
              <a:t>(</a:t>
            </a:r>
            <a:r>
              <a:rPr lang="en-US" altLang="es-MX" sz="2800" i="1"/>
              <a:t>P</a:t>
            </a:r>
            <a:r>
              <a:rPr lang="en-US" altLang="es-MX" sz="2800" i="1" baseline="-25000"/>
              <a:t>T </a:t>
            </a:r>
            <a:r>
              <a:rPr lang="en-US" altLang="es-MX" sz="2800" i="1"/>
              <a:t>/P</a:t>
            </a:r>
            <a:r>
              <a:rPr lang="en-US" altLang="es-MX" sz="2800" i="1" baseline="-25000"/>
              <a:t>A</a:t>
            </a:r>
            <a:r>
              <a:rPr lang="en-US" altLang="es-MX" sz="2800"/>
              <a:t>), por lo que </a:t>
            </a:r>
            <a:r>
              <a:rPr lang="en-US" altLang="es-MX" sz="2800" i="1"/>
              <a:t>el costo de oportunidad de la tela iguala el precio relativo de la tela.</a:t>
            </a:r>
          </a:p>
          <a:p>
            <a:pPr algn="just" eaLnBrk="1" hangingPunct="1">
              <a:spcBef>
                <a:spcPct val="50000"/>
              </a:spcBef>
            </a:pPr>
            <a:endParaRPr lang="en-US" altLang="es-MX" sz="28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73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73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Marcador de pie de página 3">
            <a:extLst>
              <a:ext uri="{FF2B5EF4-FFF2-40B4-BE49-F238E27FC236}">
                <a16:creationId xmlns:a16="http://schemas.microsoft.com/office/drawing/2014/main" id="{46959DA8-8D6A-59DA-4F19-DAC76C1301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31746" name="Marcador de número de diapositiva 4">
            <a:extLst>
              <a:ext uri="{FF2B5EF4-FFF2-40B4-BE49-F238E27FC236}">
                <a16:creationId xmlns:a16="http://schemas.microsoft.com/office/drawing/2014/main" id="{834A415E-46E0-D67F-7F3C-9E50973E91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63A8E690-4F8A-A148-A262-B95D50D1A7E1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CA" altLang="es-MX" sz="120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A1401B5-C246-96CA-441E-6F84C8D3FD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z="3200"/>
              <a:t>Precios de los factores, precios de los bienes y elección de factores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474FC076-A9D2-B55A-E9D1-B0492E019E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0438" y="1922463"/>
            <a:ext cx="78359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s-ES" altLang="es-MX" sz="2400" dirty="0"/>
              <a:t>Los productores pueden escoger diferentes cantidades de factores de la producción a usar para producir tela o comida.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s-ES" altLang="es-MX" sz="2400" dirty="0"/>
              <a:t>Su elección depende de la tasa salarial, </a:t>
            </a:r>
            <a:r>
              <a:rPr lang="es-ES" altLang="es-MX" sz="2400" i="1" dirty="0"/>
              <a:t>w</a:t>
            </a:r>
            <a:r>
              <a:rPr lang="es-ES" altLang="es-MX" sz="2400" dirty="0"/>
              <a:t>, y del costo (de oportunidad) de usar la tierra, la tasa de renta </a:t>
            </a:r>
            <a:r>
              <a:rPr lang="es-ES" altLang="es-MX" sz="2400" i="1" dirty="0"/>
              <a:t>r</a:t>
            </a:r>
            <a:r>
              <a:rPr lang="es-ES" altLang="es-MX" sz="2400" dirty="0"/>
              <a:t>.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s-ES" altLang="es-MX" sz="2400" dirty="0"/>
              <a:t>Al incrementarse la tasa salarial relativa a la tasa de renta, los productores desearán usar más tierra y menos trabajo en la producción de alimentos o tela.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altLang="es-MX" sz="2000" dirty="0"/>
              <a:t>Recuérdese que la producción de alimento es intensiva en tierra, y que la producción de tela es intensiva en trabajo.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Marcador de pie de página 2">
            <a:extLst>
              <a:ext uri="{FF2B5EF4-FFF2-40B4-BE49-F238E27FC236}">
                <a16:creationId xmlns:a16="http://schemas.microsoft.com/office/drawing/2014/main" id="{3AB2E9EE-16D0-4E3D-D9A5-B6C0B7FA81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32770" name="Marcador de número de diapositiva 3">
            <a:extLst>
              <a:ext uri="{FF2B5EF4-FFF2-40B4-BE49-F238E27FC236}">
                <a16:creationId xmlns:a16="http://schemas.microsoft.com/office/drawing/2014/main" id="{79877E31-59E6-C1DE-FB4B-71F094DC1F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302C0946-7F35-C748-8E4C-B5D7316F3342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CA" altLang="es-MX" sz="12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6592B2E4-D657-086F-5541-AB5397480F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z="3200"/>
              <a:t>Precios de los factores, precios de los bienes y elección de factores (cont.)</a:t>
            </a:r>
          </a:p>
        </p:txBody>
      </p:sp>
      <p:pic>
        <p:nvPicPr>
          <p:cNvPr id="32772" name="Imagen 1">
            <a:extLst>
              <a:ext uri="{FF2B5EF4-FFF2-40B4-BE49-F238E27FC236}">
                <a16:creationId xmlns:a16="http://schemas.microsoft.com/office/drawing/2014/main" id="{06004829-9851-9A26-DF2A-069CFE8016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447800"/>
            <a:ext cx="790892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Marcador de pie de página 3">
            <a:extLst>
              <a:ext uri="{FF2B5EF4-FFF2-40B4-BE49-F238E27FC236}">
                <a16:creationId xmlns:a16="http://schemas.microsoft.com/office/drawing/2014/main" id="{C93A6F5F-4E07-FA72-2402-9E3C290C98B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15362" name="Marcador de número de diapositiva 4">
            <a:extLst>
              <a:ext uri="{FF2B5EF4-FFF2-40B4-BE49-F238E27FC236}">
                <a16:creationId xmlns:a16="http://schemas.microsoft.com/office/drawing/2014/main" id="{A87E32FF-D5D5-DDB6-C8A3-7BDCED3581A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BA5E2857-8EB9-524C-8F34-28C75AA2480C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CA" altLang="es-MX" sz="1200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7F3F7381-9D2B-6F64-7EC4-A7376497FA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>
                <a:cs typeface="+mj-cs"/>
              </a:rPr>
              <a:t>Contenido</a:t>
            </a:r>
            <a:endParaRPr lang="es-ES">
              <a:cs typeface="+mj-cs"/>
            </a:endParaRP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C8DF232C-0999-1B01-BC29-AD2E953F2A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0438" y="1747838"/>
            <a:ext cx="783590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S" altLang="es-MX" sz="2600"/>
              <a:t>Posibilidades de producción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altLang="es-MX" sz="2600"/>
              <a:t>Relación entre precio de bienes, precio de factores y elección de los factores.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altLang="es-MX" sz="2600"/>
              <a:t>Relación entre precio de bienes, precio de factores, elección de los factores y niveles de producto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altLang="es-MX" sz="2600"/>
              <a:t>Comercio en el modelo Heckscher-Ohlin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altLang="es-MX" sz="2600"/>
              <a:t>La igualación del precio de factores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altLang="es-MX" sz="2600"/>
              <a:t>Distribución de la renta y desigualdad de la renta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altLang="es-MX" sz="2600"/>
              <a:t>Evidencia empírica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7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77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Marcador de pie de página 3">
            <a:extLst>
              <a:ext uri="{FF2B5EF4-FFF2-40B4-BE49-F238E27FC236}">
                <a16:creationId xmlns:a16="http://schemas.microsoft.com/office/drawing/2014/main" id="{D129593E-2110-17BF-4068-3E915D9F8A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33794" name="Marcador de número de diapositiva 4">
            <a:extLst>
              <a:ext uri="{FF2B5EF4-FFF2-40B4-BE49-F238E27FC236}">
                <a16:creationId xmlns:a16="http://schemas.microsoft.com/office/drawing/2014/main" id="{0F3D747F-14FB-36E8-5F64-4037DE462C9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BE84F1DA-218E-E042-AC6A-62A3E4985F2E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CA" altLang="es-MX" sz="1200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FE661142-8E52-A453-E654-669AC2E248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z="3200"/>
              <a:t>Precios de los factores, precios de los bienes y elección de factores (cont.)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ECA3F431-E61E-EFA4-18E3-684BE91369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0438" y="1905000"/>
            <a:ext cx="78359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s-MX" sz="2400" dirty="0"/>
              <a:t>En competencia, el precio de un bien se iguala a su costo de producción, y el costo de producción depende de la tasa salarial y de la tasa de renta.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s-ES" altLang="es-MX" sz="2400" dirty="0"/>
              <a:t>El efecto de la tasa de renta de la tierra en el precio de la tela depende de la intensidad de tierra usada en la producción de tela.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" altLang="es-MX" sz="2000" dirty="0"/>
              <a:t>Un aumento de la tasa de renta de la tierra afectará en el precio de los alimentos más de lo que lo hará en el precio de la tela.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s-ES" altLang="es-MX" sz="2400" dirty="0"/>
              <a:t>En competencia, cambios en </a:t>
            </a:r>
            <a:r>
              <a:rPr lang="es-ES" altLang="es-MX" sz="2400" i="1" dirty="0"/>
              <a:t>w/r </a:t>
            </a:r>
            <a:r>
              <a:rPr lang="es-ES" altLang="es-MX" sz="2400" dirty="0"/>
              <a:t>están </a:t>
            </a:r>
            <a:r>
              <a:rPr lang="es-ES" altLang="es-MX" sz="2400" i="1" dirty="0"/>
              <a:t>directamente relacionados </a:t>
            </a:r>
            <a:r>
              <a:rPr lang="es-ES" altLang="es-MX" sz="2400" dirty="0"/>
              <a:t>con cambios en </a:t>
            </a:r>
            <a:r>
              <a:rPr lang="es-ES" altLang="es-MX" sz="2400" i="1" dirty="0"/>
              <a:t>P</a:t>
            </a:r>
            <a:r>
              <a:rPr lang="es-ES" altLang="es-MX" sz="2400" i="1" baseline="-25000" dirty="0"/>
              <a:t>T </a:t>
            </a:r>
            <a:r>
              <a:rPr lang="es-ES" altLang="es-MX" sz="2400" i="1" dirty="0"/>
              <a:t>/P</a:t>
            </a:r>
            <a:r>
              <a:rPr lang="es-ES" altLang="es-MX" sz="2400" i="1" baseline="-25000" dirty="0"/>
              <a:t>A </a:t>
            </a:r>
            <a:r>
              <a:rPr lang="es-ES" altLang="es-MX" sz="2400" dirty="0"/>
              <a:t>.</a:t>
            </a:r>
            <a:endParaRPr lang="es-ES" altLang="es-MX" sz="2400" i="1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Marcador de pie de página 2">
            <a:extLst>
              <a:ext uri="{FF2B5EF4-FFF2-40B4-BE49-F238E27FC236}">
                <a16:creationId xmlns:a16="http://schemas.microsoft.com/office/drawing/2014/main" id="{A89750A1-B132-1F6B-D31D-58B907A0352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34818" name="Marcador de número de diapositiva 3">
            <a:extLst>
              <a:ext uri="{FF2B5EF4-FFF2-40B4-BE49-F238E27FC236}">
                <a16:creationId xmlns:a16="http://schemas.microsoft.com/office/drawing/2014/main" id="{66AF5C13-0826-2FA9-633E-5DF6963CCB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5E772E74-891F-CC45-90C4-0FC670E31E18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CA" altLang="es-MX" sz="12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C2EC8956-70CE-2472-4367-2D58FBD164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z="3200"/>
              <a:t>Precios de los factores, precios de los bienes y elección de factores (cont.)</a:t>
            </a:r>
          </a:p>
        </p:txBody>
      </p:sp>
      <p:pic>
        <p:nvPicPr>
          <p:cNvPr id="34820" name="Imagen 1">
            <a:extLst>
              <a:ext uri="{FF2B5EF4-FFF2-40B4-BE49-F238E27FC236}">
                <a16:creationId xmlns:a16="http://schemas.microsoft.com/office/drawing/2014/main" id="{2BFB3828-3E3F-9B58-40BB-39CDC32E8C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1447800"/>
            <a:ext cx="8178800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Marcador de pie de página 3">
            <a:extLst>
              <a:ext uri="{FF2B5EF4-FFF2-40B4-BE49-F238E27FC236}">
                <a16:creationId xmlns:a16="http://schemas.microsoft.com/office/drawing/2014/main" id="{826F01D3-760A-9940-C6D8-14560CA7FB2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35842" name="Marcador de número de diapositiva 4">
            <a:extLst>
              <a:ext uri="{FF2B5EF4-FFF2-40B4-BE49-F238E27FC236}">
                <a16:creationId xmlns:a16="http://schemas.microsoft.com/office/drawing/2014/main" id="{558B5907-7199-A821-9DA5-4D2E96DBA82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4BCD09EB-8978-824E-B382-E81D7079E58C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CA" altLang="es-MX" sz="12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96C0B2D4-01C4-B7DA-22A3-E8427158A1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z="3200"/>
              <a:t>Precios de los factores, precios de los bienes y elección de factores (cont.)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2FD6108D-AE4D-FB7A-D1CC-22DCF840A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" altLang="es-MX" sz="2400"/>
              <a:t>Tenemos una relación entre los precios de los factores, los precios de los bienes y la elección de los factores usados en la producción: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es-ES" altLang="es-MX" sz="2400" b="1"/>
              <a:t>Efecto Stolper-Samuelson</a:t>
            </a:r>
            <a:r>
              <a:rPr lang="es-ES" altLang="es-MX" sz="2400"/>
              <a:t>: Si el precio relativo de un bien aumenta, entonces el salario real o la tasa de retorno del factor utilizado intensivamente en la producción aumenta, mientras el salario real o la tasa de retorno del otro factor disminuye.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MX" sz="2000"/>
              <a:t>En competencia, el salario real/tasa de retorno es igual a la productividad marginal del factor.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MX" sz="2000"/>
              <a:t>La productividad marginal de un factor aumenta mientras la cantidad de dicho factor utilizado en la producción disminuye.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Marcador de pie de página 2">
            <a:extLst>
              <a:ext uri="{FF2B5EF4-FFF2-40B4-BE49-F238E27FC236}">
                <a16:creationId xmlns:a16="http://schemas.microsoft.com/office/drawing/2014/main" id="{9327221C-8455-973D-CF1D-7A3D2C8ED0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36866" name="Marcador de número de diapositiva 3">
            <a:extLst>
              <a:ext uri="{FF2B5EF4-FFF2-40B4-BE49-F238E27FC236}">
                <a16:creationId xmlns:a16="http://schemas.microsoft.com/office/drawing/2014/main" id="{DFC94742-7F9E-2C3D-A532-177C138F676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F18D46E6-DAAE-3746-ADFE-9AD478B7938C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CA" altLang="es-MX" sz="12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B972A8C-1AA4-245C-96DB-D5E19408B9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3450" y="236538"/>
            <a:ext cx="7670800" cy="1033462"/>
          </a:xfrm>
        </p:spPr>
        <p:txBody>
          <a:bodyPr/>
          <a:lstStyle/>
          <a:p>
            <a:pPr eaLnBrk="1" hangingPunct="1"/>
            <a:r>
              <a:rPr lang="es-ES" altLang="es-MX" sz="3200"/>
              <a:t>Precios de los factores, precios de los bienes y elección de factores </a:t>
            </a:r>
            <a:r>
              <a:rPr lang="es-ES" altLang="es-MX" sz="2800"/>
              <a:t>(cont.)</a:t>
            </a:r>
          </a:p>
        </p:txBody>
      </p:sp>
      <p:pic>
        <p:nvPicPr>
          <p:cNvPr id="36868" name="Imagen 1">
            <a:extLst>
              <a:ext uri="{FF2B5EF4-FFF2-40B4-BE49-F238E27FC236}">
                <a16:creationId xmlns:a16="http://schemas.microsoft.com/office/drawing/2014/main" id="{1E4DC8DB-ED97-6420-8DB3-803C106DB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1524000"/>
            <a:ext cx="7704137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Marcador de pie de página 3">
            <a:extLst>
              <a:ext uri="{FF2B5EF4-FFF2-40B4-BE49-F238E27FC236}">
                <a16:creationId xmlns:a16="http://schemas.microsoft.com/office/drawing/2014/main" id="{153DD387-D276-6468-1CE8-704A0A5E72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38914" name="Marcador de número de diapositiva 4">
            <a:extLst>
              <a:ext uri="{FF2B5EF4-FFF2-40B4-BE49-F238E27FC236}">
                <a16:creationId xmlns:a16="http://schemas.microsoft.com/office/drawing/2014/main" id="{B4C01FAD-C2CD-7CAD-3553-B36E2546D17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D8A07131-48D3-5947-8C8B-67925C0D2F63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CA" altLang="es-MX" sz="12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7579CAD4-BEF0-A847-FB58-CAA4B0E267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z="2800"/>
              <a:t>Precios de los factores, precios de los bienes y elección de factores (cont.)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F98B6011-07E1-C601-E833-C0FF1D0297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" altLang="es-MX" sz="2400" dirty="0"/>
              <a:t>Tenemos una teoría que predice los cambios en la distribución del ingreso cuando el precio relativo de los bienes cambia, por ejemplo, a causa del comercio.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es-ES" altLang="es-MX" sz="2400" dirty="0"/>
              <a:t>Un aumento en el precio relativo de la tela, </a:t>
            </a:r>
            <a:r>
              <a:rPr lang="es-ES" altLang="es-MX" sz="2400" i="1" dirty="0"/>
              <a:t>P</a:t>
            </a:r>
            <a:r>
              <a:rPr lang="es-ES" altLang="es-MX" sz="2400" i="1" baseline="-25000" dirty="0"/>
              <a:t>T </a:t>
            </a:r>
            <a:r>
              <a:rPr lang="es-ES" altLang="es-MX" sz="2400" i="1" dirty="0"/>
              <a:t>/P</a:t>
            </a:r>
            <a:r>
              <a:rPr lang="es-ES" altLang="es-MX" sz="2400" i="1" baseline="-25000" dirty="0"/>
              <a:t>A</a:t>
            </a:r>
            <a:r>
              <a:rPr lang="es-ES" altLang="es-MX" sz="2400" dirty="0"/>
              <a:t> , provocará: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MX" sz="2000" dirty="0"/>
              <a:t>un aumento del ingreso de los trabajadores relativo al de los propietarios de tierras, </a:t>
            </a:r>
            <a:r>
              <a:rPr lang="es-ES" altLang="es-MX" sz="2000" i="1" dirty="0"/>
              <a:t>w/r</a:t>
            </a:r>
            <a:r>
              <a:rPr lang="es-ES" altLang="es-MX" sz="2000" dirty="0"/>
              <a:t>.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MX" sz="2000" dirty="0"/>
              <a:t>un aumento del ratio entre la tierra y el trabajo, </a:t>
            </a:r>
            <a:r>
              <a:rPr lang="es-ES" altLang="es-MX" sz="2000" i="1" dirty="0"/>
              <a:t>T/L</a:t>
            </a:r>
            <a:r>
              <a:rPr lang="es-ES" altLang="es-MX" sz="2000" dirty="0"/>
              <a:t>, en ambas industrias y un aumento del producto marginal del trabajo en ambas industrias y una disminución del producto marginal de la tierra en ambas industrias.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MX" sz="2000" dirty="0"/>
              <a:t>un aumento del ingreso real de los trabajadores y una </a:t>
            </a:r>
            <a:r>
              <a:rPr lang="es-ES" altLang="es-MX" sz="2000" i="1" dirty="0"/>
              <a:t>disminución del ingreso real de los propietarios de tierras</a:t>
            </a:r>
            <a:r>
              <a:rPr lang="es-ES" altLang="es-MX" sz="2000" dirty="0"/>
              <a:t>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Marcador de pie de página 3">
            <a:extLst>
              <a:ext uri="{FF2B5EF4-FFF2-40B4-BE49-F238E27FC236}">
                <a16:creationId xmlns:a16="http://schemas.microsoft.com/office/drawing/2014/main" id="{44E96552-49D1-F733-95E2-4EF8615892C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39938" name="Marcador de número de diapositiva 4">
            <a:extLst>
              <a:ext uri="{FF2B5EF4-FFF2-40B4-BE49-F238E27FC236}">
                <a16:creationId xmlns:a16="http://schemas.microsoft.com/office/drawing/2014/main" id="{C4F9252C-DF17-217E-4E0F-CA486E5671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982675FC-3164-664D-B21F-CC78BB2FDF9E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CA" altLang="es-MX" sz="1200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693C1C44-9F31-CF93-A8AE-AD1F9BD69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z="3200"/>
              <a:t>Precio de los factores, precio de los bienes, elección de factores y los niveles de producción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8CFAD4DF-EEE2-52A8-E67C-A1C4D63D7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spcBef>
                <a:spcPct val="50000"/>
              </a:spcBef>
            </a:pPr>
            <a:r>
              <a:rPr lang="es-ES" altLang="es-MX" sz="2800"/>
              <a:t>La asignación de los factores utilizados en la producción determinan el nivel de producto  de la economía en la FP.</a:t>
            </a:r>
          </a:p>
          <a:p>
            <a:pPr algn="just" eaLnBrk="1" hangingPunct="1">
              <a:spcBef>
                <a:spcPct val="50000"/>
              </a:spcBef>
            </a:pPr>
            <a:r>
              <a:rPr lang="es-ES" altLang="es-MX" sz="2800"/>
              <a:t>Resumimos las relaciones entre las elecciones de factores usados en la producción y el nivel del producto, usando el siguiente diagrama: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Marcador de pie de página 2">
            <a:extLst>
              <a:ext uri="{FF2B5EF4-FFF2-40B4-BE49-F238E27FC236}">
                <a16:creationId xmlns:a16="http://schemas.microsoft.com/office/drawing/2014/main" id="{181E072E-C471-DA28-7473-1D58385CF1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40962" name="Marcador de número de diapositiva 3">
            <a:extLst>
              <a:ext uri="{FF2B5EF4-FFF2-40B4-BE49-F238E27FC236}">
                <a16:creationId xmlns:a16="http://schemas.microsoft.com/office/drawing/2014/main" id="{5B29C35A-4A21-F4F5-B245-93CEC483455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8CDDAE78-95D9-644E-A79F-F5486ABF92C0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CA" altLang="es-MX" sz="12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888B367D-9142-DB44-5F2B-74DE542AD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431800"/>
            <a:ext cx="7007225" cy="923925"/>
          </a:xfrm>
        </p:spPr>
        <p:txBody>
          <a:bodyPr/>
          <a:lstStyle/>
          <a:p>
            <a:pPr eaLnBrk="1" hangingPunct="1"/>
            <a:r>
              <a:rPr lang="es-ES" altLang="es-MX" sz="2400"/>
              <a:t>Precio de los factores, precio de los bienes, elección de factores y los niveles de producción (cont.)</a:t>
            </a:r>
          </a:p>
        </p:txBody>
      </p:sp>
      <p:pic>
        <p:nvPicPr>
          <p:cNvPr id="40964" name="Imagen 1">
            <a:extLst>
              <a:ext uri="{FF2B5EF4-FFF2-40B4-BE49-F238E27FC236}">
                <a16:creationId xmlns:a16="http://schemas.microsoft.com/office/drawing/2014/main" id="{573F84F4-A594-5773-BDC2-0F77E35C5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541463"/>
            <a:ext cx="8093075" cy="477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Marcador de pie de página 3">
            <a:extLst>
              <a:ext uri="{FF2B5EF4-FFF2-40B4-BE49-F238E27FC236}">
                <a16:creationId xmlns:a16="http://schemas.microsoft.com/office/drawing/2014/main" id="{2FE116BC-F726-3A96-2F60-E6BF0887605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41986" name="Marcador de número de diapositiva 4">
            <a:extLst>
              <a:ext uri="{FF2B5EF4-FFF2-40B4-BE49-F238E27FC236}">
                <a16:creationId xmlns:a16="http://schemas.microsoft.com/office/drawing/2014/main" id="{036D459F-36D3-7CCF-40B1-ED909472992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034C7CA9-EB6F-AF4F-A073-0D37F6951B76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CA" altLang="es-MX" sz="1200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A910709-4E56-7567-8977-B4B68F8970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z="3200"/>
              <a:t>Precio de los factores, precio de los bienes, elección de factores y los niveles de producción (cont.)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6B77D96A-A243-862D-5C50-FC51CD4B28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" altLang="es-MX" sz="2800"/>
              <a:t>¿Cómo cambian los niveles de producto cuando cambian los recursos de la economía?</a:t>
            </a:r>
          </a:p>
          <a:p>
            <a:pPr algn="just" eaLnBrk="1" hangingPunct="1">
              <a:lnSpc>
                <a:spcPct val="80000"/>
              </a:lnSpc>
              <a:spcBef>
                <a:spcPct val="60000"/>
              </a:spcBef>
            </a:pPr>
            <a:r>
              <a:rPr lang="es-ES" altLang="es-MX" sz="2800"/>
              <a:t>Si mantenemos constantes los precios de producción como factor de aumento de la producción, entonces la oferta del bien que utiliza intensivamente este factor aumenta y la oferta del otro bien disminuye.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MX" sz="2400"/>
              <a:t>Esta proposición es llamada como el teorema de Rybczynski.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Marcador de pie de página 2">
            <a:extLst>
              <a:ext uri="{FF2B5EF4-FFF2-40B4-BE49-F238E27FC236}">
                <a16:creationId xmlns:a16="http://schemas.microsoft.com/office/drawing/2014/main" id="{AEBE7EB1-878B-EA5B-F0DF-A60658CDFA2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43011" name="Marcador de número de diapositiva 3">
            <a:extLst>
              <a:ext uri="{FF2B5EF4-FFF2-40B4-BE49-F238E27FC236}">
                <a16:creationId xmlns:a16="http://schemas.microsoft.com/office/drawing/2014/main" id="{3A76C3A7-47A6-FC5F-25EA-7C499788B3A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BA89CE00-2A2C-6F46-A549-28E9F2369A08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CA" altLang="es-MX" sz="1200"/>
          </a:p>
        </p:txBody>
      </p:sp>
      <p:sp>
        <p:nvSpPr>
          <p:cNvPr id="43012" name="Rectangle 2">
            <a:extLst>
              <a:ext uri="{FF2B5EF4-FFF2-40B4-BE49-F238E27FC236}">
                <a16:creationId xmlns:a16="http://schemas.microsoft.com/office/drawing/2014/main" id="{BC90D148-E710-CE58-AB67-B1A70B26E5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763" y="317500"/>
            <a:ext cx="8304212" cy="969963"/>
          </a:xfrm>
        </p:spPr>
        <p:txBody>
          <a:bodyPr/>
          <a:lstStyle/>
          <a:p>
            <a:pPr eaLnBrk="1" hangingPunct="1"/>
            <a:r>
              <a:rPr lang="es-ES" altLang="es-MX" sz="2800" dirty="0"/>
              <a:t>Precio de los factores, precio de los bienes, elección de factores y los niveles de producción </a:t>
            </a:r>
          </a:p>
        </p:txBody>
      </p:sp>
      <p:pic>
        <p:nvPicPr>
          <p:cNvPr id="43013" name="Imagen 1">
            <a:extLst>
              <a:ext uri="{FF2B5EF4-FFF2-40B4-BE49-F238E27FC236}">
                <a16:creationId xmlns:a16="http://schemas.microsoft.com/office/drawing/2014/main" id="{440DF567-CD8B-B6E0-7C0C-951E4FA82B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371600"/>
            <a:ext cx="8264525" cy="485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Marcador de pie de página 2">
            <a:extLst>
              <a:ext uri="{FF2B5EF4-FFF2-40B4-BE49-F238E27FC236}">
                <a16:creationId xmlns:a16="http://schemas.microsoft.com/office/drawing/2014/main" id="{B7CE14B2-7153-DC5E-F294-4D6395899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6230938"/>
            <a:ext cx="728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more</a:t>
            </a:r>
            <a:endParaRPr lang="en-CA" altLang="es-MX" sz="900"/>
          </a:p>
        </p:txBody>
      </p:sp>
    </p:spTree>
  </p:cSld>
  <p:clrMapOvr>
    <a:masterClrMapping/>
  </p:clrMapOvr>
  <p:transition spd="med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Marcador de pie de página 2">
            <a:extLst>
              <a:ext uri="{FF2B5EF4-FFF2-40B4-BE49-F238E27FC236}">
                <a16:creationId xmlns:a16="http://schemas.microsoft.com/office/drawing/2014/main" id="{D3620DB5-2D3D-C71B-FF38-57F696E308C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44034" name="Marcador de número de diapositiva 3">
            <a:extLst>
              <a:ext uri="{FF2B5EF4-FFF2-40B4-BE49-F238E27FC236}">
                <a16:creationId xmlns:a16="http://schemas.microsoft.com/office/drawing/2014/main" id="{859D681F-49C8-2AF8-0E54-4B6A1F32599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3AFC971D-D324-8B42-9A44-270B18622C8C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CA" altLang="es-MX" sz="1200"/>
          </a:p>
        </p:txBody>
      </p:sp>
      <p:pic>
        <p:nvPicPr>
          <p:cNvPr id="44035" name="Picture 5" descr="Krugman_c04F09">
            <a:extLst>
              <a:ext uri="{FF2B5EF4-FFF2-40B4-BE49-F238E27FC236}">
                <a16:creationId xmlns:a16="http://schemas.microsoft.com/office/drawing/2014/main" id="{ABC518DE-7584-D392-5F2C-C2CA000F2D54}"/>
              </a:ext>
            </a:extLst>
          </p:cNvPr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368425"/>
            <a:ext cx="7975600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Rectangle 2">
            <a:extLst>
              <a:ext uri="{FF2B5EF4-FFF2-40B4-BE49-F238E27FC236}">
                <a16:creationId xmlns:a16="http://schemas.microsoft.com/office/drawing/2014/main" id="{57B50B04-3A5E-877F-2DD9-CD1EFB6508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025" y="317500"/>
            <a:ext cx="8304213" cy="969963"/>
          </a:xfrm>
        </p:spPr>
        <p:txBody>
          <a:bodyPr/>
          <a:lstStyle/>
          <a:p>
            <a:pPr eaLnBrk="1" hangingPunct="1"/>
            <a:r>
              <a:rPr lang="es-ES" altLang="es-MX" sz="2800" dirty="0"/>
              <a:t>Precio de los factores, precio de los bienes, elección de factores y los niveles de producción </a:t>
            </a:r>
          </a:p>
        </p:txBody>
      </p:sp>
    </p:spTree>
  </p:cSld>
  <p:clrMapOvr>
    <a:masterClrMapping/>
  </p:clrMapOvr>
  <p:transition spd="med"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Marcador de pie de página 3">
            <a:extLst>
              <a:ext uri="{FF2B5EF4-FFF2-40B4-BE49-F238E27FC236}">
                <a16:creationId xmlns:a16="http://schemas.microsoft.com/office/drawing/2014/main" id="{3CD72402-EB69-ECEF-57C2-A85D7E1D84F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16386" name="Marcador de número de diapositiva 4">
            <a:extLst>
              <a:ext uri="{FF2B5EF4-FFF2-40B4-BE49-F238E27FC236}">
                <a16:creationId xmlns:a16="http://schemas.microsoft.com/office/drawing/2014/main" id="{A43EADBA-6ADD-778C-7877-0855FAD2AB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56407226-F4D8-E842-95F9-1DEEF7CF4D85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CA" altLang="es-MX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D95CB03-2C4A-7A4F-D82F-EBD985BC54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/>
              <a:t>Introducción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73E5EAA8-AD49-0118-E7B4-266151588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" altLang="es-MX" sz="2400"/>
              <a:t>Mientras que el comercio es parcialmente explicado por las diferencias de productividad laboral, también puede ser explicado por las diferencias en recursos entre los países.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</a:pPr>
            <a:r>
              <a:rPr lang="es-ES" altLang="es-MX" sz="2400"/>
              <a:t>La teoría Heckscher-Ohlin argumenta que las diferencias internacionales en trabajo, técnicas de trabajo, capital físico o tierra (factores de la producción) crean diferencias productivas que explica el por qué ocurre el comercio.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MX" sz="2000"/>
              <a:t>Los países tienen</a:t>
            </a:r>
            <a:r>
              <a:rPr lang="es-ES" altLang="es-MX" sz="2000" i="1"/>
              <a:t> abundancia relativa</a:t>
            </a:r>
            <a:r>
              <a:rPr lang="es-ES" altLang="es-MX" sz="2000"/>
              <a:t> de factores de producción.</a:t>
            </a:r>
            <a:endParaRPr lang="es-ES" altLang="es-MX" sz="2000" i="1"/>
          </a:p>
          <a:p>
            <a:pPr lvl="1" algn="just" eaLnBrk="1" hangingPunct="1">
              <a:lnSpc>
                <a:spcPct val="80000"/>
              </a:lnSpc>
            </a:pPr>
            <a:r>
              <a:rPr lang="es-ES" altLang="es-MX" sz="2000"/>
              <a:t>Los procesos productivos usan los factores de la producción con </a:t>
            </a:r>
            <a:r>
              <a:rPr lang="es-ES" altLang="es-MX" sz="2000" i="1"/>
              <a:t>intensidad relativa.</a:t>
            </a:r>
            <a:r>
              <a:rPr lang="es-ES" altLang="es-MX" sz="2000"/>
              <a:t> </a:t>
            </a:r>
            <a:endParaRPr lang="es-ES" altLang="es-MX" sz="2000" i="1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Marcador de pie de página 2">
            <a:extLst>
              <a:ext uri="{FF2B5EF4-FFF2-40B4-BE49-F238E27FC236}">
                <a16:creationId xmlns:a16="http://schemas.microsoft.com/office/drawing/2014/main" id="{F09D90C9-C0CE-02A1-3263-DB8F49FF0B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45058" name="Marcador de número de diapositiva 3">
            <a:extLst>
              <a:ext uri="{FF2B5EF4-FFF2-40B4-BE49-F238E27FC236}">
                <a16:creationId xmlns:a16="http://schemas.microsoft.com/office/drawing/2014/main" id="{1C3A9F4F-A94C-9E56-CA7A-9E90CE8253E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30E2AEDB-1CFB-FD45-B6E6-581FE11C8A49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CA" altLang="es-MX" sz="12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97D6AE5F-3A3F-EFD0-7B9C-E4E1B075EE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z="2800" dirty="0"/>
              <a:t>Precio de los factores, precio de los bienes, elección de factores y los niveles de producción</a:t>
            </a:r>
          </a:p>
        </p:txBody>
      </p:sp>
      <p:pic>
        <p:nvPicPr>
          <p:cNvPr id="45060" name="Imagen 1">
            <a:extLst>
              <a:ext uri="{FF2B5EF4-FFF2-40B4-BE49-F238E27FC236}">
                <a16:creationId xmlns:a16="http://schemas.microsoft.com/office/drawing/2014/main" id="{4D576D17-15D9-DC1D-1BFE-82578A629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549400"/>
            <a:ext cx="7993063" cy="463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Marcador de pie de página 3">
            <a:extLst>
              <a:ext uri="{FF2B5EF4-FFF2-40B4-BE49-F238E27FC236}">
                <a16:creationId xmlns:a16="http://schemas.microsoft.com/office/drawing/2014/main" id="{381157BA-E6D9-4E9E-3DB0-65C893F5B3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46082" name="Marcador de número de diapositiva 4">
            <a:extLst>
              <a:ext uri="{FF2B5EF4-FFF2-40B4-BE49-F238E27FC236}">
                <a16:creationId xmlns:a16="http://schemas.microsoft.com/office/drawing/2014/main" id="{82BFF7A8-002F-B864-0B33-B4F9880EF66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CE5B6975-DFFD-4C48-8E77-37D6EC4E775E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CA" altLang="es-MX" sz="1200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432D1815-CECF-B018-444A-24AC10AC83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z="2800"/>
              <a:t>Precio de los factores, precio de los bienes, elección de factores y los niveles de producción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FFA7788E-0426-BF0E-E500-280C4A056F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0438" y="1651000"/>
            <a:ext cx="78359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s-MX" sz="2400"/>
              <a:t>Una economía con una ratio alta de tierra sobre trabajo se prevé que disponga de una producción alta de alimentos relativo a la tela y un precio del alimento bajo relativo a la tela.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MX" sz="2000"/>
              <a:t>Será relativamente eficiente en (tendrá una ventaja comparativa en) la producción de alimentos.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MX" sz="2000"/>
              <a:t>Será relativamente ineficiente en la producción de tela.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lang="es-ES" altLang="es-MX" sz="2400"/>
              <a:t>Una economía será relativamente eficiente al producir bienes que son intensivos en factores de la producción en el cual el país está relativamente bien dotada.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Marcador de pie de página 3">
            <a:extLst>
              <a:ext uri="{FF2B5EF4-FFF2-40B4-BE49-F238E27FC236}">
                <a16:creationId xmlns:a16="http://schemas.microsoft.com/office/drawing/2014/main" id="{EEF1A8B5-F449-5A35-5B24-733A070FEE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47106" name="Marcador de número de diapositiva 4">
            <a:extLst>
              <a:ext uri="{FF2B5EF4-FFF2-40B4-BE49-F238E27FC236}">
                <a16:creationId xmlns:a16="http://schemas.microsoft.com/office/drawing/2014/main" id="{CEC10BEC-CDAD-3038-99DC-D3613294137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8849AFD7-06E9-DF41-AE06-B4535FFFE17A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CA" altLang="es-MX" sz="1200"/>
          </a:p>
        </p:txBody>
      </p:sp>
      <p:sp>
        <p:nvSpPr>
          <p:cNvPr id="106498" name="Rectangle 2">
            <a:extLst>
              <a:ext uri="{FF2B5EF4-FFF2-40B4-BE49-F238E27FC236}">
                <a16:creationId xmlns:a16="http://schemas.microsoft.com/office/drawing/2014/main" id="{4B682507-47AF-07E9-9AAF-AFC818C059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200" dirty="0">
                <a:cs typeface="+mj-cs"/>
              </a:rPr>
              <a:t>Comercio en el modelo Heckscher-Ohlin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59130547-82CA-E293-1F40-8F1EE6AE8D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altLang="es-MX" sz="2400"/>
              <a:t>Suponga que nuestro país tiene una abundante cantidad de trabajo relativa a la cantidad de tierra.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MX" sz="2000"/>
              <a:t>Nuestro país es </a:t>
            </a:r>
            <a:r>
              <a:rPr lang="es-ES" altLang="es-MX" sz="2000" b="1"/>
              <a:t>abundante</a:t>
            </a:r>
            <a:r>
              <a:rPr lang="es-ES" altLang="es-MX" sz="2000"/>
              <a:t> en trabajo y el país extranjero es </a:t>
            </a:r>
            <a:r>
              <a:rPr lang="es-ES" altLang="es-MX" sz="2000" b="1"/>
              <a:t>abundante e</a:t>
            </a:r>
            <a:r>
              <a:rPr lang="es-ES" altLang="es-MX" sz="2000"/>
              <a:t>n tierrar: </a:t>
            </a:r>
            <a:r>
              <a:rPr lang="es-ES" altLang="es-MX" sz="2000" i="1"/>
              <a:t>L/T &gt; L*/ T*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MX" sz="2000"/>
              <a:t>De la misma forma, nuestro país es e</a:t>
            </a:r>
            <a:r>
              <a:rPr lang="es-ES" altLang="es-MX" sz="2000" b="1"/>
              <a:t>scaso</a:t>
            </a:r>
            <a:r>
              <a:rPr lang="es-ES" altLang="es-MX" sz="2000"/>
              <a:t> en tierra y el país extranjero es</a:t>
            </a:r>
            <a:r>
              <a:rPr lang="es-ES" altLang="es-MX" sz="2000" b="1"/>
              <a:t> escaso</a:t>
            </a:r>
            <a:r>
              <a:rPr lang="es-ES" altLang="es-MX" sz="2000"/>
              <a:t> en trabajo.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MX" sz="2000"/>
              <a:t>Sin embargo, se asume que los países tienen la misma tecnología y los mismos gustos y preferencias del consumidor.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s-ES" altLang="es-MX" sz="2400"/>
              <a:t>Debido a que nuestro país es </a:t>
            </a:r>
            <a:r>
              <a:rPr lang="es-ES" altLang="es-MX" sz="2400" i="1"/>
              <a:t>abundante en trabajo,</a:t>
            </a:r>
            <a:r>
              <a:rPr lang="es-ES" altLang="es-MX" sz="2400"/>
              <a:t> será relativamente eficiente al producir tela porque la producción de tela es </a:t>
            </a:r>
            <a:r>
              <a:rPr lang="es-ES" altLang="es-MX" sz="2400" i="1"/>
              <a:t>intensiva en trabajo</a:t>
            </a:r>
            <a:r>
              <a:rPr lang="es-ES" altLang="es-MX" sz="2400"/>
              <a:t>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Marcador de pie de página 3">
            <a:extLst>
              <a:ext uri="{FF2B5EF4-FFF2-40B4-BE49-F238E27FC236}">
                <a16:creationId xmlns:a16="http://schemas.microsoft.com/office/drawing/2014/main" id="{80E42E10-E922-FA80-CF8B-37334956DF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48130" name="Marcador de número de diapositiva 4">
            <a:extLst>
              <a:ext uri="{FF2B5EF4-FFF2-40B4-BE49-F238E27FC236}">
                <a16:creationId xmlns:a16="http://schemas.microsoft.com/office/drawing/2014/main" id="{933A62C3-ED1A-68F3-DC2C-1721D98703C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1DE90645-96FE-824A-8434-CCE0262E5A98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CA" altLang="es-MX" sz="1200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3BAB3D74-0AB7-8605-B543-A5C39D4A2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9800" y="317500"/>
            <a:ext cx="797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>
                <a:cs typeface="+mj-cs"/>
              </a:rPr>
              <a:t>Comercio en el modelo Heckscher-Ohlin</a:t>
            </a:r>
          </a:p>
        </p:txBody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71C0D6AB-409A-E29E-D4FC-BDEB49A36C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s-MX" sz="2800"/>
              <a:t>Debido a que la tela es un bien intensivo en trabajo, la FP de nuestro país permitirá un ratio mas alto de tela sobre alimentos en relación a la FP del país extranjero.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s-ES" altLang="es-MX" sz="2800"/>
              <a:t>A cada precio relativo, nuestro país producirá un ratio mas alto de tela a alimentos en comparación con el país extranjero.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MX" sz="2400"/>
              <a:t>Nuestro país tendrá una mayor oferta relativa de tela en comparación con el país extranjero.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Marcador de pie de página 2">
            <a:extLst>
              <a:ext uri="{FF2B5EF4-FFF2-40B4-BE49-F238E27FC236}">
                <a16:creationId xmlns:a16="http://schemas.microsoft.com/office/drawing/2014/main" id="{626430C1-C313-6877-B099-EA7A2B8510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49154" name="Marcador de número de diapositiva 3">
            <a:extLst>
              <a:ext uri="{FF2B5EF4-FFF2-40B4-BE49-F238E27FC236}">
                <a16:creationId xmlns:a16="http://schemas.microsoft.com/office/drawing/2014/main" id="{6F7B9A63-6850-F532-0EC4-3A8AD1A96DD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9E3DD0DC-8784-B14D-B132-3E3023E2315C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en-CA" altLang="es-MX" sz="1200"/>
          </a:p>
        </p:txBody>
      </p:sp>
      <p:sp>
        <p:nvSpPr>
          <p:cNvPr id="108555" name="Rectangle 11">
            <a:extLst>
              <a:ext uri="{FF2B5EF4-FFF2-40B4-BE49-F238E27FC236}">
                <a16:creationId xmlns:a16="http://schemas.microsoft.com/office/drawing/2014/main" id="{6EBE52FF-D841-C635-DCDD-66721F825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9800" y="317500"/>
            <a:ext cx="797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>
                <a:cs typeface="+mj-cs"/>
              </a:rPr>
              <a:t>Comercio en el modelo Heckscher-Ohlin</a:t>
            </a:r>
          </a:p>
        </p:txBody>
      </p:sp>
      <p:pic>
        <p:nvPicPr>
          <p:cNvPr id="49156" name="Imagen 1">
            <a:extLst>
              <a:ext uri="{FF2B5EF4-FFF2-40B4-BE49-F238E27FC236}">
                <a16:creationId xmlns:a16="http://schemas.microsoft.com/office/drawing/2014/main" id="{79D736E6-4839-AB5A-12B4-DA1E72439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8" y="1455738"/>
            <a:ext cx="7756525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Marcador de pie de página 3">
            <a:extLst>
              <a:ext uri="{FF2B5EF4-FFF2-40B4-BE49-F238E27FC236}">
                <a16:creationId xmlns:a16="http://schemas.microsoft.com/office/drawing/2014/main" id="{9F4EBBBD-3762-F7FC-E227-3093086C28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50178" name="Marcador de número de diapositiva 4">
            <a:extLst>
              <a:ext uri="{FF2B5EF4-FFF2-40B4-BE49-F238E27FC236}">
                <a16:creationId xmlns:a16="http://schemas.microsoft.com/office/drawing/2014/main" id="{8210A19C-69FA-BABC-266D-AEE69E3133F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25318D48-C461-6B42-BF4C-E77751269764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CA" altLang="es-MX" sz="1200"/>
          </a:p>
        </p:txBody>
      </p:sp>
      <p:sp>
        <p:nvSpPr>
          <p:cNvPr id="109570" name="Rectangle 2">
            <a:extLst>
              <a:ext uri="{FF2B5EF4-FFF2-40B4-BE49-F238E27FC236}">
                <a16:creationId xmlns:a16="http://schemas.microsoft.com/office/drawing/2014/main" id="{2AA51970-16E7-97F1-5FDC-F6BA21657C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9800" y="317500"/>
            <a:ext cx="8051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>
                <a:cs typeface="+mj-cs"/>
              </a:rPr>
              <a:t>Comercio en el modelo Heckscher-Ohlin</a:t>
            </a:r>
          </a:p>
        </p:txBody>
      </p:sp>
      <p:sp>
        <p:nvSpPr>
          <p:cNvPr id="109571" name="Rectangle 3">
            <a:extLst>
              <a:ext uri="{FF2B5EF4-FFF2-40B4-BE49-F238E27FC236}">
                <a16:creationId xmlns:a16="http://schemas.microsoft.com/office/drawing/2014/main" id="{472AA347-9113-8C9F-AC9B-1B367A711D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0438" y="1905000"/>
            <a:ext cx="78359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s-MX" sz="2400"/>
              <a:t>Tal y como el modelo ricardiano, el modelo Heckscher-Ohlin predice una convergencia de los precios relativos con el comercio.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s-ES" altLang="es-MX" sz="2400"/>
              <a:t>Con intercambio, el precio relativo de la tela se elevará en nuestro país y caerá en el país extranjero. 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MX" sz="2000"/>
              <a:t>En nuestro país, el aumento del precio relativo de la tela conduce a un aumento en la producción relativa de la tela y a una disminución en el consumo relativo de tela; nuestro país se vuelve un exportador de ropa y un importador de alimentos. 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MX" sz="2000"/>
              <a:t>El declive del precio relativo de la tela en el país extranjero lo lleva a convertirse en un importador de tela y un exportador de alimentos.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Marcador de pie de página 3">
            <a:extLst>
              <a:ext uri="{FF2B5EF4-FFF2-40B4-BE49-F238E27FC236}">
                <a16:creationId xmlns:a16="http://schemas.microsoft.com/office/drawing/2014/main" id="{8C939EF0-F540-8103-EA49-C52647D17B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51202" name="Marcador de número de diapositiva 4">
            <a:extLst>
              <a:ext uri="{FF2B5EF4-FFF2-40B4-BE49-F238E27FC236}">
                <a16:creationId xmlns:a16="http://schemas.microsoft.com/office/drawing/2014/main" id="{FE461A15-F5FD-41AF-5E41-3923BBAC296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DB742BE6-F5EF-6B4D-85C7-D3B1E0756F86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CA" altLang="es-MX" sz="1200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5D9C34A2-F43A-8D03-9B2E-A2BCA6F055A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9800" y="317500"/>
            <a:ext cx="8051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>
                <a:cs typeface="+mj-cs"/>
              </a:rPr>
              <a:t>Comercio en el modelo Heckscher-Ohlin</a:t>
            </a:r>
          </a:p>
        </p:txBody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0D03AAE3-45F6-CFBA-8A32-2108B4D4A6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0438" y="1905000"/>
            <a:ext cx="7835900" cy="43434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" altLang="es-MX" sz="2800">
                <a:solidFill>
                  <a:srgbClr val="000090"/>
                </a:solidFill>
              </a:rPr>
              <a:t>Una economía será eficiente relativamente (tendrá una ventaja comparativa) al producir bienes que son intensivos en sus abundantes factores de la producción.</a:t>
            </a: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es-ES" altLang="es-MX" sz="2800">
                <a:solidFill>
                  <a:srgbClr val="000090"/>
                </a:solidFill>
              </a:rPr>
              <a:t>Una economía exportara bienes que son intensivos en los factores de la producción que es abundante e importará bienes que son intensivos en los factores de producción en que es escaso.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MX" sz="2400">
                <a:solidFill>
                  <a:srgbClr val="000090"/>
                </a:solidFill>
              </a:rPr>
              <a:t>Esta proposición es llamada el teorema de Heckscher-Ohlin.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0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Marcador de pie de página 3">
            <a:extLst>
              <a:ext uri="{FF2B5EF4-FFF2-40B4-BE49-F238E27FC236}">
                <a16:creationId xmlns:a16="http://schemas.microsoft.com/office/drawing/2014/main" id="{4F09B771-8B4B-B91D-880B-3627D0A6239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52226" name="Marcador de número de diapositiva 4">
            <a:extLst>
              <a:ext uri="{FF2B5EF4-FFF2-40B4-BE49-F238E27FC236}">
                <a16:creationId xmlns:a16="http://schemas.microsoft.com/office/drawing/2014/main" id="{2FF5EFF7-ACBF-9EC6-AE86-0E38F6F875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06248488-4007-7249-84B2-72B1D6F88606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CA" altLang="es-MX" sz="1200"/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73C4FFEB-922F-3AF9-1083-FAB5FF93DE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9800" y="317500"/>
            <a:ext cx="797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>
                <a:cs typeface="+mj-cs"/>
              </a:rPr>
              <a:t>Comercio en el modelo Heckscher-Ohlin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96FE3353-DD75-8AED-F74F-4F3ACAC4EA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0438" y="1905000"/>
            <a:ext cx="7835900" cy="3217863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S" altLang="es-MX" sz="2400"/>
              <a:t>A través del tiempo, el valor de los bienes que se consumen es limitada a igualar el valor de los bienes que se producen en cada país.</a:t>
            </a:r>
          </a:p>
          <a:p>
            <a:pPr algn="just" eaLnBrk="1" hangingPunct="1">
              <a:lnSpc>
                <a:spcPct val="90000"/>
              </a:lnSpc>
              <a:buFont typeface="Times" charset="0"/>
              <a:buNone/>
            </a:pPr>
            <a:r>
              <a:rPr lang="es-ES" altLang="es-MX" sz="2400" i="1"/>
              <a:t>P</a:t>
            </a:r>
            <a:r>
              <a:rPr lang="es-ES" altLang="es-MX" sz="2400" i="1" baseline="-25000"/>
              <a:t>T</a:t>
            </a:r>
            <a:r>
              <a:rPr lang="es-ES" altLang="es-MX" sz="2400" i="1"/>
              <a:t>D</a:t>
            </a:r>
            <a:r>
              <a:rPr lang="es-ES" altLang="es-MX" sz="2400" i="1" baseline="-25000"/>
              <a:t>T</a:t>
            </a:r>
            <a:r>
              <a:rPr lang="es-ES" altLang="es-MX" sz="2400" i="1"/>
              <a:t> + P</a:t>
            </a:r>
            <a:r>
              <a:rPr lang="es-ES" altLang="es-MX" sz="2400" i="1" baseline="-25000"/>
              <a:t>A</a:t>
            </a:r>
            <a:r>
              <a:rPr lang="es-ES" altLang="es-MX" sz="2400" i="1"/>
              <a:t>D</a:t>
            </a:r>
            <a:r>
              <a:rPr lang="es-ES" altLang="es-MX" sz="2400" i="1" baseline="-25000"/>
              <a:t>A</a:t>
            </a:r>
            <a:r>
              <a:rPr lang="es-ES" altLang="es-MX" sz="2400" i="1"/>
              <a:t> = P</a:t>
            </a:r>
            <a:r>
              <a:rPr lang="es-ES" altLang="es-MX" sz="2400" i="1" baseline="-25000"/>
              <a:t>T</a:t>
            </a:r>
            <a:r>
              <a:rPr lang="es-ES" altLang="es-MX" sz="2400" i="1"/>
              <a:t>Q</a:t>
            </a:r>
            <a:r>
              <a:rPr lang="es-ES" altLang="es-MX" sz="2400" i="1" baseline="-25000"/>
              <a:t>T</a:t>
            </a:r>
            <a:r>
              <a:rPr lang="es-ES" altLang="es-MX" sz="2400" i="1"/>
              <a:t> + P</a:t>
            </a:r>
            <a:r>
              <a:rPr lang="es-ES" altLang="es-MX" sz="2400" i="1" baseline="-25000"/>
              <a:t>A</a:t>
            </a:r>
            <a:r>
              <a:rPr lang="es-ES" altLang="es-MX" sz="2400" i="1"/>
              <a:t>Q</a:t>
            </a:r>
            <a:r>
              <a:rPr lang="es-ES" altLang="es-MX" sz="2400" i="1" baseline="-25000"/>
              <a:t>A</a:t>
            </a:r>
            <a:r>
              <a:rPr lang="es-ES" altLang="es-MX" sz="2400" i="1"/>
              <a:t> </a:t>
            </a:r>
          </a:p>
          <a:p>
            <a:pPr lvl="1" algn="just" eaLnBrk="1" hangingPunct="1">
              <a:lnSpc>
                <a:spcPct val="90000"/>
              </a:lnSpc>
              <a:spcBef>
                <a:spcPct val="50000"/>
              </a:spcBef>
              <a:buFont typeface="Symbol" pitchFamily="2" charset="2"/>
              <a:buNone/>
            </a:pPr>
            <a:r>
              <a:rPr lang="es-ES" altLang="es-MX" sz="2000"/>
              <a:t>	donde </a:t>
            </a:r>
            <a:r>
              <a:rPr lang="es-ES" altLang="es-MX" sz="2000" i="1"/>
              <a:t>D</a:t>
            </a:r>
            <a:r>
              <a:rPr lang="es-ES" altLang="es-MX" sz="2000" i="1" baseline="-25000"/>
              <a:t>T</a:t>
            </a:r>
            <a:r>
              <a:rPr lang="es-ES" altLang="es-MX" sz="2000" i="1"/>
              <a:t> </a:t>
            </a:r>
            <a:r>
              <a:rPr lang="es-ES" altLang="es-MX" sz="2000"/>
              <a:t>representa la demanda de consumo interna de tela, y </a:t>
            </a:r>
            <a:r>
              <a:rPr lang="es-ES" altLang="es-MX" sz="2000" i="1"/>
              <a:t>D</a:t>
            </a:r>
            <a:r>
              <a:rPr lang="es-ES" altLang="es-MX" sz="2000" i="1" baseline="-25000"/>
              <a:t>A</a:t>
            </a:r>
            <a:r>
              <a:rPr lang="es-ES" altLang="es-MX" sz="2000" i="1"/>
              <a:t> </a:t>
            </a:r>
            <a:r>
              <a:rPr lang="es-ES" altLang="es-MX" sz="2000"/>
              <a:t>representa la demanda de consumo interna de alimentos </a:t>
            </a:r>
          </a:p>
          <a:p>
            <a:pPr algn="just" eaLnBrk="1" hangingPunct="1">
              <a:lnSpc>
                <a:spcPct val="90000"/>
              </a:lnSpc>
              <a:buFont typeface="Times" charset="0"/>
              <a:buNone/>
            </a:pPr>
            <a:r>
              <a:rPr lang="es-ES" altLang="es-MX" sz="2400"/>
              <a:t>                     (</a:t>
            </a:r>
            <a:r>
              <a:rPr lang="es-ES" altLang="es-MX" sz="2400" i="1"/>
              <a:t>D</a:t>
            </a:r>
            <a:r>
              <a:rPr lang="es-ES" altLang="es-MX" sz="2400" i="1" baseline="-25000"/>
              <a:t>A</a:t>
            </a:r>
            <a:r>
              <a:rPr lang="es-ES" altLang="es-MX" sz="2400" i="1"/>
              <a:t> – Q</a:t>
            </a:r>
            <a:r>
              <a:rPr lang="es-ES" altLang="es-MX" sz="2400" i="1" baseline="-25000"/>
              <a:t>A</a:t>
            </a:r>
            <a:r>
              <a:rPr lang="es-ES" altLang="es-MX" sz="2400"/>
              <a:t>)</a:t>
            </a:r>
            <a:r>
              <a:rPr lang="es-ES" altLang="es-MX" sz="2400" i="1"/>
              <a:t> = </a:t>
            </a:r>
            <a:r>
              <a:rPr lang="es-ES" altLang="es-MX" sz="2400"/>
              <a:t>(</a:t>
            </a:r>
            <a:r>
              <a:rPr lang="es-ES" altLang="es-MX" sz="2400" i="1"/>
              <a:t>P</a:t>
            </a:r>
            <a:r>
              <a:rPr lang="es-ES" altLang="es-MX" sz="2400" i="1" baseline="-25000"/>
              <a:t>T </a:t>
            </a:r>
            <a:r>
              <a:rPr lang="es-ES" altLang="es-MX" sz="2400"/>
              <a:t>/</a:t>
            </a:r>
            <a:r>
              <a:rPr lang="es-ES" altLang="es-MX" sz="2400" i="1"/>
              <a:t>P</a:t>
            </a:r>
            <a:r>
              <a:rPr lang="es-ES" altLang="es-MX" sz="2400" i="1" baseline="-25000"/>
              <a:t>A</a:t>
            </a:r>
            <a:r>
              <a:rPr lang="es-ES" altLang="es-MX" sz="2400"/>
              <a:t>)(</a:t>
            </a:r>
            <a:r>
              <a:rPr lang="es-ES" altLang="es-MX" sz="2400" i="1"/>
              <a:t>Q</a:t>
            </a:r>
            <a:r>
              <a:rPr lang="es-ES" altLang="es-MX" sz="2400" i="1" baseline="-25000"/>
              <a:t>T</a:t>
            </a:r>
            <a:r>
              <a:rPr lang="es-ES" altLang="es-MX" sz="2400" i="1"/>
              <a:t> – D</a:t>
            </a:r>
            <a:r>
              <a:rPr lang="es-ES" altLang="es-MX" sz="2400" i="1" baseline="-25000"/>
              <a:t>T</a:t>
            </a:r>
            <a:r>
              <a:rPr lang="es-ES" altLang="es-MX" sz="2400"/>
              <a:t>)</a:t>
            </a:r>
            <a:endParaRPr lang="es-ES" altLang="es-MX" sz="2400" i="1"/>
          </a:p>
        </p:txBody>
      </p:sp>
      <p:grpSp>
        <p:nvGrpSpPr>
          <p:cNvPr id="52229" name="Group 23">
            <a:extLst>
              <a:ext uri="{FF2B5EF4-FFF2-40B4-BE49-F238E27FC236}">
                <a16:creationId xmlns:a16="http://schemas.microsoft.com/office/drawing/2014/main" id="{0E5CBE58-ECB9-D4F3-4180-F20D768F6076}"/>
              </a:ext>
            </a:extLst>
          </p:cNvPr>
          <p:cNvGrpSpPr>
            <a:grpSpLocks/>
          </p:cNvGrpSpPr>
          <p:nvPr/>
        </p:nvGrpSpPr>
        <p:grpSpPr bwMode="auto">
          <a:xfrm>
            <a:off x="2233613" y="4786313"/>
            <a:ext cx="5316537" cy="1155700"/>
            <a:chOff x="1407" y="3015"/>
            <a:chExt cx="3349" cy="728"/>
          </a:xfrm>
        </p:grpSpPr>
        <p:grpSp>
          <p:nvGrpSpPr>
            <p:cNvPr id="52230" name="Group 21">
              <a:extLst>
                <a:ext uri="{FF2B5EF4-FFF2-40B4-BE49-F238E27FC236}">
                  <a16:creationId xmlns:a16="http://schemas.microsoft.com/office/drawing/2014/main" id="{D47F8634-4D26-3ED4-84E4-B866806A23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87" y="3015"/>
              <a:ext cx="2517" cy="456"/>
              <a:chOff x="1787" y="2969"/>
              <a:chExt cx="2517" cy="456"/>
            </a:xfrm>
          </p:grpSpPr>
          <p:grpSp>
            <p:nvGrpSpPr>
              <p:cNvPr id="52234" name="Group 19">
                <a:extLst>
                  <a:ext uri="{FF2B5EF4-FFF2-40B4-BE49-F238E27FC236}">
                    <a16:creationId xmlns:a16="http://schemas.microsoft.com/office/drawing/2014/main" id="{2F947262-E6F9-D6FB-A9D3-38D2A9042C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53" y="2991"/>
                <a:ext cx="625" cy="424"/>
                <a:chOff x="2831" y="2955"/>
                <a:chExt cx="694" cy="493"/>
              </a:xfrm>
            </p:grpSpPr>
            <p:sp>
              <p:nvSpPr>
                <p:cNvPr id="52240" name="AutoShape 6">
                  <a:extLst>
                    <a:ext uri="{FF2B5EF4-FFF2-40B4-BE49-F238E27FC236}">
                      <a16:creationId xmlns:a16="http://schemas.microsoft.com/office/drawing/2014/main" id="{C18CF24C-48BC-A014-2A3C-7D45144BE7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5400000">
                  <a:off x="3063" y="2723"/>
                  <a:ext cx="229" cy="694"/>
                </a:xfrm>
                <a:prstGeom prst="leftBrace">
                  <a:avLst>
                    <a:gd name="adj1" fmla="val 25255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s-ES" altLang="es-MX"/>
                </a:p>
              </p:txBody>
            </p:sp>
            <p:sp>
              <p:nvSpPr>
                <p:cNvPr id="52241" name="Line 7">
                  <a:extLst>
                    <a:ext uri="{FF2B5EF4-FFF2-40B4-BE49-F238E27FC236}">
                      <a16:creationId xmlns:a16="http://schemas.microsoft.com/office/drawing/2014/main" id="{0F15A86F-9780-08B4-2F77-224B5C18CD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77" y="3169"/>
                  <a:ext cx="0" cy="279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  <p:sp>
            <p:nvSpPr>
              <p:cNvPr id="52235" name="AutoShape 9">
                <a:extLst>
                  <a:ext uri="{FF2B5EF4-FFF2-40B4-BE49-F238E27FC236}">
                    <a16:creationId xmlns:a16="http://schemas.microsoft.com/office/drawing/2014/main" id="{1DA51D35-AA9B-EB1C-433E-3682203BFC5C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3838" y="2712"/>
                <a:ext cx="165" cy="767"/>
              </a:xfrm>
              <a:prstGeom prst="leftBrace">
                <a:avLst>
                  <a:gd name="adj1" fmla="val 38737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endParaRPr lang="es-ES" altLang="es-MX"/>
              </a:p>
            </p:txBody>
          </p:sp>
          <p:sp>
            <p:nvSpPr>
              <p:cNvPr id="52236" name="Line 11">
                <a:extLst>
                  <a:ext uri="{FF2B5EF4-FFF2-40B4-BE49-F238E27FC236}">
                    <a16:creationId xmlns:a16="http://schemas.microsoft.com/office/drawing/2014/main" id="{84E2568E-233C-4674-B92F-CDD019F2F2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23" y="3171"/>
                <a:ext cx="0" cy="2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grpSp>
            <p:nvGrpSpPr>
              <p:cNvPr id="52237" name="Group 20">
                <a:extLst>
                  <a:ext uri="{FF2B5EF4-FFF2-40B4-BE49-F238E27FC236}">
                    <a16:creationId xmlns:a16="http://schemas.microsoft.com/office/drawing/2014/main" id="{DEDF4466-DE74-F67F-2892-3DD1EFC3BF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7" y="2969"/>
                <a:ext cx="851" cy="437"/>
                <a:chOff x="1678" y="2927"/>
                <a:chExt cx="894" cy="501"/>
              </a:xfrm>
            </p:grpSpPr>
            <p:sp>
              <p:nvSpPr>
                <p:cNvPr id="52238" name="AutoShape 13">
                  <a:extLst>
                    <a:ext uri="{FF2B5EF4-FFF2-40B4-BE49-F238E27FC236}">
                      <a16:creationId xmlns:a16="http://schemas.microsoft.com/office/drawing/2014/main" id="{E1C8DF99-1C66-2C3D-1DA0-219ACEA436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-5400000">
                  <a:off x="2026" y="2579"/>
                  <a:ext cx="202" cy="894"/>
                </a:xfrm>
                <a:prstGeom prst="leftBrace">
                  <a:avLst>
                    <a:gd name="adj1" fmla="val 37066"/>
                    <a:gd name="adj2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/>
                  <a:endParaRPr lang="es-ES" altLang="es-MX"/>
                </a:p>
              </p:txBody>
            </p:sp>
            <p:sp>
              <p:nvSpPr>
                <p:cNvPr id="52239" name="Line 15">
                  <a:extLst>
                    <a:ext uri="{FF2B5EF4-FFF2-40B4-BE49-F238E27FC236}">
                      <a16:creationId xmlns:a16="http://schemas.microsoft.com/office/drawing/2014/main" id="{9977C6CD-EB31-EB26-92C5-7D20179973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26" y="3118"/>
                  <a:ext cx="0" cy="31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ES_tradnl"/>
                </a:p>
              </p:txBody>
            </p:sp>
          </p:grpSp>
        </p:grpSp>
        <p:sp>
          <p:nvSpPr>
            <p:cNvPr id="52231" name="Text Box 10">
              <a:extLst>
                <a:ext uri="{FF2B5EF4-FFF2-40B4-BE49-F238E27FC236}">
                  <a16:creationId xmlns:a16="http://schemas.microsoft.com/office/drawing/2014/main" id="{49F2F926-6765-BFAC-71CA-1E3BC0D1D1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9" y="3377"/>
              <a:ext cx="887" cy="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MX" sz="1500"/>
                <a:t>Exportaciones de tela</a:t>
              </a:r>
            </a:p>
          </p:txBody>
        </p:sp>
        <p:sp>
          <p:nvSpPr>
            <p:cNvPr id="52232" name="Text Box 5">
              <a:extLst>
                <a:ext uri="{FF2B5EF4-FFF2-40B4-BE49-F238E27FC236}">
                  <a16:creationId xmlns:a16="http://schemas.microsoft.com/office/drawing/2014/main" id="{B5DFE377-69CB-9FC4-C517-68E8E442EA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9" y="3388"/>
              <a:ext cx="1500" cy="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18000" rIns="18000">
              <a:spAutoFit/>
            </a:bodyPr>
            <a:lstStyle>
              <a:lvl1pPr>
                <a:spcBef>
                  <a:spcPct val="30000"/>
                </a:spcBef>
                <a:buClr>
                  <a:schemeClr val="tx1"/>
                </a:buClr>
                <a:buFont typeface="Times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30000"/>
                </a:spcBef>
                <a:buClr>
                  <a:schemeClr val="tx1"/>
                </a:buClr>
                <a:buSzPct val="80000"/>
                <a:buFont typeface="Symbol" pitchFamily="2" charset="2"/>
                <a:buChar char="¨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30000"/>
                </a:spcBef>
                <a:buClr>
                  <a:schemeClr val="tx1"/>
                </a:buClr>
                <a:buFont typeface="Times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30000"/>
                </a:spcBef>
                <a:buClr>
                  <a:schemeClr val="tx1"/>
                </a:buClr>
                <a:buSzPct val="80000"/>
                <a:buFont typeface="Symbol" pitchFamily="2" charset="2"/>
                <a:buChar char="¨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30000"/>
                </a:spcBef>
                <a:buClr>
                  <a:schemeClr val="tx1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30000"/>
                </a:spcBef>
                <a:spcAft>
                  <a:spcPct val="0"/>
                </a:spcAft>
                <a:buClr>
                  <a:schemeClr val="tx1"/>
                </a:buClr>
                <a:buFont typeface="Times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s-ES" altLang="es-MX" sz="1500"/>
                <a:t>Precio de exportaciones en relación a importaciones</a:t>
              </a:r>
            </a:p>
          </p:txBody>
        </p:sp>
        <p:sp>
          <p:nvSpPr>
            <p:cNvPr id="52233" name="Text Box 14">
              <a:extLst>
                <a:ext uri="{FF2B5EF4-FFF2-40B4-BE49-F238E27FC236}">
                  <a16:creationId xmlns:a16="http://schemas.microsoft.com/office/drawing/2014/main" id="{F83F2915-C385-6FC5-637C-E6833B31FE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7" y="3391"/>
              <a:ext cx="889" cy="3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s-ES" altLang="es-MX" sz="1500"/>
                <a:t>Importaciones de alimentos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Marcador de pie de página 3">
            <a:extLst>
              <a:ext uri="{FF2B5EF4-FFF2-40B4-BE49-F238E27FC236}">
                <a16:creationId xmlns:a16="http://schemas.microsoft.com/office/drawing/2014/main" id="{E419C83D-1DA4-0C11-87C1-27EE7E0603A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53250" name="Marcador de número de diapositiva 4">
            <a:extLst>
              <a:ext uri="{FF2B5EF4-FFF2-40B4-BE49-F238E27FC236}">
                <a16:creationId xmlns:a16="http://schemas.microsoft.com/office/drawing/2014/main" id="{FF61D41D-2FD5-7C48-C5C5-082933ED250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92F0A074-4976-A747-B1D2-CB39E92166D9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CA" altLang="es-MX" sz="1200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7D09CE5E-7D28-BCE2-E214-F17DA9B0F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9800" y="317500"/>
            <a:ext cx="797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>
                <a:cs typeface="+mj-cs"/>
              </a:rPr>
              <a:t>Comercio en el modelo Heckscher-Ohlin</a:t>
            </a:r>
          </a:p>
        </p:txBody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0EF4EBC0-8E6B-9715-97FD-7CD5A73368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spcBef>
                <a:spcPct val="60000"/>
              </a:spcBef>
              <a:buFont typeface="Times" charset="0"/>
              <a:buNone/>
            </a:pPr>
            <a:r>
              <a:rPr lang="es-ES" altLang="es-MX" sz="2800"/>
              <a:t>(</a:t>
            </a:r>
            <a:r>
              <a:rPr lang="es-ES" altLang="es-MX" sz="2800" i="1"/>
              <a:t>D</a:t>
            </a:r>
            <a:r>
              <a:rPr lang="es-ES" altLang="es-MX" sz="2800" i="1" baseline="-25000"/>
              <a:t>A</a:t>
            </a:r>
            <a:r>
              <a:rPr lang="es-ES" altLang="es-MX" sz="2800" i="1"/>
              <a:t> – Q</a:t>
            </a:r>
            <a:r>
              <a:rPr lang="es-ES" altLang="es-MX" sz="2800" i="1" baseline="-25000"/>
              <a:t>A</a:t>
            </a:r>
            <a:r>
              <a:rPr lang="es-ES" altLang="es-MX" sz="2800"/>
              <a:t>)</a:t>
            </a:r>
            <a:r>
              <a:rPr lang="es-ES" altLang="es-MX" sz="2800" i="1"/>
              <a:t> = </a:t>
            </a:r>
            <a:r>
              <a:rPr lang="es-ES" altLang="es-MX" sz="2800"/>
              <a:t>(</a:t>
            </a:r>
            <a:r>
              <a:rPr lang="es-ES" altLang="es-MX" sz="2800" i="1"/>
              <a:t>P</a:t>
            </a:r>
            <a:r>
              <a:rPr lang="es-ES" altLang="es-MX" sz="2800" i="1" baseline="-25000"/>
              <a:t>T </a:t>
            </a:r>
            <a:r>
              <a:rPr lang="es-ES" altLang="es-MX" sz="2800"/>
              <a:t>/</a:t>
            </a:r>
            <a:r>
              <a:rPr lang="es-ES" altLang="es-MX" sz="2800" i="1"/>
              <a:t>P</a:t>
            </a:r>
            <a:r>
              <a:rPr lang="es-ES" altLang="es-MX" sz="2800" i="1" baseline="-25000"/>
              <a:t>A</a:t>
            </a:r>
            <a:r>
              <a:rPr lang="es-ES" altLang="es-MX" sz="2800"/>
              <a:t>)(</a:t>
            </a:r>
            <a:r>
              <a:rPr lang="es-ES" altLang="es-MX" sz="2800" i="1"/>
              <a:t>Q</a:t>
            </a:r>
            <a:r>
              <a:rPr lang="es-ES" altLang="es-MX" sz="2800" i="1" baseline="-25000"/>
              <a:t>T</a:t>
            </a:r>
            <a:r>
              <a:rPr lang="es-ES" altLang="es-MX" sz="2800" i="1"/>
              <a:t> – D</a:t>
            </a:r>
            <a:r>
              <a:rPr lang="es-ES" altLang="es-MX" sz="2800" i="1" baseline="-25000"/>
              <a:t>T</a:t>
            </a:r>
            <a:r>
              <a:rPr lang="es-ES" altLang="es-MX" sz="2800"/>
              <a:t>)</a:t>
            </a:r>
          </a:p>
          <a:p>
            <a:pPr eaLnBrk="1" hangingPunct="1">
              <a:spcBef>
                <a:spcPct val="60000"/>
              </a:spcBef>
            </a:pPr>
            <a:r>
              <a:rPr lang="es-ES" altLang="es-MX" sz="2800"/>
              <a:t>Esta ecuación es la </a:t>
            </a:r>
            <a:r>
              <a:rPr lang="es-ES" altLang="es-MX" sz="2800" i="1"/>
              <a:t>restricción presupuestaria </a:t>
            </a:r>
            <a:r>
              <a:rPr lang="es-ES" altLang="es-MX" sz="2800"/>
              <a:t>de una economía, y su pendiente es – (</a:t>
            </a:r>
            <a:r>
              <a:rPr lang="es-ES" altLang="es-MX" sz="2800" i="1"/>
              <a:t>P</a:t>
            </a:r>
            <a:r>
              <a:rPr lang="es-ES" altLang="es-MX" sz="2800" i="1" baseline="-25000"/>
              <a:t>T </a:t>
            </a:r>
            <a:r>
              <a:rPr lang="es-ES" altLang="es-MX" sz="2800"/>
              <a:t>/</a:t>
            </a:r>
            <a:r>
              <a:rPr lang="es-ES" altLang="es-MX" sz="2800" i="1"/>
              <a:t>P</a:t>
            </a:r>
            <a:r>
              <a:rPr lang="es-ES" altLang="es-MX" sz="2800" i="1" baseline="-25000"/>
              <a:t>A</a:t>
            </a:r>
            <a:r>
              <a:rPr lang="es-ES" altLang="es-MX" sz="2800"/>
              <a:t>)</a:t>
            </a:r>
          </a:p>
          <a:p>
            <a:pPr lvl="1" algn="ctr" eaLnBrk="1" hangingPunct="1">
              <a:spcBef>
                <a:spcPct val="60000"/>
              </a:spcBef>
              <a:buFont typeface="Symbol" pitchFamily="2" charset="2"/>
              <a:buNone/>
            </a:pPr>
            <a:r>
              <a:rPr lang="es-ES" altLang="es-MX" sz="2400"/>
              <a:t>(</a:t>
            </a:r>
            <a:r>
              <a:rPr lang="es-ES" altLang="es-MX" sz="2400" i="1"/>
              <a:t>D</a:t>
            </a:r>
            <a:r>
              <a:rPr lang="es-ES" altLang="es-MX" sz="2400" i="1" baseline="-25000"/>
              <a:t>A</a:t>
            </a:r>
            <a:r>
              <a:rPr lang="es-ES" altLang="es-MX" sz="2400" i="1"/>
              <a:t> – Q</a:t>
            </a:r>
            <a:r>
              <a:rPr lang="es-ES" altLang="es-MX" sz="2400" i="1" baseline="-25000"/>
              <a:t>A</a:t>
            </a:r>
            <a:r>
              <a:rPr lang="es-ES" altLang="es-MX" sz="2400"/>
              <a:t>)</a:t>
            </a:r>
            <a:r>
              <a:rPr lang="es-ES" altLang="es-MX" sz="2400" i="1"/>
              <a:t> – </a:t>
            </a:r>
            <a:r>
              <a:rPr lang="es-ES" altLang="es-MX" sz="2400"/>
              <a:t>(</a:t>
            </a:r>
            <a:r>
              <a:rPr lang="es-ES" altLang="es-MX" sz="2400" i="1"/>
              <a:t>P</a:t>
            </a:r>
            <a:r>
              <a:rPr lang="es-ES" altLang="es-MX" sz="2400" i="1" baseline="-25000"/>
              <a:t>T </a:t>
            </a:r>
            <a:r>
              <a:rPr lang="es-ES" altLang="es-MX" sz="2400"/>
              <a:t>/</a:t>
            </a:r>
            <a:r>
              <a:rPr lang="es-ES" altLang="es-MX" sz="2400" i="1"/>
              <a:t>P</a:t>
            </a:r>
            <a:r>
              <a:rPr lang="es-ES" altLang="es-MX" sz="2400" i="1" baseline="-25000"/>
              <a:t>A</a:t>
            </a:r>
            <a:r>
              <a:rPr lang="es-ES" altLang="es-MX" sz="2400"/>
              <a:t>)(</a:t>
            </a:r>
            <a:r>
              <a:rPr lang="es-ES" altLang="es-MX" sz="2400" i="1"/>
              <a:t>Q</a:t>
            </a:r>
            <a:r>
              <a:rPr lang="es-ES" altLang="es-MX" sz="2400" i="1" baseline="-25000"/>
              <a:t>T</a:t>
            </a:r>
            <a:r>
              <a:rPr lang="es-ES" altLang="es-MX" sz="2400" i="1"/>
              <a:t> – D</a:t>
            </a:r>
            <a:r>
              <a:rPr lang="es-ES" altLang="es-MX" sz="2400" i="1" baseline="-25000"/>
              <a:t>T</a:t>
            </a:r>
            <a:r>
              <a:rPr lang="es-ES" altLang="es-MX" sz="2400"/>
              <a:t>) = 0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Marcador de pie de página 2">
            <a:extLst>
              <a:ext uri="{FF2B5EF4-FFF2-40B4-BE49-F238E27FC236}">
                <a16:creationId xmlns:a16="http://schemas.microsoft.com/office/drawing/2014/main" id="{64B029D4-9334-181D-5F00-90DBB2EAA8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54274" name="Marcador de número de diapositiva 3">
            <a:extLst>
              <a:ext uri="{FF2B5EF4-FFF2-40B4-BE49-F238E27FC236}">
                <a16:creationId xmlns:a16="http://schemas.microsoft.com/office/drawing/2014/main" id="{46516410-AAE3-D210-FF07-5402104B5DC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2AC58840-B86E-D540-BA81-4531489AAE99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CA" altLang="es-MX" sz="1200"/>
          </a:p>
        </p:txBody>
      </p:sp>
      <p:sp>
        <p:nvSpPr>
          <p:cNvPr id="113670" name="Rectangle 6">
            <a:extLst>
              <a:ext uri="{FF2B5EF4-FFF2-40B4-BE49-F238E27FC236}">
                <a16:creationId xmlns:a16="http://schemas.microsoft.com/office/drawing/2014/main" id="{39472500-8C5E-E5D6-255B-77ABEDFDF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9800" y="317500"/>
            <a:ext cx="8051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>
                <a:cs typeface="+mj-cs"/>
              </a:rPr>
              <a:t>Comercio en el modelo Heckscher-Ohlin</a:t>
            </a:r>
          </a:p>
        </p:txBody>
      </p:sp>
      <p:pic>
        <p:nvPicPr>
          <p:cNvPr id="54276" name="Imagen 1">
            <a:extLst>
              <a:ext uri="{FF2B5EF4-FFF2-40B4-BE49-F238E27FC236}">
                <a16:creationId xmlns:a16="http://schemas.microsoft.com/office/drawing/2014/main" id="{820C086A-00FB-95F7-041F-C434F39B9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320800"/>
            <a:ext cx="780573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Marcador de pie de página 3">
            <a:extLst>
              <a:ext uri="{FF2B5EF4-FFF2-40B4-BE49-F238E27FC236}">
                <a16:creationId xmlns:a16="http://schemas.microsoft.com/office/drawing/2014/main" id="{E880C473-15F6-4FE9-9C7E-6EA19EE615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17410" name="Marcador de número de diapositiva 4">
            <a:extLst>
              <a:ext uri="{FF2B5EF4-FFF2-40B4-BE49-F238E27FC236}">
                <a16:creationId xmlns:a16="http://schemas.microsoft.com/office/drawing/2014/main" id="{6D34C208-5612-DCE1-FD7C-7B8E9E1A783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F1B15D08-DD3F-9440-9DEB-8C313E5FEC3D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CA" altLang="es-MX" sz="1200"/>
          </a:p>
        </p:txBody>
      </p:sp>
      <p:sp>
        <p:nvSpPr>
          <p:cNvPr id="79874" name="Rectangle 2">
            <a:extLst>
              <a:ext uri="{FF2B5EF4-FFF2-40B4-BE49-F238E27FC236}">
                <a16:creationId xmlns:a16="http://schemas.microsoft.com/office/drawing/2014/main" id="{8150BB45-9312-0347-5115-9DCC3C19D1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sz="3200">
                <a:cs typeface="+mj-cs"/>
              </a:rPr>
              <a:t>El modelo Heckscher-Ohlin de dos factores 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5B8C01D5-A565-263A-398F-5F4141D9E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0438" y="1922463"/>
            <a:ext cx="7835900" cy="4114800"/>
          </a:xfrm>
        </p:spPr>
        <p:txBody>
          <a:bodyPr/>
          <a:lstStyle/>
          <a:p>
            <a:pPr marL="533400" indent="-533400" algn="just" eaLnBrk="1" hangingPunct="1">
              <a:lnSpc>
                <a:spcPct val="80000"/>
              </a:lnSpc>
              <a:buFont typeface="Times" charset="0"/>
              <a:buAutoNum type="arabicPeriod"/>
            </a:pPr>
            <a:r>
              <a:rPr lang="es-ES" altLang="es-MX" sz="2000"/>
              <a:t>El trabajo y la tierra son recursos importantes para la producción.</a:t>
            </a:r>
          </a:p>
          <a:p>
            <a:pPr marL="533400" indent="-533400" algn="just" eaLnBrk="1" hangingPunct="1">
              <a:lnSpc>
                <a:spcPct val="80000"/>
              </a:lnSpc>
              <a:buFont typeface="Times" charset="0"/>
              <a:buAutoNum type="arabicPeriod"/>
            </a:pPr>
            <a:r>
              <a:rPr lang="es-ES" altLang="es-MX" sz="2000"/>
              <a:t>La cantidad de trabajo y de tierra cambia a través de los países, y dichos cambios influyen en la productividad.</a:t>
            </a:r>
          </a:p>
          <a:p>
            <a:pPr marL="533400" indent="-533400" algn="just" eaLnBrk="1" hangingPunct="1">
              <a:lnSpc>
                <a:spcPct val="80000"/>
              </a:lnSpc>
              <a:buFont typeface="Times" charset="0"/>
              <a:buAutoNum type="arabicPeriod"/>
            </a:pPr>
            <a:r>
              <a:rPr lang="es-ES" altLang="es-MX" sz="2000"/>
              <a:t>La oferta de trabajo y de tierra en cada país es constante.</a:t>
            </a:r>
          </a:p>
          <a:p>
            <a:pPr marL="533400" indent="-533400" algn="just" eaLnBrk="1" hangingPunct="1">
              <a:lnSpc>
                <a:spcPct val="80000"/>
              </a:lnSpc>
              <a:buFont typeface="Times" charset="0"/>
              <a:buAutoNum type="arabicPeriod"/>
            </a:pPr>
            <a:r>
              <a:rPr lang="es-ES" altLang="es-MX" sz="2000"/>
              <a:t>Solo se producen y se consumen dos bienes: tela y alimentos.</a:t>
            </a:r>
          </a:p>
          <a:p>
            <a:pPr marL="533400" indent="-533400" algn="just" eaLnBrk="1" hangingPunct="1">
              <a:lnSpc>
                <a:spcPct val="80000"/>
              </a:lnSpc>
              <a:buFont typeface="Times" charset="0"/>
              <a:buAutoNum type="arabicPeriod"/>
            </a:pPr>
            <a:r>
              <a:rPr lang="es-ES" altLang="es-MX" sz="2000"/>
              <a:t>La competencia permite a los factores de la producción  ser remunerados con salarios competitivos, en función de sus productividades y del precio del bien que producen, y permite a los factores emplearse en la industria que pague los mejores salarios/rendimientos.</a:t>
            </a:r>
          </a:p>
          <a:p>
            <a:pPr marL="533400" indent="-533400" algn="just" eaLnBrk="1" hangingPunct="1">
              <a:lnSpc>
                <a:spcPct val="80000"/>
              </a:lnSpc>
              <a:buFont typeface="Times" charset="0"/>
              <a:buAutoNum type="arabicPeriod"/>
            </a:pPr>
            <a:r>
              <a:rPr lang="es-ES" altLang="es-MX" sz="2000"/>
              <a:t>Solo dos países son modelados: nuestro país y el país extranjero.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Marcador de pie de página 3">
            <a:extLst>
              <a:ext uri="{FF2B5EF4-FFF2-40B4-BE49-F238E27FC236}">
                <a16:creationId xmlns:a16="http://schemas.microsoft.com/office/drawing/2014/main" id="{D60230C1-6742-4772-33C9-F4988D5608C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55298" name="Marcador de número de diapositiva 4">
            <a:extLst>
              <a:ext uri="{FF2B5EF4-FFF2-40B4-BE49-F238E27FC236}">
                <a16:creationId xmlns:a16="http://schemas.microsoft.com/office/drawing/2014/main" id="{4806E9B7-97B2-C04A-CA18-5E739ED3717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43A68D6C-96B6-8141-8561-CABA51D7246D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CA" altLang="es-MX" sz="1200"/>
          </a:p>
        </p:txBody>
      </p:sp>
      <p:sp>
        <p:nvSpPr>
          <p:cNvPr id="114690" name="Rectangle 2">
            <a:extLst>
              <a:ext uri="{FF2B5EF4-FFF2-40B4-BE49-F238E27FC236}">
                <a16:creationId xmlns:a16="http://schemas.microsoft.com/office/drawing/2014/main" id="{A366085C-5915-7478-F032-FB7446C0CA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9800" y="317500"/>
            <a:ext cx="8051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>
                <a:cs typeface="+mj-cs"/>
              </a:rPr>
              <a:t>Comercio en el modelo Heckscher-Ohlin (cont.)</a:t>
            </a:r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2C3B6D2F-C14D-801E-21DC-65BC851699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altLang="es-MX" sz="2800"/>
              <a:t>Note que la restricción presupuestaria es tangente a la FP: un país siempre puede permitirse consumir lo que produce.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s-ES" altLang="es-MX" sz="2800"/>
              <a:t>Sin embargo, un país no solo necesita consumir los bienes y servicios que produce con el comercio.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MX" sz="2400"/>
              <a:t>Exportaciones e importaciones pueden ser mayor a cero.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s-ES" altLang="es-MX" sz="2800"/>
              <a:t>Además, un país puede permitirse consumir mas de ambos bienes con el comercio.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Marcador de pie de página 3">
            <a:extLst>
              <a:ext uri="{FF2B5EF4-FFF2-40B4-BE49-F238E27FC236}">
                <a16:creationId xmlns:a16="http://schemas.microsoft.com/office/drawing/2014/main" id="{F887A067-663F-1EE9-4814-572A6F409D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56322" name="Marcador de número de diapositiva 4">
            <a:extLst>
              <a:ext uri="{FF2B5EF4-FFF2-40B4-BE49-F238E27FC236}">
                <a16:creationId xmlns:a16="http://schemas.microsoft.com/office/drawing/2014/main" id="{7A26BC4F-8731-C4C1-CF57-EFE162423EF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1A99553E-33F0-9B47-8C07-E2291B93B272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CA" altLang="es-MX" sz="1200"/>
          </a:p>
        </p:txBody>
      </p:sp>
      <p:sp>
        <p:nvSpPr>
          <p:cNvPr id="115714" name="Rectangle 2">
            <a:extLst>
              <a:ext uri="{FF2B5EF4-FFF2-40B4-BE49-F238E27FC236}">
                <a16:creationId xmlns:a16="http://schemas.microsoft.com/office/drawing/2014/main" id="{D1386FC4-08C5-366D-2D4D-B67B2F661F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9800" y="317500"/>
            <a:ext cx="8051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>
                <a:cs typeface="+mj-cs"/>
              </a:rPr>
              <a:t>Comercio en el modelo Heckscher-Ohlin (cont.)</a:t>
            </a:r>
          </a:p>
        </p:txBody>
      </p:sp>
      <p:pic>
        <p:nvPicPr>
          <p:cNvPr id="56324" name="Imagen 1">
            <a:extLst>
              <a:ext uri="{FF2B5EF4-FFF2-40B4-BE49-F238E27FC236}">
                <a16:creationId xmlns:a16="http://schemas.microsoft.com/office/drawing/2014/main" id="{BF4F67EC-8A92-B6FD-9BAA-2AE946B35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455738"/>
            <a:ext cx="7958137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Marcador de pie de página 3">
            <a:extLst>
              <a:ext uri="{FF2B5EF4-FFF2-40B4-BE49-F238E27FC236}">
                <a16:creationId xmlns:a16="http://schemas.microsoft.com/office/drawing/2014/main" id="{C47840B9-E990-7121-F47E-38E48BAC7C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57346" name="Marcador de número de diapositiva 4">
            <a:extLst>
              <a:ext uri="{FF2B5EF4-FFF2-40B4-BE49-F238E27FC236}">
                <a16:creationId xmlns:a16="http://schemas.microsoft.com/office/drawing/2014/main" id="{03E3826C-3AFC-89BA-D68C-7535DA4007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A6889138-BFD1-C346-A36C-BF953CE953AE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CA" altLang="es-MX" sz="1200"/>
          </a:p>
        </p:txBody>
      </p:sp>
      <p:sp>
        <p:nvSpPr>
          <p:cNvPr id="116738" name="Rectangle 2">
            <a:extLst>
              <a:ext uri="{FF2B5EF4-FFF2-40B4-BE49-F238E27FC236}">
                <a16:creationId xmlns:a16="http://schemas.microsoft.com/office/drawing/2014/main" id="{83A2134C-4E86-F4BB-B334-2D66B92DA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9800" y="317500"/>
            <a:ext cx="797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>
                <a:cs typeface="+mj-cs"/>
              </a:rPr>
              <a:t>Comercio en el modelo Heckscher-Ohlin (cont.)</a:t>
            </a:r>
          </a:p>
        </p:txBody>
      </p:sp>
      <p:pic>
        <p:nvPicPr>
          <p:cNvPr id="57348" name="Imagen 1">
            <a:extLst>
              <a:ext uri="{FF2B5EF4-FFF2-40B4-BE49-F238E27FC236}">
                <a16:creationId xmlns:a16="http://schemas.microsoft.com/office/drawing/2014/main" id="{6BE8B502-ACC1-385A-086E-A295C3FC7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651000"/>
            <a:ext cx="78740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Marcador de pie de página 3">
            <a:extLst>
              <a:ext uri="{FF2B5EF4-FFF2-40B4-BE49-F238E27FC236}">
                <a16:creationId xmlns:a16="http://schemas.microsoft.com/office/drawing/2014/main" id="{87DACB85-7D77-EB77-6132-AC0B8589B78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58370" name="Marcador de número de diapositiva 4">
            <a:extLst>
              <a:ext uri="{FF2B5EF4-FFF2-40B4-BE49-F238E27FC236}">
                <a16:creationId xmlns:a16="http://schemas.microsoft.com/office/drawing/2014/main" id="{DABFDA1A-A8CB-D0E5-87C7-C3AC15CBD5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1AEF49EA-32B0-D841-82D3-117914B528ED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CA" altLang="es-MX" sz="1200"/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8C032DC0-7F1C-7A87-223B-B3D96E2521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9800" y="317500"/>
            <a:ext cx="8051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>
                <a:cs typeface="+mj-cs"/>
              </a:rPr>
              <a:t>Comercio en el modelo Heckscher-Ohlin (cont.)</a:t>
            </a: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18A86693-6D23-D420-2A68-A1D2149248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0438" y="1862138"/>
            <a:ext cx="7835900" cy="4284662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s-ES" altLang="es-MX" sz="2000"/>
              <a:t>Debido a que una economía puede permitirse consumir mas con el comercio, el país en su </a:t>
            </a:r>
            <a:r>
              <a:rPr lang="es-ES" altLang="es-MX" sz="2000" i="1"/>
              <a:t>conjunto</a:t>
            </a:r>
            <a:r>
              <a:rPr lang="es-ES" altLang="es-MX" sz="2000"/>
              <a:t> mejora.</a:t>
            </a:r>
          </a:p>
          <a:p>
            <a:pPr eaLnBrk="1" hangingPunct="1">
              <a:lnSpc>
                <a:spcPct val="110000"/>
              </a:lnSpc>
            </a:pPr>
            <a:r>
              <a:rPr lang="es-ES" altLang="es-MX" sz="2000"/>
              <a:t>Pero </a:t>
            </a:r>
            <a:r>
              <a:rPr lang="es-ES" altLang="es-MX" sz="2000" i="1"/>
              <a:t>algunos</a:t>
            </a:r>
            <a:r>
              <a:rPr lang="es-ES" altLang="es-MX" sz="2000"/>
              <a:t> no se benefician del comercio, a menos que el modelo cuente para una redistribución del ingreso.</a:t>
            </a:r>
          </a:p>
          <a:p>
            <a:pPr eaLnBrk="1" hangingPunct="1">
              <a:lnSpc>
                <a:spcPct val="110000"/>
              </a:lnSpc>
            </a:pPr>
            <a:r>
              <a:rPr lang="es-ES" altLang="es-MX" sz="2000"/>
              <a:t>El comercio cambia los precios relativos de los bienes, lo cual tiene efectos en los ingresos relativos de trabajo y tierra.</a:t>
            </a:r>
          </a:p>
          <a:p>
            <a:pPr lvl="1" eaLnBrk="1" hangingPunct="1">
              <a:lnSpc>
                <a:spcPct val="110000"/>
              </a:lnSpc>
            </a:pPr>
            <a:r>
              <a:rPr lang="es-ES" altLang="es-MX" sz="1800"/>
              <a:t>Un aumento en el precio de la tela aumenta el poder de compra de los trabajadores nacionales, pero disminuye el poder de compra de los dueños de tierra nacionales.</a:t>
            </a:r>
          </a:p>
          <a:p>
            <a:pPr eaLnBrk="1" hangingPunct="1">
              <a:lnSpc>
                <a:spcPct val="110000"/>
              </a:lnSpc>
            </a:pPr>
            <a:r>
              <a:rPr lang="es-ES" altLang="es-MX" sz="2000"/>
              <a:t>El modelo predice que con intercambio los dueños de factores abundantes obtienen beneficios, pero los dueños de factores escasos pierden.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Marcador de pie de página 3">
            <a:extLst>
              <a:ext uri="{FF2B5EF4-FFF2-40B4-BE49-F238E27FC236}">
                <a16:creationId xmlns:a16="http://schemas.microsoft.com/office/drawing/2014/main" id="{55CC4CFA-E786-59EC-1E18-33C8CCECEB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59394" name="Marcador de número de diapositiva 4">
            <a:extLst>
              <a:ext uri="{FF2B5EF4-FFF2-40B4-BE49-F238E27FC236}">
                <a16:creationId xmlns:a16="http://schemas.microsoft.com/office/drawing/2014/main" id="{F8834CD8-8FF8-7068-5E32-1C905D6A753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A14C12E9-C321-FE4D-B025-B3BA506ECA84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CA" altLang="es-MX" sz="12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3C34B0E5-141B-131F-9CB7-4DEFA7B2D3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/>
              <a:t>Igualación del precio de los factores</a:t>
            </a:r>
          </a:p>
        </p:txBody>
      </p:sp>
      <p:sp>
        <p:nvSpPr>
          <p:cNvPr id="118787" name="Rectangle 3">
            <a:extLst>
              <a:ext uri="{FF2B5EF4-FFF2-40B4-BE49-F238E27FC236}">
                <a16:creationId xmlns:a16="http://schemas.microsoft.com/office/drawing/2014/main" id="{B1DCEB48-5C6E-7752-31F1-801A1B4035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" altLang="es-MX" sz="2400"/>
              <a:t>El modelo Heckscher-Ohlin predice que los precios de los factores se igualarán entre los países que comercian.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MX" sz="2400"/>
              <a:t>Debido a que se igualan los precios relativos y debido a la relación directa entre precios relativos y los precios de los factores, por eso se igualan los precios de los factores. 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MX" sz="2400"/>
              <a:t>El comercio incrementa la demanda de los bienes producidos por factores abundantes, indirectamente incrementa la demanda de factores abundantes por sí mismos, elevando el precio de los factores abundantes a través de los países.</a:t>
            </a:r>
          </a:p>
          <a:p>
            <a:pPr eaLnBrk="1" hangingPunct="1">
              <a:lnSpc>
                <a:spcPct val="80000"/>
              </a:lnSpc>
            </a:pPr>
            <a:endParaRPr lang="es-ES" altLang="es-MX" sz="24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Marcador de pie de página 3">
            <a:extLst>
              <a:ext uri="{FF2B5EF4-FFF2-40B4-BE49-F238E27FC236}">
                <a16:creationId xmlns:a16="http://schemas.microsoft.com/office/drawing/2014/main" id="{7C51F4D2-9152-3859-86DE-C6B11E592AB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60418" name="Marcador de número de diapositiva 4">
            <a:extLst>
              <a:ext uri="{FF2B5EF4-FFF2-40B4-BE49-F238E27FC236}">
                <a16:creationId xmlns:a16="http://schemas.microsoft.com/office/drawing/2014/main" id="{A19C46B4-C5AE-BA39-16A1-67ED5534F2B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8463C3C5-B4DE-134A-A188-2F623CAE8442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45</a:t>
            </a:fld>
            <a:endParaRPr lang="en-CA" altLang="es-MX" sz="1200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4466098C-8811-10FA-3916-E8F9007005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1063" y="317500"/>
            <a:ext cx="8045450" cy="1143000"/>
          </a:xfrm>
        </p:spPr>
        <p:txBody>
          <a:bodyPr/>
          <a:lstStyle/>
          <a:p>
            <a:pPr eaLnBrk="1" hangingPunct="1"/>
            <a:r>
              <a:rPr lang="es-ES" altLang="es-MX" sz="3200"/>
              <a:t>Igualación del precio de los factores (cont.)</a:t>
            </a: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E382832D-D776-F7C6-5D76-956402209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es-ES" altLang="es-MX" sz="2400"/>
              <a:t>Pero los precios de los factores realmente no se igualan entre países.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altLang="es-MX" sz="2400"/>
              <a:t>El modelo predice que los países que comercian producen los mismos bienes, por lo que el precio de dichos bienes pueden igualarse, pero los países pueden producir diferentes bienes.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" altLang="es-MX" sz="2400"/>
              <a:t>El modelo asume que los países que comercian tienen la misma tecnología, pero diferencias tecnológicas pueden afectar la productividad de los factores y por tanto los salarios/tasas de retorno pagados a dichos factores.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Marcador de pie de página 3">
            <a:extLst>
              <a:ext uri="{FF2B5EF4-FFF2-40B4-BE49-F238E27FC236}">
                <a16:creationId xmlns:a16="http://schemas.microsoft.com/office/drawing/2014/main" id="{6C595704-06F1-0EA1-6003-484E17181D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61442" name="Marcador de número de diapositiva 4">
            <a:extLst>
              <a:ext uri="{FF2B5EF4-FFF2-40B4-BE49-F238E27FC236}">
                <a16:creationId xmlns:a16="http://schemas.microsoft.com/office/drawing/2014/main" id="{E3E1B2ED-AE36-2F4D-65F1-E215543E9C5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2884CB11-09B5-3440-8504-348740B094F1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CA" altLang="es-MX" sz="12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9896A0A7-EE7A-6209-A28A-91E3B73876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52488" y="317500"/>
            <a:ext cx="7943850" cy="1143000"/>
          </a:xfrm>
        </p:spPr>
        <p:txBody>
          <a:bodyPr/>
          <a:lstStyle/>
          <a:p>
            <a:pPr eaLnBrk="1" hangingPunct="1"/>
            <a:r>
              <a:rPr lang="es-ES" altLang="es-MX" sz="3200"/>
              <a:t>Igualación del precio de los factores (cont.)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F31E2650-5054-542B-C5B9-F4FC0FED97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60000"/>
              </a:spcBef>
            </a:pPr>
            <a:r>
              <a:rPr lang="es-ES" altLang="es-MX" sz="2400"/>
              <a:t>Las barreras al comercio y los costos de transporte pueden prevenir que se igualen los precios de los bienes y los precios de los factores.</a:t>
            </a:r>
          </a:p>
          <a:p>
            <a:pPr algn="just" eaLnBrk="1" hangingPunct="1">
              <a:lnSpc>
                <a:spcPct val="90000"/>
              </a:lnSpc>
              <a:spcBef>
                <a:spcPct val="60000"/>
              </a:spcBef>
            </a:pPr>
            <a:r>
              <a:rPr lang="es-ES" altLang="es-MX" sz="2400"/>
              <a:t>Después de que una economía liberaliza su comercio, los factores de la producción quizá no puedan moverse con rapidez a las industrias que usan de manera intensiva los factores abundantes.</a:t>
            </a:r>
          </a:p>
          <a:p>
            <a:pPr lvl="1" algn="just" eaLnBrk="1" hangingPunct="1">
              <a:lnSpc>
                <a:spcPct val="90000"/>
              </a:lnSpc>
              <a:spcBef>
                <a:spcPct val="40000"/>
              </a:spcBef>
            </a:pPr>
            <a:r>
              <a:rPr lang="es-ES" altLang="es-MX" sz="2000"/>
              <a:t>En el corto plazo, la productividad de los factores será determinada por su uso en la industria actual, de manera que su salario/tasa de retorno puede variar entre países.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build="p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Marcador de pie de página 3">
            <a:extLst>
              <a:ext uri="{FF2B5EF4-FFF2-40B4-BE49-F238E27FC236}">
                <a16:creationId xmlns:a16="http://schemas.microsoft.com/office/drawing/2014/main" id="{249E0D1C-5399-38B1-ABD0-167569441A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62466" name="Marcador de número de diapositiva 4">
            <a:extLst>
              <a:ext uri="{FF2B5EF4-FFF2-40B4-BE49-F238E27FC236}">
                <a16:creationId xmlns:a16="http://schemas.microsoft.com/office/drawing/2014/main" id="{27A19859-AFAD-8FAA-9DC6-028551A1236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9097BF62-1078-3E47-9BE4-F6FD70079782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CA" altLang="es-MX" sz="1200"/>
          </a:p>
        </p:txBody>
      </p:sp>
      <p:sp>
        <p:nvSpPr>
          <p:cNvPr id="62467" name="Rectangle 2">
            <a:extLst>
              <a:ext uri="{FF2B5EF4-FFF2-40B4-BE49-F238E27FC236}">
                <a16:creationId xmlns:a16="http://schemas.microsoft.com/office/drawing/2014/main" id="{E73F8C89-762B-4D61-A235-942B4C88A2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z="3200"/>
              <a:t>¿El comercio aumenta la desigualdad del ingreso? (cont.)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309E97D2-8FDA-288E-CEED-D842B7F91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es-ES" altLang="es-MX" sz="2400">
                <a:solidFill>
                  <a:srgbClr val="000090"/>
                </a:solidFill>
              </a:rPr>
              <a:t>El modelo Heckscher-Ohlin predice que los dueños de abundantes factores se beneficiarán del comercio, y los dueños de escasos factores perderán en el comercio.</a:t>
            </a:r>
          </a:p>
          <a:p>
            <a:pPr marL="533400" indent="-533400" algn="just" eaLnBrk="1" hangingPunct="1">
              <a:lnSpc>
                <a:spcPct val="80000"/>
              </a:lnSpc>
              <a:spcBef>
                <a:spcPct val="50000"/>
              </a:spcBef>
            </a:pPr>
            <a:r>
              <a:rPr lang="es-ES" altLang="es-MX" sz="2400"/>
              <a:t>Pero muy poca evidencia apoya que existe esta predicción.</a:t>
            </a:r>
          </a:p>
          <a:p>
            <a:pPr marL="533400" indent="-533400" algn="just" eaLnBrk="1" hangingPunct="1">
              <a:lnSpc>
                <a:spcPct val="80000"/>
              </a:lnSpc>
              <a:spcBef>
                <a:spcPct val="50000"/>
              </a:spcBef>
              <a:buFont typeface="Times" charset="0"/>
              <a:buAutoNum type="arabicPeriod"/>
            </a:pPr>
            <a:r>
              <a:rPr lang="es-ES" altLang="es-MX" sz="2400"/>
              <a:t>De acuerdo con el modelo, un cambio en la distribución del ingreso ocurre a través de cambios en los precios de los bienes, pero no hay evidencia de cambio en los precios de bienes  intensivos en habilidades relativo a los precios de bienes no intensivos en habilidades.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3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Marcador de pie de página 3">
            <a:extLst>
              <a:ext uri="{FF2B5EF4-FFF2-40B4-BE49-F238E27FC236}">
                <a16:creationId xmlns:a16="http://schemas.microsoft.com/office/drawing/2014/main" id="{80B4B1A9-14D7-CCD0-1CBD-B5A49F3EEDC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63490" name="Marcador de número de diapositiva 4">
            <a:extLst>
              <a:ext uri="{FF2B5EF4-FFF2-40B4-BE49-F238E27FC236}">
                <a16:creationId xmlns:a16="http://schemas.microsoft.com/office/drawing/2014/main" id="{1E987A55-B000-A1F0-C4D6-0CEEB6F567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632A714A-81A1-914F-8EE7-B6C6C122E8CC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CA" altLang="es-MX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000873B4-211A-A26C-32D4-FC06F8209F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z="3200"/>
              <a:t>¿El comercio aumenta la desigualdad del ingreso? (cont.)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D908709F-EF8E-5408-6099-6E9B67EE45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algn="just" eaLnBrk="1" hangingPunct="1">
              <a:lnSpc>
                <a:spcPct val="80000"/>
              </a:lnSpc>
              <a:buFont typeface="Times" charset="0"/>
              <a:buAutoNum type="arabicPeriod" startAt="2"/>
            </a:pPr>
            <a:r>
              <a:rPr lang="es-ES" altLang="es-MX" sz="2400"/>
              <a:t>De acuerdo con el modelo, los salarios de los trabajadores no calificados deben aumentar en países abundantes de mano de obra no calificada en relación a los salarios de los trabajadores calificados, pero en algunos casos ha ocurrido lo contrario: </a:t>
            </a:r>
          </a:p>
          <a:p>
            <a:pPr marL="914400" lvl="1" indent="-457200" algn="just" eaLnBrk="1" hangingPunct="1">
              <a:lnSpc>
                <a:spcPct val="80000"/>
              </a:lnSpc>
            </a:pPr>
            <a:r>
              <a:rPr lang="es-ES" altLang="es-MX" sz="2000"/>
              <a:t>Los salarios de los trabajadores calificados en México han aumentado con mayor rapidez que los salarios de los trabajadores no calificados.</a:t>
            </a:r>
          </a:p>
          <a:p>
            <a:pPr marL="533400" indent="-533400" algn="just" eaLnBrk="1" hangingPunct="1">
              <a:lnSpc>
                <a:spcPct val="80000"/>
              </a:lnSpc>
              <a:spcBef>
                <a:spcPct val="60000"/>
              </a:spcBef>
              <a:buFont typeface="Times" charset="0"/>
              <a:buAutoNum type="arabicPeriod" startAt="3"/>
            </a:pPr>
            <a:r>
              <a:rPr lang="es-ES" altLang="es-MX" sz="2400"/>
              <a:t>Aún y si el modelo fuera exacto, el comercio es una pequeña fracción de la economía de EU, por lo que sus efectos en los precios y salarios de EU deben de ser pequeños.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Marcador de pie de página 3">
            <a:extLst>
              <a:ext uri="{FF2B5EF4-FFF2-40B4-BE49-F238E27FC236}">
                <a16:creationId xmlns:a16="http://schemas.microsoft.com/office/drawing/2014/main" id="{1548B61C-B1B8-A73A-0167-33B49D774B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64514" name="Marcador de número de diapositiva 4">
            <a:extLst>
              <a:ext uri="{FF2B5EF4-FFF2-40B4-BE49-F238E27FC236}">
                <a16:creationId xmlns:a16="http://schemas.microsoft.com/office/drawing/2014/main" id="{04378740-83EF-8A68-76BF-2EBEF942AEB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88BFDB15-7056-3545-9A6E-FB3F8FFBF1FF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CA" altLang="es-MX" sz="1200"/>
          </a:p>
        </p:txBody>
      </p:sp>
      <p:sp>
        <p:nvSpPr>
          <p:cNvPr id="64515" name="Rectangle 2">
            <a:extLst>
              <a:ext uri="{FF2B5EF4-FFF2-40B4-BE49-F238E27FC236}">
                <a16:creationId xmlns:a16="http://schemas.microsoft.com/office/drawing/2014/main" id="{8F95154C-B013-A098-A0A6-6633D8E62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z="3200"/>
              <a:t>El comercio y la distribución de la renta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EE2442A5-A162-7F3D-F2DC-289D1A314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0438" y="1938338"/>
            <a:ext cx="7835900" cy="4114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" altLang="es-MX" sz="2400"/>
              <a:t>Los cambios en la distribución del ingreso ocurren con cada cambio económico, no solo el comercio internacional.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MX" sz="2000"/>
              <a:t>Los cambios en tecnología, preferencias de los consumidores, extracción de recursos y descubrimiento de nuevos recursos afectan la distribución del ingreso.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MX" sz="2000"/>
              <a:t>Los economistas culpan en mayor medida a los cambios tecnológicos y los gastos en educación como la mayor causa de aumento en la inequidad del ingreso en EU.</a:t>
            </a:r>
          </a:p>
          <a:p>
            <a:pPr algn="just" eaLnBrk="1" hangingPunct="1">
              <a:lnSpc>
                <a:spcPct val="80000"/>
              </a:lnSpc>
              <a:spcBef>
                <a:spcPct val="60000"/>
              </a:spcBef>
            </a:pPr>
            <a:r>
              <a:rPr lang="es-ES" altLang="es-MX" sz="2400"/>
              <a:t>Sería mejor compensar a los que pierden por el comercio ( o cualquier cambio económico) en vez de prohibir la actividad comercial.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MX" sz="2000"/>
              <a:t>La economía en su conjunto se beneficia del comercio.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Marcador de pie de página 3">
            <a:extLst>
              <a:ext uri="{FF2B5EF4-FFF2-40B4-BE49-F238E27FC236}">
                <a16:creationId xmlns:a16="http://schemas.microsoft.com/office/drawing/2014/main" id="{17606004-D6DF-7256-5950-9B2996F9AF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 dirty="0"/>
              <a:t>Copyright © 2006 Pearson Addison-Wesley. All rights reserved.</a:t>
            </a:r>
            <a:endParaRPr lang="en-CA" altLang="es-MX" sz="900" dirty="0"/>
          </a:p>
        </p:txBody>
      </p:sp>
      <p:sp>
        <p:nvSpPr>
          <p:cNvPr id="18434" name="Marcador de número de diapositiva 4">
            <a:extLst>
              <a:ext uri="{FF2B5EF4-FFF2-40B4-BE49-F238E27FC236}">
                <a16:creationId xmlns:a16="http://schemas.microsoft.com/office/drawing/2014/main" id="{019DDFD2-52A4-44D5-E384-86F25C14B9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 dirty="0"/>
              <a:t>4-</a:t>
            </a:r>
            <a:fld id="{698A7B61-9648-924E-B818-BEE0FFCC4943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CA" altLang="es-MX" sz="1200" dirty="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F9A1E75E-B141-9A69-EA84-105B1A0E38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/>
              <a:t>Posibilidades de producción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53951B4A-07AD-4615-598E-A911824EBB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0438" y="1905000"/>
            <a:ext cx="7835900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altLang="es-MX" sz="2400" dirty="0"/>
              <a:t>Cuando hay más de un factor en la producción, la FP ya no es una línea recta. ¿Por qué?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s-ES" altLang="es-MX" sz="2400" dirty="0"/>
              <a:t>Se aumentará el modelo del capítulo previo para incluir dos factores productivos, trabajo y tierra.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MX" sz="2000" i="1" dirty="0" err="1"/>
              <a:t>a</a:t>
            </a:r>
            <a:r>
              <a:rPr lang="es-ES" altLang="es-MX" sz="2000" i="1" baseline="-25000" dirty="0" err="1"/>
              <a:t>TT</a:t>
            </a:r>
            <a:r>
              <a:rPr lang="es-ES" altLang="es-MX" sz="2000" dirty="0"/>
              <a:t> = hectáreas de tierra usadas para producir 1 m</a:t>
            </a:r>
            <a:r>
              <a:rPr lang="es-ES" altLang="es-MX" sz="2000" baseline="30000" dirty="0"/>
              <a:t>2</a:t>
            </a:r>
            <a:r>
              <a:rPr lang="es-ES" altLang="es-MX" sz="2000" dirty="0"/>
              <a:t> de tela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MX" sz="2000" i="1" dirty="0" err="1"/>
              <a:t>a</a:t>
            </a:r>
            <a:r>
              <a:rPr lang="es-ES" altLang="es-MX" sz="2000" i="1" baseline="-25000" dirty="0" err="1"/>
              <a:t>LT</a:t>
            </a:r>
            <a:r>
              <a:rPr lang="es-ES" altLang="es-MX" sz="2000" dirty="0"/>
              <a:t> = horas de trabajo usadas para producir 1 m</a:t>
            </a:r>
            <a:r>
              <a:rPr lang="es-ES" altLang="es-MX" sz="2000" baseline="30000" dirty="0"/>
              <a:t>2</a:t>
            </a:r>
            <a:r>
              <a:rPr lang="es-ES" altLang="es-MX" sz="2000" dirty="0"/>
              <a:t> de tela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MX" sz="2000" i="1" dirty="0" err="1"/>
              <a:t>a</a:t>
            </a:r>
            <a:r>
              <a:rPr lang="es-ES" altLang="es-MX" sz="2000" i="1" baseline="-25000" dirty="0" err="1"/>
              <a:t>TA</a:t>
            </a:r>
            <a:r>
              <a:rPr lang="es-ES" altLang="es-MX" sz="2000" dirty="0"/>
              <a:t> = hectáreas de tierra usadas para producir una caloría de alimentos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MX" sz="2000" i="1" dirty="0" err="1"/>
              <a:t>a</a:t>
            </a:r>
            <a:r>
              <a:rPr lang="es-ES" altLang="es-MX" sz="2000" i="1" baseline="-25000" dirty="0" err="1"/>
              <a:t>LA</a:t>
            </a:r>
            <a:r>
              <a:rPr lang="es-ES" altLang="es-MX" sz="2000" dirty="0"/>
              <a:t> = horas de trabajo usadas para producir una caloría de alimentos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MX" sz="2000" i="1" dirty="0"/>
              <a:t>L</a:t>
            </a:r>
            <a:r>
              <a:rPr lang="es-ES" altLang="es-MX" sz="2000" dirty="0"/>
              <a:t> = oferta de trabajo de la economía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MX" sz="2000" i="1" dirty="0"/>
              <a:t>T</a:t>
            </a:r>
            <a:r>
              <a:rPr lang="es-ES" altLang="es-MX" sz="2000" dirty="0"/>
              <a:t> = oferta de tierra de la economía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80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08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Marcador de pie de página 3">
            <a:extLst>
              <a:ext uri="{FF2B5EF4-FFF2-40B4-BE49-F238E27FC236}">
                <a16:creationId xmlns:a16="http://schemas.microsoft.com/office/drawing/2014/main" id="{795D5D9B-C78D-C466-27C3-5E9AC34479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65538" name="Marcador de número de diapositiva 4">
            <a:extLst>
              <a:ext uri="{FF2B5EF4-FFF2-40B4-BE49-F238E27FC236}">
                <a16:creationId xmlns:a16="http://schemas.microsoft.com/office/drawing/2014/main" id="{C6387DA6-9893-F3E1-3A45-67BCC9E2946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DB417EAB-5B6E-CC4B-860C-B3A1A2933D5D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CA" altLang="es-MX" sz="120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CA03FCB1-C531-EAC5-2868-2D9C9FB6F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 sz="3200"/>
              <a:t>El comercio y la distribución de la renta (cont.)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51770417-5702-CD46-79E7-FF58C70E0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altLang="es-MX" sz="2400"/>
              <a:t>Hay un sesgo político en las políticas comerciales: los perdedores potenciales del comercio están mejor organizados que los beneficiados del comercio.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MX" sz="2000"/>
              <a:t>Los perdedores usualmente están concentrados en unos pocos, pero los beneficios usualmente son dispersados entre muchos.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MX" sz="2000"/>
              <a:t>Se estima que cada estadounidense paga alrededor de $8 dólares/año para restringir las importaciones de azúcar, y el costo total de esta política es alrededor de $2 mil millones de dólares/año.</a:t>
            </a:r>
          </a:p>
          <a:p>
            <a:pPr lvl="1" eaLnBrk="1" hangingPunct="1">
              <a:lnSpc>
                <a:spcPct val="90000"/>
              </a:lnSpc>
            </a:pPr>
            <a:r>
              <a:rPr lang="es-ES" altLang="es-MX" sz="2000"/>
              <a:t>Los beneficios de este programa suman un total de $1 mil millones de dólares, pero esta cifra se dirige relativamente a pocos productores de azúcar.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Marcador de pie de página 1">
            <a:extLst>
              <a:ext uri="{FF2B5EF4-FFF2-40B4-BE49-F238E27FC236}">
                <a16:creationId xmlns:a16="http://schemas.microsoft.com/office/drawing/2014/main" id="{717067AF-8F0B-D4F9-7E52-F191F4A54D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66562" name="Marcador de número de diapositiva 2">
            <a:extLst>
              <a:ext uri="{FF2B5EF4-FFF2-40B4-BE49-F238E27FC236}">
                <a16:creationId xmlns:a16="http://schemas.microsoft.com/office/drawing/2014/main" id="{4A7D4AA3-DEAF-F989-B359-918BAD2FFD2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FA1D4DED-48EA-804D-999E-C55C6677D31A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CA" altLang="es-MX" sz="1200"/>
          </a:p>
        </p:txBody>
      </p:sp>
      <p:sp>
        <p:nvSpPr>
          <p:cNvPr id="66563" name="3 Marcador de pie de página">
            <a:extLst>
              <a:ext uri="{FF2B5EF4-FFF2-40B4-BE49-F238E27FC236}">
                <a16:creationId xmlns:a16="http://schemas.microsoft.com/office/drawing/2014/main" id="{9C1DAE84-776F-5F3F-71B3-8E233974C3FB}"/>
              </a:ext>
            </a:extLst>
          </p:cNvPr>
          <p:cNvSpPr txBox="1">
            <a:spLocks noGrp="1"/>
          </p:cNvSpPr>
          <p:nvPr/>
        </p:nvSpPr>
        <p:spPr bwMode="auto">
          <a:xfrm>
            <a:off x="863600" y="6248400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66564" name="4 Marcador de número de diapositiva">
            <a:extLst>
              <a:ext uri="{FF2B5EF4-FFF2-40B4-BE49-F238E27FC236}">
                <a16:creationId xmlns:a16="http://schemas.microsoft.com/office/drawing/2014/main" id="{BB952BD6-C925-4182-2AF5-8C2C67A3D46B}"/>
              </a:ext>
            </a:extLst>
          </p:cNvPr>
          <p:cNvSpPr txBox="1">
            <a:spLocks noGrp="1"/>
          </p:cNvSpPr>
          <p:nvPr/>
        </p:nvSpPr>
        <p:spPr bwMode="auto">
          <a:xfrm>
            <a:off x="7162800" y="6248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7DEAFD1D-47E5-0247-866E-5618E2AAF728}" type="slidenum">
              <a:rPr lang="en-US" altLang="es-MX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CA" altLang="es-MX" sz="1200"/>
          </a:p>
        </p:txBody>
      </p:sp>
      <p:sp>
        <p:nvSpPr>
          <p:cNvPr id="66565" name="Rectangle 2">
            <a:extLst>
              <a:ext uri="{FF2B5EF4-FFF2-40B4-BE49-F238E27FC236}">
                <a16:creationId xmlns:a16="http://schemas.microsoft.com/office/drawing/2014/main" id="{584E84C7-68C4-6590-AA68-8F66F0B3D3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MX" altLang="es-MX" sz="3200"/>
              <a:t>Evidencia empírica del modelo </a:t>
            </a:r>
            <a:r>
              <a:rPr lang="en-US" altLang="es-MX" sz="3200"/>
              <a:t>Heckscher-Ohlin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255EC987-232F-8704-476A-D7F9608557B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lvl="1" algn="just" eaLnBrk="1" hangingPunct="1">
              <a:lnSpc>
                <a:spcPct val="90000"/>
              </a:lnSpc>
            </a:pPr>
            <a:r>
              <a:rPr lang="es-MX" altLang="es-MX" sz="2400"/>
              <a:t>Pruebas con estadísticas de los EU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s-MX" altLang="es-MX" sz="1800"/>
              <a:t>Leontief encontró que las exportaciones de EU eran menos intensivas en capital comparado con sus importaciones, aun y cuando EU es el país mas abundante de capital en el mundo: </a:t>
            </a:r>
            <a:r>
              <a:rPr lang="es-MX" altLang="es-MX" sz="1800" b="1"/>
              <a:t>La paradoja de Leontief </a:t>
            </a:r>
            <a:endParaRPr lang="es-MX" altLang="es-MX" sz="1800"/>
          </a:p>
          <a:p>
            <a:pPr lvl="1" algn="just" eaLnBrk="1" hangingPunct="1">
              <a:lnSpc>
                <a:spcPct val="90000"/>
              </a:lnSpc>
              <a:spcBef>
                <a:spcPct val="40000"/>
              </a:spcBef>
            </a:pPr>
            <a:r>
              <a:rPr lang="es-MX" altLang="es-MX" sz="2400"/>
              <a:t>Pruebas con estadísticas mundiales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s-MX" altLang="es-MX" sz="1800"/>
              <a:t>Bowen, Leamer, y Sveikauskas probaron que el modelo Heckscher-Ohlin  con estadísticas de 27 países  y confirmaron  la paradoja de Leontief  a nivel internacional.</a:t>
            </a:r>
          </a:p>
          <a:p>
            <a:pPr lvl="1" algn="just" eaLnBrk="1" hangingPunct="1">
              <a:lnSpc>
                <a:spcPct val="90000"/>
              </a:lnSpc>
              <a:spcBef>
                <a:spcPct val="40000"/>
              </a:spcBef>
            </a:pPr>
            <a:r>
              <a:rPr lang="es-MX" altLang="es-MX" sz="2400"/>
              <a:t>Pruebas en estadísticas de manufactura entre países con ingresos bajo o medio y países con ingreso alto.</a:t>
            </a:r>
          </a:p>
          <a:p>
            <a:pPr lvl="2" algn="just" eaLnBrk="1" hangingPunct="1">
              <a:lnSpc>
                <a:spcPct val="90000"/>
              </a:lnSpc>
            </a:pPr>
            <a:r>
              <a:rPr lang="es-MX" altLang="es-MX" sz="1800"/>
              <a:t>Éstas estadísticas dan mas apoyo a la teoría.</a:t>
            </a:r>
            <a:endParaRPr lang="es-MX" altLang="es-MX" sz="280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26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Marcador de pie de página 1">
            <a:extLst>
              <a:ext uri="{FF2B5EF4-FFF2-40B4-BE49-F238E27FC236}">
                <a16:creationId xmlns:a16="http://schemas.microsoft.com/office/drawing/2014/main" id="{5B522100-B05E-37AB-0CD4-1B10DB30B9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67586" name="Marcador de número de diapositiva 2">
            <a:extLst>
              <a:ext uri="{FF2B5EF4-FFF2-40B4-BE49-F238E27FC236}">
                <a16:creationId xmlns:a16="http://schemas.microsoft.com/office/drawing/2014/main" id="{C9D37BC4-9E58-EF2F-3FB9-1F8CD605A80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1B5601A8-AAB9-944A-BB1C-406C545B2339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CA" altLang="es-MX" sz="1200"/>
          </a:p>
        </p:txBody>
      </p:sp>
      <p:sp>
        <p:nvSpPr>
          <p:cNvPr id="67587" name="3 Marcador de pie de página">
            <a:extLst>
              <a:ext uri="{FF2B5EF4-FFF2-40B4-BE49-F238E27FC236}">
                <a16:creationId xmlns:a16="http://schemas.microsoft.com/office/drawing/2014/main" id="{5B523894-7F16-A5B6-5326-F4CC276D1E36}"/>
              </a:ext>
            </a:extLst>
          </p:cNvPr>
          <p:cNvSpPr txBox="1">
            <a:spLocks noGrp="1"/>
          </p:cNvSpPr>
          <p:nvPr/>
        </p:nvSpPr>
        <p:spPr bwMode="auto">
          <a:xfrm>
            <a:off x="863600" y="6248400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67588" name="4 Marcador de número de diapositiva">
            <a:extLst>
              <a:ext uri="{FF2B5EF4-FFF2-40B4-BE49-F238E27FC236}">
                <a16:creationId xmlns:a16="http://schemas.microsoft.com/office/drawing/2014/main" id="{9C5EC81A-0775-5D3D-4071-316D56AE6BC5}"/>
              </a:ext>
            </a:extLst>
          </p:cNvPr>
          <p:cNvSpPr txBox="1">
            <a:spLocks noGrp="1"/>
          </p:cNvSpPr>
          <p:nvPr/>
        </p:nvSpPr>
        <p:spPr bwMode="auto">
          <a:xfrm>
            <a:off x="7162800" y="6248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97B5CF42-04ED-6246-981B-08679E40947B}" type="slidenum">
              <a:rPr lang="en-US" altLang="es-MX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CA" altLang="es-MX" sz="1200"/>
          </a:p>
        </p:txBody>
      </p:sp>
      <p:sp>
        <p:nvSpPr>
          <p:cNvPr id="67589" name="Rectangle 2">
            <a:extLst>
              <a:ext uri="{FF2B5EF4-FFF2-40B4-BE49-F238E27FC236}">
                <a16:creationId xmlns:a16="http://schemas.microsoft.com/office/drawing/2014/main" id="{D21828C2-4FB9-8ADC-B381-36BBE9E60DC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MX" altLang="es-MX" sz="3200"/>
              <a:t>Evidencia empírica del modelo </a:t>
            </a:r>
            <a:r>
              <a:rPr lang="en-US" altLang="es-MX" sz="3200"/>
              <a:t>Heckscher-Ohlin </a:t>
            </a:r>
            <a:r>
              <a:rPr lang="es-MX" altLang="es-MX" sz="3200"/>
              <a:t>(cont.)</a:t>
            </a:r>
          </a:p>
        </p:txBody>
      </p:sp>
      <p:pic>
        <p:nvPicPr>
          <p:cNvPr id="67590" name="Imagen 1">
            <a:extLst>
              <a:ext uri="{FF2B5EF4-FFF2-40B4-BE49-F238E27FC236}">
                <a16:creationId xmlns:a16="http://schemas.microsoft.com/office/drawing/2014/main" id="{181BECD2-9DA8-22D6-73F3-95EC8FF629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1778000"/>
            <a:ext cx="7772400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Marcador de pie de página 1">
            <a:extLst>
              <a:ext uri="{FF2B5EF4-FFF2-40B4-BE49-F238E27FC236}">
                <a16:creationId xmlns:a16="http://schemas.microsoft.com/office/drawing/2014/main" id="{35FE21C5-50EF-D4E8-A2ED-1945F3B4F6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68610" name="Marcador de número de diapositiva 2">
            <a:extLst>
              <a:ext uri="{FF2B5EF4-FFF2-40B4-BE49-F238E27FC236}">
                <a16:creationId xmlns:a16="http://schemas.microsoft.com/office/drawing/2014/main" id="{89900B3F-F6A1-0C80-5C9E-95FF1322CE1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85721540-E6AF-AC4D-A116-898946327423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CA" altLang="es-MX" sz="1200"/>
          </a:p>
        </p:txBody>
      </p:sp>
      <p:sp>
        <p:nvSpPr>
          <p:cNvPr id="68611" name="2 Marcador de pie de página">
            <a:extLst>
              <a:ext uri="{FF2B5EF4-FFF2-40B4-BE49-F238E27FC236}">
                <a16:creationId xmlns:a16="http://schemas.microsoft.com/office/drawing/2014/main" id="{49FF50B1-D181-D407-715C-2721E72A7E35}"/>
              </a:ext>
            </a:extLst>
          </p:cNvPr>
          <p:cNvSpPr txBox="1">
            <a:spLocks noGrp="1"/>
          </p:cNvSpPr>
          <p:nvPr/>
        </p:nvSpPr>
        <p:spPr bwMode="auto">
          <a:xfrm>
            <a:off x="863600" y="6248400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68612" name="3 Marcador de número de diapositiva">
            <a:extLst>
              <a:ext uri="{FF2B5EF4-FFF2-40B4-BE49-F238E27FC236}">
                <a16:creationId xmlns:a16="http://schemas.microsoft.com/office/drawing/2014/main" id="{4B30D8C6-7541-D492-35D0-1E5A889CBA61}"/>
              </a:ext>
            </a:extLst>
          </p:cNvPr>
          <p:cNvSpPr txBox="1">
            <a:spLocks noGrp="1"/>
          </p:cNvSpPr>
          <p:nvPr/>
        </p:nvSpPr>
        <p:spPr bwMode="auto">
          <a:xfrm>
            <a:off x="7162800" y="6248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FE56FE54-01FF-8248-B35A-7EA20CE7785B}" type="slidenum">
              <a:rPr lang="en-US" altLang="es-MX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53</a:t>
            </a:fld>
            <a:endParaRPr lang="en-CA" altLang="es-MX" sz="1200"/>
          </a:p>
        </p:txBody>
      </p:sp>
      <p:sp>
        <p:nvSpPr>
          <p:cNvPr id="68613" name="Rectangle 4">
            <a:extLst>
              <a:ext uri="{FF2B5EF4-FFF2-40B4-BE49-F238E27FC236}">
                <a16:creationId xmlns:a16="http://schemas.microsoft.com/office/drawing/2014/main" id="{D55BCCEA-499A-B4DE-F636-6E806F1215D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MX" altLang="es-MX" sz="3200"/>
              <a:t>Evidencia empírica del modelo </a:t>
            </a:r>
            <a:r>
              <a:rPr lang="en-US" altLang="es-MX" sz="3200"/>
              <a:t>Heckscher-Ohlin </a:t>
            </a:r>
            <a:r>
              <a:rPr lang="es-MX" altLang="es-MX" sz="3200"/>
              <a:t>(cont.)</a:t>
            </a:r>
          </a:p>
        </p:txBody>
      </p:sp>
      <p:pic>
        <p:nvPicPr>
          <p:cNvPr id="68614" name="Imagen 1">
            <a:extLst>
              <a:ext uri="{FF2B5EF4-FFF2-40B4-BE49-F238E27FC236}">
                <a16:creationId xmlns:a16="http://schemas.microsoft.com/office/drawing/2014/main" id="{4F205F87-8252-5CD9-9B98-54294D00A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338" y="1511300"/>
            <a:ext cx="6824662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Marcador de pie de página 1">
            <a:extLst>
              <a:ext uri="{FF2B5EF4-FFF2-40B4-BE49-F238E27FC236}">
                <a16:creationId xmlns:a16="http://schemas.microsoft.com/office/drawing/2014/main" id="{7723F272-504A-75DE-5771-29E307ADD1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69634" name="Marcador de número de diapositiva 2">
            <a:extLst>
              <a:ext uri="{FF2B5EF4-FFF2-40B4-BE49-F238E27FC236}">
                <a16:creationId xmlns:a16="http://schemas.microsoft.com/office/drawing/2014/main" id="{38B8E368-F0E9-E75F-8272-88CF1EC6D79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DF5B8DDF-A9F4-B142-977A-B83C39292ACE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CA" altLang="es-MX" sz="1200"/>
          </a:p>
        </p:txBody>
      </p:sp>
      <p:sp>
        <p:nvSpPr>
          <p:cNvPr id="69635" name="2 Marcador de pie de página">
            <a:extLst>
              <a:ext uri="{FF2B5EF4-FFF2-40B4-BE49-F238E27FC236}">
                <a16:creationId xmlns:a16="http://schemas.microsoft.com/office/drawing/2014/main" id="{318406E0-201E-FFE7-E979-9412A88EED9A}"/>
              </a:ext>
            </a:extLst>
          </p:cNvPr>
          <p:cNvSpPr txBox="1">
            <a:spLocks noGrp="1"/>
          </p:cNvSpPr>
          <p:nvPr/>
        </p:nvSpPr>
        <p:spPr bwMode="auto">
          <a:xfrm>
            <a:off x="863600" y="6248400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69636" name="3 Marcador de número de diapositiva">
            <a:extLst>
              <a:ext uri="{FF2B5EF4-FFF2-40B4-BE49-F238E27FC236}">
                <a16:creationId xmlns:a16="http://schemas.microsoft.com/office/drawing/2014/main" id="{F4B24C41-8054-3355-07C7-E46B2B5B6C33}"/>
              </a:ext>
            </a:extLst>
          </p:cNvPr>
          <p:cNvSpPr txBox="1">
            <a:spLocks noGrp="1"/>
          </p:cNvSpPr>
          <p:nvPr/>
        </p:nvSpPr>
        <p:spPr bwMode="auto">
          <a:xfrm>
            <a:off x="7162800" y="6248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1A47A796-09D1-0F47-AC17-15AD64E54CFA}" type="slidenum">
              <a:rPr lang="en-US" altLang="es-MX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CA" altLang="es-MX" sz="1200"/>
          </a:p>
        </p:txBody>
      </p:sp>
      <p:sp>
        <p:nvSpPr>
          <p:cNvPr id="69637" name="Rectangle 2">
            <a:extLst>
              <a:ext uri="{FF2B5EF4-FFF2-40B4-BE49-F238E27FC236}">
                <a16:creationId xmlns:a16="http://schemas.microsoft.com/office/drawing/2014/main" id="{5AAD09D9-E40C-B478-3CC4-90E2BAF8132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MX" altLang="es-MX" sz="3200"/>
              <a:t>Evidencia empírica del modelo </a:t>
            </a:r>
            <a:r>
              <a:rPr lang="en-US" altLang="es-MX" sz="3200"/>
              <a:t>Heckscher-Ohlin </a:t>
            </a:r>
            <a:r>
              <a:rPr lang="es-MX" altLang="es-MX" sz="3200"/>
              <a:t>(cont.)</a:t>
            </a:r>
          </a:p>
        </p:txBody>
      </p:sp>
      <p:pic>
        <p:nvPicPr>
          <p:cNvPr id="69638" name="Imagen 1">
            <a:extLst>
              <a:ext uri="{FF2B5EF4-FFF2-40B4-BE49-F238E27FC236}">
                <a16:creationId xmlns:a16="http://schemas.microsoft.com/office/drawing/2014/main" id="{7DE1DEF1-E5B1-895F-9CBF-FB893BBA4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63" y="1947863"/>
            <a:ext cx="7907337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Marcador de pie de página 1">
            <a:extLst>
              <a:ext uri="{FF2B5EF4-FFF2-40B4-BE49-F238E27FC236}">
                <a16:creationId xmlns:a16="http://schemas.microsoft.com/office/drawing/2014/main" id="{BD91E5C5-62F3-AF2F-5936-C46FC03CE8C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70658" name="Marcador de número de diapositiva 2">
            <a:extLst>
              <a:ext uri="{FF2B5EF4-FFF2-40B4-BE49-F238E27FC236}">
                <a16:creationId xmlns:a16="http://schemas.microsoft.com/office/drawing/2014/main" id="{30F5A368-3C67-C6AD-98CA-C5372D2FD8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6B44CF3D-8978-394D-AB5B-CA0430F7F284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CA" altLang="es-MX" sz="1200"/>
          </a:p>
        </p:txBody>
      </p:sp>
      <p:sp>
        <p:nvSpPr>
          <p:cNvPr id="70659" name="3 Marcador de pie de página">
            <a:extLst>
              <a:ext uri="{FF2B5EF4-FFF2-40B4-BE49-F238E27FC236}">
                <a16:creationId xmlns:a16="http://schemas.microsoft.com/office/drawing/2014/main" id="{5AE74275-9FB7-61B8-8471-91EA60BE0326}"/>
              </a:ext>
            </a:extLst>
          </p:cNvPr>
          <p:cNvSpPr txBox="1">
            <a:spLocks noGrp="1"/>
          </p:cNvSpPr>
          <p:nvPr/>
        </p:nvSpPr>
        <p:spPr bwMode="auto">
          <a:xfrm>
            <a:off x="863600" y="6248400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70660" name="4 Marcador de número de diapositiva">
            <a:extLst>
              <a:ext uri="{FF2B5EF4-FFF2-40B4-BE49-F238E27FC236}">
                <a16:creationId xmlns:a16="http://schemas.microsoft.com/office/drawing/2014/main" id="{B5004496-9C11-D150-D686-BC8C0C1E6B6C}"/>
              </a:ext>
            </a:extLst>
          </p:cNvPr>
          <p:cNvSpPr txBox="1">
            <a:spLocks noGrp="1"/>
          </p:cNvSpPr>
          <p:nvPr/>
        </p:nvSpPr>
        <p:spPr bwMode="auto">
          <a:xfrm>
            <a:off x="7162800" y="6248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3A8C8521-0E30-464A-B1BA-955BCB1ED915}" type="slidenum">
              <a:rPr lang="en-US" altLang="es-MX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CA" altLang="es-MX" sz="1200"/>
          </a:p>
        </p:txBody>
      </p:sp>
      <p:sp>
        <p:nvSpPr>
          <p:cNvPr id="70661" name="Rectangle 2">
            <a:extLst>
              <a:ext uri="{FF2B5EF4-FFF2-40B4-BE49-F238E27FC236}">
                <a16:creationId xmlns:a16="http://schemas.microsoft.com/office/drawing/2014/main" id="{3F74BD78-4F96-80CF-379B-AEF18FF33B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MX" altLang="es-MX" sz="3200"/>
              <a:t>Evidencia empírica del modelo </a:t>
            </a:r>
            <a:r>
              <a:rPr lang="en-US" altLang="es-MX" sz="3200"/>
              <a:t>Heckscher-Ohlin</a:t>
            </a:r>
            <a:r>
              <a:rPr lang="es-MX" altLang="es-MX" sz="3200"/>
              <a:t>(cont.)</a:t>
            </a: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E4777FAB-820C-5564-D127-36F1CDF5FDB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60438" y="1631950"/>
            <a:ext cx="7835900" cy="4114800"/>
          </a:xfrm>
        </p:spPr>
        <p:txBody>
          <a:bodyPr/>
          <a:lstStyle/>
          <a:p>
            <a:pPr algn="just" eaLnBrk="1" hangingPunct="1"/>
            <a:r>
              <a:rPr lang="es-MX" altLang="es-MX" sz="2600"/>
              <a:t>Debido a que el modelo Heckscher-Ohlin predice que los precios de los factores se igualaran entre los países que comercian, también predice que los factores de la producción  producirán y exportarán una cierta cantidad de bienes hasta que se igualen los precios de los factores.</a:t>
            </a:r>
          </a:p>
          <a:p>
            <a:pPr lvl="1" algn="just" eaLnBrk="1" hangingPunct="1">
              <a:spcBef>
                <a:spcPct val="50000"/>
              </a:spcBef>
            </a:pPr>
            <a:r>
              <a:rPr lang="es-MX" altLang="es-MX" sz="2400"/>
              <a:t>En otras palabras, un valor determinado de servicios de los factores de la producción serán incluidos en una  previsión del volumen del comercio entre los países.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Marcador de pie de página 1">
            <a:extLst>
              <a:ext uri="{FF2B5EF4-FFF2-40B4-BE49-F238E27FC236}">
                <a16:creationId xmlns:a16="http://schemas.microsoft.com/office/drawing/2014/main" id="{75AA95D8-0728-CFC0-8512-F9E5D9A479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71682" name="Marcador de número de diapositiva 2">
            <a:extLst>
              <a:ext uri="{FF2B5EF4-FFF2-40B4-BE49-F238E27FC236}">
                <a16:creationId xmlns:a16="http://schemas.microsoft.com/office/drawing/2014/main" id="{58B01077-6D2D-AF54-6D82-5D4D5F9EF09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1F5E1BAC-343F-114E-970C-6B527D7B150A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CA" altLang="es-MX" sz="1200"/>
          </a:p>
        </p:txBody>
      </p:sp>
      <p:sp>
        <p:nvSpPr>
          <p:cNvPr id="71683" name="3 Marcador de pie de página">
            <a:extLst>
              <a:ext uri="{FF2B5EF4-FFF2-40B4-BE49-F238E27FC236}">
                <a16:creationId xmlns:a16="http://schemas.microsoft.com/office/drawing/2014/main" id="{CD265EC9-337C-0924-BAED-3F4D2DD34A97}"/>
              </a:ext>
            </a:extLst>
          </p:cNvPr>
          <p:cNvSpPr txBox="1">
            <a:spLocks noGrp="1"/>
          </p:cNvSpPr>
          <p:nvPr/>
        </p:nvSpPr>
        <p:spPr bwMode="auto">
          <a:xfrm>
            <a:off x="863600" y="6248400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71684" name="4 Marcador de número de diapositiva">
            <a:extLst>
              <a:ext uri="{FF2B5EF4-FFF2-40B4-BE49-F238E27FC236}">
                <a16:creationId xmlns:a16="http://schemas.microsoft.com/office/drawing/2014/main" id="{0C41401B-E31F-A94C-BDC7-9079643D5685}"/>
              </a:ext>
            </a:extLst>
          </p:cNvPr>
          <p:cNvSpPr txBox="1">
            <a:spLocks noGrp="1"/>
          </p:cNvSpPr>
          <p:nvPr/>
        </p:nvSpPr>
        <p:spPr bwMode="auto">
          <a:xfrm>
            <a:off x="7162800" y="6248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FE4489EF-E5C8-FE48-BB2D-41790F15AAAB}" type="slidenum">
              <a:rPr lang="en-US" altLang="es-MX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CA" altLang="es-MX" sz="1200"/>
          </a:p>
        </p:txBody>
      </p:sp>
      <p:sp>
        <p:nvSpPr>
          <p:cNvPr id="71685" name="Rectangle 2">
            <a:extLst>
              <a:ext uri="{FF2B5EF4-FFF2-40B4-BE49-F238E27FC236}">
                <a16:creationId xmlns:a16="http://schemas.microsoft.com/office/drawing/2014/main" id="{8A43917E-7AE1-C8AB-7DC4-1A620E6E01D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s-MX" altLang="es-MX" sz="3200"/>
              <a:t>Evidencia empírica del modelo </a:t>
            </a:r>
            <a:r>
              <a:rPr lang="en-US" altLang="es-MX" sz="3200"/>
              <a:t>Heckscher-Ohlin </a:t>
            </a:r>
            <a:r>
              <a:rPr lang="es-MX" altLang="es-MX" sz="3200"/>
              <a:t>(cont.)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F9D18EB8-F112-4AE1-13B1-E7CEA9E1398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MX" altLang="es-MX" sz="2400"/>
              <a:t>Pero debido a que los precios de los factores no se igualan entre los países,  el volumen estimado  de comercio es mucho mas bajo del que realmente ocurre..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MX" sz="2000"/>
              <a:t>Un resultado de  </a:t>
            </a:r>
            <a:r>
              <a:rPr lang="es-MX" altLang="es-ES" sz="2000"/>
              <a:t>“</a:t>
            </a:r>
            <a:r>
              <a:rPr lang="es-MX" altLang="es-MX" sz="2000"/>
              <a:t>falta de comercio</a:t>
            </a:r>
            <a:r>
              <a:rPr lang="es-MX" altLang="es-ES" sz="2000"/>
              <a:t>”</a:t>
            </a:r>
            <a:r>
              <a:rPr lang="es-MX" altLang="es-MX" sz="2000"/>
              <a:t> descubierto por  Daniel Trefler.</a:t>
            </a:r>
          </a:p>
          <a:p>
            <a:pPr eaLnBrk="1" hangingPunct="1">
              <a:lnSpc>
                <a:spcPct val="90000"/>
              </a:lnSpc>
              <a:spcBef>
                <a:spcPct val="60000"/>
              </a:spcBef>
            </a:pPr>
            <a:r>
              <a:rPr lang="es-MX" altLang="es-MX" sz="2400"/>
              <a:t>La razón de esta </a:t>
            </a:r>
            <a:r>
              <a:rPr lang="es-MX" altLang="es-ES" sz="2400"/>
              <a:t>“</a:t>
            </a:r>
            <a:r>
              <a:rPr lang="es-MX" altLang="es-MX" sz="2400"/>
              <a:t>falta de comercio</a:t>
            </a:r>
            <a:r>
              <a:rPr lang="es-MX" altLang="es-ES" sz="2400"/>
              <a:t>”</a:t>
            </a:r>
            <a:r>
              <a:rPr lang="es-MX" altLang="es-MX" sz="2400"/>
              <a:t> parece ser la hipótesis de idéntica tecnología  entre los países.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MX" sz="2000"/>
              <a:t>La tecnología afecta la productividad del trabajo, y por tanto, el valor de los servicios de trabajo.</a:t>
            </a:r>
          </a:p>
          <a:p>
            <a:pPr lvl="1" eaLnBrk="1" hangingPunct="1">
              <a:lnSpc>
                <a:spcPct val="90000"/>
              </a:lnSpc>
            </a:pPr>
            <a:r>
              <a:rPr lang="es-MX" altLang="es-MX" sz="2000"/>
              <a:t>Un país con tecnología  y un alto valor de los servicios del trabajo  no importa necesariamente mucho de un país con tecnología baja  y un valor  bajo de los servicios de trabajo.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2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2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132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Marcador de pie de página 1">
            <a:extLst>
              <a:ext uri="{FF2B5EF4-FFF2-40B4-BE49-F238E27FC236}">
                <a16:creationId xmlns:a16="http://schemas.microsoft.com/office/drawing/2014/main" id="{23875A73-46EA-28A6-E357-942E7CF873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72706" name="Marcador de número de diapositiva 2">
            <a:extLst>
              <a:ext uri="{FF2B5EF4-FFF2-40B4-BE49-F238E27FC236}">
                <a16:creationId xmlns:a16="http://schemas.microsoft.com/office/drawing/2014/main" id="{1483746A-164E-4F7B-582F-5E5F3C527DB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0E0DC627-2B6F-1C44-90C2-80C507449875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CA" altLang="es-MX" sz="1200"/>
          </a:p>
        </p:txBody>
      </p:sp>
      <p:sp>
        <p:nvSpPr>
          <p:cNvPr id="72707" name="3 Marcador de pie de página">
            <a:extLst>
              <a:ext uri="{FF2B5EF4-FFF2-40B4-BE49-F238E27FC236}">
                <a16:creationId xmlns:a16="http://schemas.microsoft.com/office/drawing/2014/main" id="{7E2B0169-A20D-258A-6023-10E6EEC3BB8E}"/>
              </a:ext>
            </a:extLst>
          </p:cNvPr>
          <p:cNvSpPr txBox="1">
            <a:spLocks noGrp="1"/>
          </p:cNvSpPr>
          <p:nvPr/>
        </p:nvSpPr>
        <p:spPr bwMode="auto">
          <a:xfrm>
            <a:off x="863600" y="6248400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72708" name="4 Marcador de número de diapositiva">
            <a:extLst>
              <a:ext uri="{FF2B5EF4-FFF2-40B4-BE49-F238E27FC236}">
                <a16:creationId xmlns:a16="http://schemas.microsoft.com/office/drawing/2014/main" id="{A93F9913-691A-7DE7-FF08-A574E4CE2140}"/>
              </a:ext>
            </a:extLst>
          </p:cNvPr>
          <p:cNvSpPr txBox="1">
            <a:spLocks noGrp="1"/>
          </p:cNvSpPr>
          <p:nvPr/>
        </p:nvSpPr>
        <p:spPr bwMode="auto">
          <a:xfrm>
            <a:off x="7162800" y="6248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BEB73AA9-BB47-6B4F-815B-7B89157390B1}" type="slidenum">
              <a:rPr lang="en-US" altLang="es-MX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CA" altLang="es-MX" sz="1200"/>
          </a:p>
        </p:txBody>
      </p:sp>
      <p:sp>
        <p:nvSpPr>
          <p:cNvPr id="180228" name="Rectangle 2">
            <a:extLst>
              <a:ext uri="{FF2B5EF4-FFF2-40B4-BE49-F238E27FC236}">
                <a16:creationId xmlns:a16="http://schemas.microsoft.com/office/drawing/2014/main" id="{5F29AEF7-973F-07D0-07B9-A65FA4E8025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>
                <a:cs typeface="+mj-cs"/>
              </a:rPr>
              <a:t>Resumen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0C7FE492-BB44-57A6-39FF-C9B849C36BC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 typeface="Times" charset="0"/>
              <a:buAutoNum type="arabicPeriod"/>
            </a:pPr>
            <a:r>
              <a:rPr lang="es-MX" altLang="es-MX" sz="2400"/>
              <a:t>La sustitución de factores en el proceso de producción provoca que la FP sea una curva</a:t>
            </a:r>
          </a:p>
          <a:p>
            <a:pPr marL="914400" lvl="1" indent="-457200" algn="just" eaLnBrk="1" hangingPunct="1">
              <a:lnSpc>
                <a:spcPct val="90000"/>
              </a:lnSpc>
            </a:pPr>
            <a:r>
              <a:rPr lang="es-MX" altLang="es-MX" sz="2000"/>
              <a:t>Cuando una economía produce poco de un bien, el costo de oportunidad de producir dicho bien es bajo.</a:t>
            </a:r>
          </a:p>
          <a:p>
            <a:pPr marL="914400" lvl="1" indent="-457200" algn="just" eaLnBrk="1" hangingPunct="1">
              <a:lnSpc>
                <a:spcPct val="90000"/>
              </a:lnSpc>
            </a:pPr>
            <a:r>
              <a:rPr lang="es-MX" altLang="es-MX" sz="2000"/>
              <a:t>Cuando una economía produce mucho de un bien, el costo de oportunidad de producir dicho bien es alto.</a:t>
            </a:r>
          </a:p>
          <a:p>
            <a:pPr marL="533400" indent="-533400" algn="just" eaLnBrk="1" hangingPunct="1">
              <a:lnSpc>
                <a:spcPct val="90000"/>
              </a:lnSpc>
              <a:spcBef>
                <a:spcPct val="50000"/>
              </a:spcBef>
              <a:buFont typeface="Times" charset="0"/>
              <a:buAutoNum type="arabicPeriod"/>
            </a:pPr>
            <a:r>
              <a:rPr lang="es-MX" altLang="es-MX" sz="2400"/>
              <a:t>Cuando una economía produce en su FP, el costo de oportunidad de producir un bien es igual al precio relativo de dicho bien.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Marcador de pie de página 1">
            <a:extLst>
              <a:ext uri="{FF2B5EF4-FFF2-40B4-BE49-F238E27FC236}">
                <a16:creationId xmlns:a16="http://schemas.microsoft.com/office/drawing/2014/main" id="{5AD40E3E-E3A6-0BA1-149E-E57AEF6849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73730" name="Marcador de número de diapositiva 2">
            <a:extLst>
              <a:ext uri="{FF2B5EF4-FFF2-40B4-BE49-F238E27FC236}">
                <a16:creationId xmlns:a16="http://schemas.microsoft.com/office/drawing/2014/main" id="{57CDB359-7EED-3976-CA5D-ABC28AD373C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6FDF29EB-D11E-C045-8242-D24D508F50FB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en-CA" altLang="es-MX" sz="1200"/>
          </a:p>
        </p:txBody>
      </p:sp>
      <p:sp>
        <p:nvSpPr>
          <p:cNvPr id="73731" name="3 Marcador de pie de página">
            <a:extLst>
              <a:ext uri="{FF2B5EF4-FFF2-40B4-BE49-F238E27FC236}">
                <a16:creationId xmlns:a16="http://schemas.microsoft.com/office/drawing/2014/main" id="{1404D6B0-F4CA-3F34-962F-52E37926C364}"/>
              </a:ext>
            </a:extLst>
          </p:cNvPr>
          <p:cNvSpPr txBox="1">
            <a:spLocks noGrp="1"/>
          </p:cNvSpPr>
          <p:nvPr/>
        </p:nvSpPr>
        <p:spPr bwMode="auto">
          <a:xfrm>
            <a:off x="863600" y="6248400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73732" name="4 Marcador de número de diapositiva">
            <a:extLst>
              <a:ext uri="{FF2B5EF4-FFF2-40B4-BE49-F238E27FC236}">
                <a16:creationId xmlns:a16="http://schemas.microsoft.com/office/drawing/2014/main" id="{2A9C5EEF-B509-DF57-7F10-19CD00485990}"/>
              </a:ext>
            </a:extLst>
          </p:cNvPr>
          <p:cNvSpPr txBox="1">
            <a:spLocks noGrp="1"/>
          </p:cNvSpPr>
          <p:nvPr/>
        </p:nvSpPr>
        <p:spPr bwMode="auto">
          <a:xfrm>
            <a:off x="7162800" y="6248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6E9D9A73-2277-FB4D-BEEC-C6B4B99AF6E8}" type="slidenum">
              <a:rPr lang="en-US" altLang="es-MX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en-CA" altLang="es-MX" sz="1200"/>
          </a:p>
        </p:txBody>
      </p:sp>
      <p:sp>
        <p:nvSpPr>
          <p:cNvPr id="181252" name="Rectangle 2">
            <a:extLst>
              <a:ext uri="{FF2B5EF4-FFF2-40B4-BE49-F238E27FC236}">
                <a16:creationId xmlns:a16="http://schemas.microsoft.com/office/drawing/2014/main" id="{635E345F-709D-B034-CFD7-7D2C5022D46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>
                <a:cs typeface="+mj-cs"/>
              </a:rPr>
              <a:t>Resumen (cont.)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5A6CE732-4FD8-5CD9-D44A-A48DE124493B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60438" y="1876425"/>
            <a:ext cx="7835900" cy="4114800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 typeface="Times" charset="0"/>
              <a:buAutoNum type="arabicPeriod" startAt="3"/>
            </a:pPr>
            <a:r>
              <a:rPr lang="es-MX" altLang="es-MX" sz="2800"/>
              <a:t>Si el precio relativo de un bien se incrementa, entonces el salario real o la tasa de retorno de un factor usado intensivamente en la producción de dicho bien incrementa mientras el salario real o tasa de retorno del otro factor disminuye.</a:t>
            </a:r>
          </a:p>
          <a:p>
            <a:pPr marL="533400" indent="-533400" algn="just" eaLnBrk="1" hangingPunct="1">
              <a:lnSpc>
                <a:spcPct val="90000"/>
              </a:lnSpc>
              <a:buFont typeface="Times" charset="0"/>
              <a:buAutoNum type="arabicPeriod" startAt="3"/>
            </a:pPr>
            <a:r>
              <a:rPr lang="es-MX" altLang="es-MX" sz="2800"/>
              <a:t>Si fijamos los precios  de la producción constantes como factor de aumento de la producción, entonces la oferta del bien que utiliza este factor aumenta y la oferta del otro bien se reduce.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Marcador de pie de página 1">
            <a:extLst>
              <a:ext uri="{FF2B5EF4-FFF2-40B4-BE49-F238E27FC236}">
                <a16:creationId xmlns:a16="http://schemas.microsoft.com/office/drawing/2014/main" id="{1EDCFE54-9FD4-10A6-1C16-27FFABAA93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74754" name="Marcador de número de diapositiva 2">
            <a:extLst>
              <a:ext uri="{FF2B5EF4-FFF2-40B4-BE49-F238E27FC236}">
                <a16:creationId xmlns:a16="http://schemas.microsoft.com/office/drawing/2014/main" id="{250E46AB-7EEA-9BF0-4D75-D9BCF3B031D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950F5D59-2D67-A548-8261-495DB3C16789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en-CA" altLang="es-MX" sz="1200"/>
          </a:p>
        </p:txBody>
      </p:sp>
      <p:sp>
        <p:nvSpPr>
          <p:cNvPr id="74755" name="3 Marcador de pie de página">
            <a:extLst>
              <a:ext uri="{FF2B5EF4-FFF2-40B4-BE49-F238E27FC236}">
                <a16:creationId xmlns:a16="http://schemas.microsoft.com/office/drawing/2014/main" id="{CD65ACC9-AC7D-3E9E-65D2-278ECD7E33F3}"/>
              </a:ext>
            </a:extLst>
          </p:cNvPr>
          <p:cNvSpPr txBox="1">
            <a:spLocks noGrp="1"/>
          </p:cNvSpPr>
          <p:nvPr/>
        </p:nvSpPr>
        <p:spPr bwMode="auto">
          <a:xfrm>
            <a:off x="863600" y="6248400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74756" name="4 Marcador de número de diapositiva">
            <a:extLst>
              <a:ext uri="{FF2B5EF4-FFF2-40B4-BE49-F238E27FC236}">
                <a16:creationId xmlns:a16="http://schemas.microsoft.com/office/drawing/2014/main" id="{C0C9A448-F3A3-B96C-DBC7-4F143B2D415A}"/>
              </a:ext>
            </a:extLst>
          </p:cNvPr>
          <p:cNvSpPr txBox="1">
            <a:spLocks noGrp="1"/>
          </p:cNvSpPr>
          <p:nvPr/>
        </p:nvSpPr>
        <p:spPr bwMode="auto">
          <a:xfrm>
            <a:off x="7162800" y="6248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562E3676-B135-9C4B-8A1D-32BAD15DF55B}" type="slidenum">
              <a:rPr lang="en-US" altLang="es-MX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59</a:t>
            </a:fld>
            <a:endParaRPr lang="en-CA" altLang="es-MX" sz="1200"/>
          </a:p>
        </p:txBody>
      </p:sp>
      <p:sp>
        <p:nvSpPr>
          <p:cNvPr id="182276" name="Rectangle 2">
            <a:extLst>
              <a:ext uri="{FF2B5EF4-FFF2-40B4-BE49-F238E27FC236}">
                <a16:creationId xmlns:a16="http://schemas.microsoft.com/office/drawing/2014/main" id="{95CF6ECC-3685-8D22-CE28-06F222B8C47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>
                <a:cs typeface="+mj-cs"/>
              </a:rPr>
              <a:t>Resumen (cont.)</a:t>
            </a: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A9796E5A-0458-7632-7EFE-92BF0961088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960438" y="1846263"/>
            <a:ext cx="7835900" cy="4114800"/>
          </a:xfrm>
        </p:spPr>
        <p:txBody>
          <a:bodyPr/>
          <a:lstStyle/>
          <a:p>
            <a:pPr marL="533400" indent="-533400" algn="just" eaLnBrk="1" hangingPunct="1">
              <a:spcBef>
                <a:spcPct val="50000"/>
              </a:spcBef>
              <a:buFont typeface="Times" charset="0"/>
              <a:buAutoNum type="arabicPeriod" startAt="5"/>
            </a:pPr>
            <a:r>
              <a:rPr lang="es-MX" altLang="es-MX" sz="2400"/>
              <a:t>Una economía exportara bienes que son intensivos en sus abundantes factores de la producción e importara los bienes que son intensivos en los factores de la producción que son escasos.</a:t>
            </a:r>
          </a:p>
          <a:p>
            <a:pPr marL="533400" indent="-533400" algn="just" eaLnBrk="1" hangingPunct="1">
              <a:spcBef>
                <a:spcPct val="50000"/>
              </a:spcBef>
              <a:buFont typeface="Times" charset="0"/>
              <a:buAutoNum type="arabicPeriod" startAt="5"/>
            </a:pPr>
            <a:r>
              <a:rPr lang="es-MX" altLang="es-MX" sz="2400"/>
              <a:t>El modelo Heckscher-Ohlin predice que los precios relativos de la producción y los precios de los factores se igualaran, lo cual no ocurre en el mundo real. </a:t>
            </a:r>
          </a:p>
          <a:p>
            <a:pPr marL="533400" indent="-533400" algn="just" eaLnBrk="1" hangingPunct="1">
              <a:spcBef>
                <a:spcPct val="50000"/>
              </a:spcBef>
              <a:buFont typeface="Times" charset="0"/>
              <a:buAutoNum type="arabicPeriod" startAt="5"/>
            </a:pPr>
            <a:r>
              <a:rPr lang="es-MX" altLang="es-MX" sz="2400"/>
              <a:t>El modelo predice que los poseedores de abundantes factores ganan, pero los poseedores de factores escasos pierden en el comercio.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Marcador de pie de página 3">
            <a:extLst>
              <a:ext uri="{FF2B5EF4-FFF2-40B4-BE49-F238E27FC236}">
                <a16:creationId xmlns:a16="http://schemas.microsoft.com/office/drawing/2014/main" id="{07868C1B-CE18-2F9B-1653-ED89030171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19458" name="Marcador de número de diapositiva 4">
            <a:extLst>
              <a:ext uri="{FF2B5EF4-FFF2-40B4-BE49-F238E27FC236}">
                <a16:creationId xmlns:a16="http://schemas.microsoft.com/office/drawing/2014/main" id="{6374EF6B-EDA9-C026-9A34-D27BED329D6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F070FCB8-B0EE-664F-B700-1229FA946408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CA" altLang="es-MX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39CBA69-5A90-2396-E171-4A44D531C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/>
              <a:t>Posibilidades de producción (cont.)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5F99054-808E-0F80-7AF8-08B4522BC4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7338" y="1393825"/>
            <a:ext cx="8509000" cy="4521200"/>
          </a:xfrm>
        </p:spPr>
        <p:txBody>
          <a:bodyPr/>
          <a:lstStyle/>
          <a:p>
            <a:pPr marL="0" indent="0" algn="just" eaLnBrk="1" hangingPunct="1">
              <a:buFont typeface="Times" charset="0"/>
              <a:buNone/>
            </a:pPr>
            <a:r>
              <a:rPr lang="es-ES" altLang="es-MX" sz="2800"/>
              <a:t>Las posibilidades de producción están influenciadas tanto por la tierra como por el trabajo (requeridos):</a:t>
            </a:r>
          </a:p>
          <a:p>
            <a:pPr lvl="1" algn="ctr" eaLnBrk="1" hangingPunct="1">
              <a:buFont typeface="Symbol" pitchFamily="2" charset="2"/>
              <a:buNone/>
            </a:pPr>
            <a:r>
              <a:rPr lang="es-ES" altLang="es-MX" i="1"/>
              <a:t>a</a:t>
            </a:r>
            <a:r>
              <a:rPr lang="es-ES" altLang="es-MX" i="1" baseline="-25000"/>
              <a:t>TA</a:t>
            </a:r>
            <a:r>
              <a:rPr lang="es-ES" altLang="es-MX" i="1"/>
              <a:t>Q</a:t>
            </a:r>
            <a:r>
              <a:rPr lang="es-ES" altLang="es-MX" i="1" baseline="-25000"/>
              <a:t>A</a:t>
            </a:r>
            <a:r>
              <a:rPr lang="es-ES" altLang="es-MX" i="1"/>
              <a:t> + a</a:t>
            </a:r>
            <a:r>
              <a:rPr lang="es-ES" altLang="es-MX" i="1" baseline="-25000"/>
              <a:t>TT</a:t>
            </a:r>
            <a:r>
              <a:rPr lang="es-ES" altLang="es-MX" i="1"/>
              <a:t>Q</a:t>
            </a:r>
            <a:r>
              <a:rPr lang="es-ES" altLang="es-MX" i="1" baseline="-25000"/>
              <a:t>T</a:t>
            </a:r>
            <a:r>
              <a:rPr lang="es-ES" altLang="es-MX" i="1"/>
              <a:t> ≤ T</a:t>
            </a:r>
          </a:p>
          <a:p>
            <a:pPr lvl="1" algn="ctr" eaLnBrk="1" hangingPunct="1"/>
            <a:endParaRPr lang="es-ES" altLang="es-MX" i="1"/>
          </a:p>
          <a:p>
            <a:pPr lvl="1" algn="ctr" eaLnBrk="1" hangingPunct="1"/>
            <a:endParaRPr lang="es-ES" altLang="es-MX" i="1"/>
          </a:p>
          <a:p>
            <a:pPr lvl="1" algn="ctr" eaLnBrk="1" hangingPunct="1">
              <a:spcBef>
                <a:spcPct val="70000"/>
              </a:spcBef>
              <a:buFont typeface="Symbol" pitchFamily="2" charset="2"/>
              <a:buNone/>
            </a:pPr>
            <a:r>
              <a:rPr lang="es-ES" altLang="es-MX" i="1"/>
              <a:t>a</a:t>
            </a:r>
            <a:r>
              <a:rPr lang="es-ES" altLang="es-MX" i="1" baseline="-25000"/>
              <a:t>LA</a:t>
            </a:r>
            <a:r>
              <a:rPr lang="es-ES" altLang="es-MX" i="1"/>
              <a:t>Q</a:t>
            </a:r>
            <a:r>
              <a:rPr lang="es-ES" altLang="es-MX" i="1" baseline="-25000"/>
              <a:t>A</a:t>
            </a:r>
            <a:r>
              <a:rPr lang="es-ES" altLang="es-MX"/>
              <a:t> + </a:t>
            </a:r>
            <a:r>
              <a:rPr lang="es-ES" altLang="es-MX" i="1"/>
              <a:t>a</a:t>
            </a:r>
            <a:r>
              <a:rPr lang="es-ES" altLang="es-MX" i="1" baseline="-25000"/>
              <a:t>LT</a:t>
            </a:r>
            <a:r>
              <a:rPr lang="es-ES" altLang="es-MX" i="1"/>
              <a:t>Q</a:t>
            </a:r>
            <a:r>
              <a:rPr lang="es-ES" altLang="es-MX" i="1" baseline="-25000"/>
              <a:t>T</a:t>
            </a:r>
            <a:r>
              <a:rPr lang="es-ES" altLang="es-MX" i="1"/>
              <a:t> ≤ L</a:t>
            </a:r>
          </a:p>
        </p:txBody>
      </p:sp>
      <p:grpSp>
        <p:nvGrpSpPr>
          <p:cNvPr id="81959" name="Group 39">
            <a:extLst>
              <a:ext uri="{FF2B5EF4-FFF2-40B4-BE49-F238E27FC236}">
                <a16:creationId xmlns:a16="http://schemas.microsoft.com/office/drawing/2014/main" id="{020A1BBC-BFAB-E5E2-DBC2-7CAE422FC611}"/>
              </a:ext>
            </a:extLst>
          </p:cNvPr>
          <p:cNvGrpSpPr>
            <a:grpSpLocks/>
          </p:cNvGrpSpPr>
          <p:nvPr/>
        </p:nvGrpSpPr>
        <p:grpSpPr bwMode="auto">
          <a:xfrm>
            <a:off x="793750" y="2481263"/>
            <a:ext cx="7732713" cy="1871662"/>
            <a:chOff x="500" y="1563"/>
            <a:chExt cx="4871" cy="1179"/>
          </a:xfrm>
        </p:grpSpPr>
        <p:grpSp>
          <p:nvGrpSpPr>
            <p:cNvPr id="19472" name="Group 16">
              <a:extLst>
                <a:ext uri="{FF2B5EF4-FFF2-40B4-BE49-F238E27FC236}">
                  <a16:creationId xmlns:a16="http://schemas.microsoft.com/office/drawing/2014/main" id="{CD1DA4F6-C3C3-EEEC-AC4F-1DF7DA242A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2" y="1563"/>
              <a:ext cx="1379" cy="218"/>
              <a:chOff x="3486" y="1328"/>
              <a:chExt cx="1563" cy="251"/>
            </a:xfrm>
          </p:grpSpPr>
          <p:sp>
            <p:nvSpPr>
              <p:cNvPr id="19485" name="Text Box 17">
                <a:extLst>
                  <a:ext uri="{FF2B5EF4-FFF2-40B4-BE49-F238E27FC236}">
                    <a16:creationId xmlns:a16="http://schemas.microsoft.com/office/drawing/2014/main" id="{57D54D42-DBC3-A453-2D13-2891EFFF6B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3" y="1328"/>
                <a:ext cx="1156" cy="25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s-ES" altLang="es-MX" sz="1600"/>
                  <a:t>Oferta de tierra </a:t>
                </a:r>
              </a:p>
            </p:txBody>
          </p:sp>
          <p:sp>
            <p:nvSpPr>
              <p:cNvPr id="19486" name="Line 18">
                <a:extLst>
                  <a:ext uri="{FF2B5EF4-FFF2-40B4-BE49-F238E27FC236}">
                    <a16:creationId xmlns:a16="http://schemas.microsoft.com/office/drawing/2014/main" id="{4844C006-8E5D-524F-92FE-BC35847D80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486" y="1463"/>
                <a:ext cx="4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19473" name="Group 32">
              <a:extLst>
                <a:ext uri="{FF2B5EF4-FFF2-40B4-BE49-F238E27FC236}">
                  <a16:creationId xmlns:a16="http://schemas.microsoft.com/office/drawing/2014/main" id="{EB410050-A3DD-7B5D-B0BE-134BAEFC86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0" y="1803"/>
              <a:ext cx="1732" cy="836"/>
              <a:chOff x="500" y="1803"/>
              <a:chExt cx="1732" cy="836"/>
            </a:xfrm>
          </p:grpSpPr>
          <p:sp>
            <p:nvSpPr>
              <p:cNvPr id="19483" name="Line 6">
                <a:extLst>
                  <a:ext uri="{FF2B5EF4-FFF2-40B4-BE49-F238E27FC236}">
                    <a16:creationId xmlns:a16="http://schemas.microsoft.com/office/drawing/2014/main" id="{A27E0291-4347-11DC-DDAA-B2793F8CE5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531" y="1803"/>
                <a:ext cx="701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9484" name="Text Box 5">
                <a:extLst>
                  <a:ext uri="{FF2B5EF4-FFF2-40B4-BE49-F238E27FC236}">
                    <a16:creationId xmlns:a16="http://schemas.microsoft.com/office/drawing/2014/main" id="{0E4BB356-5DDF-E703-7AC2-7EF22B9BE7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0" y="2113"/>
                <a:ext cx="1146" cy="52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s-ES" altLang="es-MX" sz="1600"/>
                  <a:t>Tierra requerida por cada unidad de alimento</a:t>
                </a:r>
              </a:p>
            </p:txBody>
          </p:sp>
        </p:grpSp>
        <p:grpSp>
          <p:nvGrpSpPr>
            <p:cNvPr id="19474" name="Group 33">
              <a:extLst>
                <a:ext uri="{FF2B5EF4-FFF2-40B4-BE49-F238E27FC236}">
                  <a16:creationId xmlns:a16="http://schemas.microsoft.com/office/drawing/2014/main" id="{3E688707-B812-201D-5BCC-37C58099D93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5" y="1803"/>
              <a:ext cx="726" cy="939"/>
              <a:chOff x="1895" y="1803"/>
              <a:chExt cx="726" cy="939"/>
            </a:xfrm>
          </p:grpSpPr>
          <p:sp>
            <p:nvSpPr>
              <p:cNvPr id="19481" name="Line 9">
                <a:extLst>
                  <a:ext uri="{FF2B5EF4-FFF2-40B4-BE49-F238E27FC236}">
                    <a16:creationId xmlns:a16="http://schemas.microsoft.com/office/drawing/2014/main" id="{1DB7C648-CA8F-D290-CB2F-07FD4C0FDB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197" y="1803"/>
                <a:ext cx="347" cy="2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9482" name="Text Box 8">
                <a:extLst>
                  <a:ext uri="{FF2B5EF4-FFF2-40B4-BE49-F238E27FC236}">
                    <a16:creationId xmlns:a16="http://schemas.microsoft.com/office/drawing/2014/main" id="{3631F2B1-F262-B204-13FE-978E2286B6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95" y="2102"/>
                <a:ext cx="726" cy="64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s-ES" altLang="es-MX" sz="1500"/>
                  <a:t>Unidades producidas de alimento</a:t>
                </a:r>
              </a:p>
            </p:txBody>
          </p:sp>
        </p:grpSp>
        <p:grpSp>
          <p:nvGrpSpPr>
            <p:cNvPr id="19475" name="Group 34">
              <a:extLst>
                <a:ext uri="{FF2B5EF4-FFF2-40B4-BE49-F238E27FC236}">
                  <a16:creationId xmlns:a16="http://schemas.microsoft.com/office/drawing/2014/main" id="{7BCA7134-0418-1895-EF2B-B441A6E150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09" y="1832"/>
              <a:ext cx="1147" cy="798"/>
              <a:chOff x="2709" y="1832"/>
              <a:chExt cx="1147" cy="798"/>
            </a:xfrm>
          </p:grpSpPr>
          <p:sp>
            <p:nvSpPr>
              <p:cNvPr id="19479" name="Line 12">
                <a:extLst>
                  <a:ext uri="{FF2B5EF4-FFF2-40B4-BE49-F238E27FC236}">
                    <a16:creationId xmlns:a16="http://schemas.microsoft.com/office/drawing/2014/main" id="{3D420AED-0084-CF29-4042-1C1966E6E2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045" y="1832"/>
                <a:ext cx="1" cy="2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9480" name="Text Box 11">
                <a:extLst>
                  <a:ext uri="{FF2B5EF4-FFF2-40B4-BE49-F238E27FC236}">
                    <a16:creationId xmlns:a16="http://schemas.microsoft.com/office/drawing/2014/main" id="{BA6B79E6-20D0-74F0-6445-603EE424EB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9" y="2104"/>
                <a:ext cx="1147" cy="52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s-ES" altLang="es-MX" sz="1600"/>
                  <a:t>Tierra requerida por cada unidad de tela</a:t>
                </a:r>
              </a:p>
            </p:txBody>
          </p:sp>
        </p:grpSp>
        <p:grpSp>
          <p:nvGrpSpPr>
            <p:cNvPr id="19476" name="Group 35">
              <a:extLst>
                <a:ext uri="{FF2B5EF4-FFF2-40B4-BE49-F238E27FC236}">
                  <a16:creationId xmlns:a16="http://schemas.microsoft.com/office/drawing/2014/main" id="{9E0C855C-C531-9AA2-E104-7C50CADE08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39" y="1800"/>
              <a:ext cx="1248" cy="831"/>
              <a:chOff x="3539" y="1800"/>
              <a:chExt cx="1248" cy="831"/>
            </a:xfrm>
          </p:grpSpPr>
          <p:sp>
            <p:nvSpPr>
              <p:cNvPr id="19477" name="Line 15">
                <a:extLst>
                  <a:ext uri="{FF2B5EF4-FFF2-40B4-BE49-F238E27FC236}">
                    <a16:creationId xmlns:a16="http://schemas.microsoft.com/office/drawing/2014/main" id="{11E757BB-6BB9-642F-6B69-2C3A7A5C6D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3539" y="1800"/>
                <a:ext cx="718" cy="25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9478" name="Text Box 14">
                <a:extLst>
                  <a:ext uri="{FF2B5EF4-FFF2-40B4-BE49-F238E27FC236}">
                    <a16:creationId xmlns:a16="http://schemas.microsoft.com/office/drawing/2014/main" id="{D7FBDDC9-D709-6DD3-D3BD-1576705E35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61" y="2105"/>
                <a:ext cx="726" cy="52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n-US" altLang="es-MX" sz="1600"/>
                  <a:t>Total units of cloth production</a:t>
                </a:r>
              </a:p>
            </p:txBody>
          </p:sp>
        </p:grpSp>
      </p:grpSp>
      <p:grpSp>
        <p:nvGrpSpPr>
          <p:cNvPr id="81958" name="Group 38">
            <a:extLst>
              <a:ext uri="{FF2B5EF4-FFF2-40B4-BE49-F238E27FC236}">
                <a16:creationId xmlns:a16="http://schemas.microsoft.com/office/drawing/2014/main" id="{BF7513C7-BC37-FBC2-E011-DACB76AD6809}"/>
              </a:ext>
            </a:extLst>
          </p:cNvPr>
          <p:cNvGrpSpPr>
            <a:grpSpLocks/>
          </p:cNvGrpSpPr>
          <p:nvPr/>
        </p:nvGrpSpPr>
        <p:grpSpPr bwMode="auto">
          <a:xfrm>
            <a:off x="1692275" y="4330700"/>
            <a:ext cx="6996113" cy="1944688"/>
            <a:chOff x="1162" y="2941"/>
            <a:chExt cx="4407" cy="1225"/>
          </a:xfrm>
        </p:grpSpPr>
        <p:grpSp>
          <p:nvGrpSpPr>
            <p:cNvPr id="19463" name="Group 25">
              <a:extLst>
                <a:ext uri="{FF2B5EF4-FFF2-40B4-BE49-F238E27FC236}">
                  <a16:creationId xmlns:a16="http://schemas.microsoft.com/office/drawing/2014/main" id="{AA9F7B11-9881-B5E8-F4F6-0A580724B2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70" y="2941"/>
              <a:ext cx="1399" cy="372"/>
              <a:chOff x="3800" y="1525"/>
              <a:chExt cx="1575" cy="428"/>
            </a:xfrm>
          </p:grpSpPr>
          <p:sp>
            <p:nvSpPr>
              <p:cNvPr id="19470" name="Text Box 26">
                <a:extLst>
                  <a:ext uri="{FF2B5EF4-FFF2-40B4-BE49-F238E27FC236}">
                    <a16:creationId xmlns:a16="http://schemas.microsoft.com/office/drawing/2014/main" id="{70EE8B24-BC25-6CF6-8342-C3FB39A6D8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9" y="1525"/>
                <a:ext cx="1156" cy="42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s-ES" altLang="es-MX" sz="1600"/>
                  <a:t>Oferta de trabajo</a:t>
                </a:r>
              </a:p>
            </p:txBody>
          </p:sp>
          <p:sp>
            <p:nvSpPr>
              <p:cNvPr id="19471" name="Line 27">
                <a:extLst>
                  <a:ext uri="{FF2B5EF4-FFF2-40B4-BE49-F238E27FC236}">
                    <a16:creationId xmlns:a16="http://schemas.microsoft.com/office/drawing/2014/main" id="{A7536AEF-D779-0EC7-E797-AF813E5078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800" y="1733"/>
                <a:ext cx="41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</p:grpSp>
        <p:grpSp>
          <p:nvGrpSpPr>
            <p:cNvPr id="19464" name="Group 36">
              <a:extLst>
                <a:ext uri="{FF2B5EF4-FFF2-40B4-BE49-F238E27FC236}">
                  <a16:creationId xmlns:a16="http://schemas.microsoft.com/office/drawing/2014/main" id="{467A31B1-48F4-FFD3-E033-D904535F1B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62" y="3206"/>
              <a:ext cx="1217" cy="938"/>
              <a:chOff x="1162" y="3206"/>
              <a:chExt cx="1217" cy="938"/>
            </a:xfrm>
          </p:grpSpPr>
          <p:sp>
            <p:nvSpPr>
              <p:cNvPr id="19468" name="Line 21">
                <a:extLst>
                  <a:ext uri="{FF2B5EF4-FFF2-40B4-BE49-F238E27FC236}">
                    <a16:creationId xmlns:a16="http://schemas.microsoft.com/office/drawing/2014/main" id="{56FD757B-07E5-45A9-CAB2-2A2B07F390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3" y="3206"/>
                <a:ext cx="706" cy="3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9469" name="Text Box 20">
                <a:extLst>
                  <a:ext uri="{FF2B5EF4-FFF2-40B4-BE49-F238E27FC236}">
                    <a16:creationId xmlns:a16="http://schemas.microsoft.com/office/drawing/2014/main" id="{B9AF9039-6BD6-ECAA-9351-F35801DF47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62" y="3388"/>
                <a:ext cx="1154" cy="7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s-ES" altLang="es-MX"/>
                  <a:t>Trabajo requerido por cada unidad de alimento</a:t>
                </a:r>
              </a:p>
            </p:txBody>
          </p:sp>
        </p:grpSp>
        <p:grpSp>
          <p:nvGrpSpPr>
            <p:cNvPr id="19465" name="Group 37">
              <a:extLst>
                <a:ext uri="{FF2B5EF4-FFF2-40B4-BE49-F238E27FC236}">
                  <a16:creationId xmlns:a16="http://schemas.microsoft.com/office/drawing/2014/main" id="{D4771566-B3B5-E461-366D-242E3B83FB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90" y="3213"/>
              <a:ext cx="1154" cy="953"/>
              <a:chOff x="2890" y="3213"/>
              <a:chExt cx="1154" cy="953"/>
            </a:xfrm>
          </p:grpSpPr>
          <p:sp>
            <p:nvSpPr>
              <p:cNvPr id="19466" name="Line 24">
                <a:extLst>
                  <a:ext uri="{FF2B5EF4-FFF2-40B4-BE49-F238E27FC236}">
                    <a16:creationId xmlns:a16="http://schemas.microsoft.com/office/drawing/2014/main" id="{73457B2F-BA65-F388-76C0-87D77CDD55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185" y="3213"/>
                <a:ext cx="1" cy="2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19467" name="Text Box 23">
                <a:extLst>
                  <a:ext uri="{FF2B5EF4-FFF2-40B4-BE49-F238E27FC236}">
                    <a16:creationId xmlns:a16="http://schemas.microsoft.com/office/drawing/2014/main" id="{9C693A93-57B9-F79A-13FF-BD10DF99E0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0" y="3410"/>
                <a:ext cx="1154" cy="7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/>
                <a:r>
                  <a:rPr lang="es-ES" altLang="es-MX"/>
                  <a:t>Trabajo requerido por cada unidad de tela</a:t>
                </a:r>
              </a:p>
            </p:txBody>
          </p:sp>
        </p:grp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8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Marcador de pie de página 1">
            <a:extLst>
              <a:ext uri="{FF2B5EF4-FFF2-40B4-BE49-F238E27FC236}">
                <a16:creationId xmlns:a16="http://schemas.microsoft.com/office/drawing/2014/main" id="{A5AE78AD-1CB5-819A-CF7C-D5840CC19B5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75778" name="Marcador de número de diapositiva 2">
            <a:extLst>
              <a:ext uri="{FF2B5EF4-FFF2-40B4-BE49-F238E27FC236}">
                <a16:creationId xmlns:a16="http://schemas.microsoft.com/office/drawing/2014/main" id="{F7933EF9-EB33-B63A-094D-19606FDF4D1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3DAE2EBF-F0B8-B04F-80C2-ABA78676A90A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CA" altLang="es-MX" sz="1200"/>
          </a:p>
        </p:txBody>
      </p:sp>
      <p:sp>
        <p:nvSpPr>
          <p:cNvPr id="75779" name="3 Marcador de pie de página">
            <a:extLst>
              <a:ext uri="{FF2B5EF4-FFF2-40B4-BE49-F238E27FC236}">
                <a16:creationId xmlns:a16="http://schemas.microsoft.com/office/drawing/2014/main" id="{8D8BCFB4-5815-8C5D-A768-B16816DB7372}"/>
              </a:ext>
            </a:extLst>
          </p:cNvPr>
          <p:cNvSpPr txBox="1">
            <a:spLocks noGrp="1"/>
          </p:cNvSpPr>
          <p:nvPr/>
        </p:nvSpPr>
        <p:spPr bwMode="auto">
          <a:xfrm>
            <a:off x="863600" y="6248400"/>
            <a:ext cx="612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75780" name="4 Marcador de número de diapositiva">
            <a:extLst>
              <a:ext uri="{FF2B5EF4-FFF2-40B4-BE49-F238E27FC236}">
                <a16:creationId xmlns:a16="http://schemas.microsoft.com/office/drawing/2014/main" id="{008BF873-2517-DC6C-7592-959803AA31FA}"/>
              </a:ext>
            </a:extLst>
          </p:cNvPr>
          <p:cNvSpPr txBox="1">
            <a:spLocks noGrp="1"/>
          </p:cNvSpPr>
          <p:nvPr/>
        </p:nvSpPr>
        <p:spPr bwMode="auto">
          <a:xfrm>
            <a:off x="7162800" y="6248400"/>
            <a:ext cx="175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615A24D4-1D01-6843-B4DF-040D092AD709}" type="slidenum">
              <a:rPr lang="en-US" altLang="es-MX" sz="1200"/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60</a:t>
            </a:fld>
            <a:endParaRPr lang="en-CA" altLang="es-MX" sz="1200"/>
          </a:p>
        </p:txBody>
      </p:sp>
      <p:sp>
        <p:nvSpPr>
          <p:cNvPr id="183300" name="Rectangle 2">
            <a:extLst>
              <a:ext uri="{FF2B5EF4-FFF2-40B4-BE49-F238E27FC236}">
                <a16:creationId xmlns:a16="http://schemas.microsoft.com/office/drawing/2014/main" id="{F06C0407-B49F-23B4-F707-BD46A586D2F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MX">
                <a:cs typeface="+mj-cs"/>
              </a:rPr>
              <a:t>Resumen (cont.)</a:t>
            </a: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5B0A9E03-CD16-E9C6-E427-D621901D5268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33400" indent="-533400" algn="just" eaLnBrk="1" hangingPunct="1">
              <a:buFont typeface="Times" charset="0"/>
              <a:buAutoNum type="arabicPeriod" startAt="8"/>
            </a:pPr>
            <a:r>
              <a:rPr lang="es-MX" altLang="es-MX" sz="2800"/>
              <a:t>Un país en su conjunto estará mejor con el comercio, aunque el modelo prediga que los poseedores de escasos factores estarán peor sin una compensación.</a:t>
            </a:r>
          </a:p>
          <a:p>
            <a:pPr marL="533400" indent="-533400" algn="just" eaLnBrk="1" hangingPunct="1">
              <a:buFont typeface="Times" charset="0"/>
              <a:buAutoNum type="arabicPeriod" startAt="8"/>
            </a:pPr>
            <a:r>
              <a:rPr lang="es-MX" altLang="es-MX" sz="2800"/>
              <a:t>La evidencia empírica del modelo Heckscher-Ohlin es debil excepto en el caso que involucra relaciones comerciales entre países con ingresos altos y países con ingresos bajos o medios.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Marcador de pie de página 3">
            <a:extLst>
              <a:ext uri="{FF2B5EF4-FFF2-40B4-BE49-F238E27FC236}">
                <a16:creationId xmlns:a16="http://schemas.microsoft.com/office/drawing/2014/main" id="{A56B35F2-3620-2B1D-A557-4241CA127E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20482" name="Marcador de número de diapositiva 4">
            <a:extLst>
              <a:ext uri="{FF2B5EF4-FFF2-40B4-BE49-F238E27FC236}">
                <a16:creationId xmlns:a16="http://schemas.microsoft.com/office/drawing/2014/main" id="{E032DAAC-611A-0675-F37E-D246FA99453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D3A83D00-93D5-6B46-973D-D2C4D208CFA0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CA" altLang="es-MX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23A3C6B5-0B0B-4826-74B8-FDA9CB1576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/>
              <a:t>Posibilidades de producción (cont.)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5E412BED-FEE7-7828-AE60-FF83386430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4000" y="1905000"/>
            <a:ext cx="8542338" cy="4114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es-ES" altLang="es-MX" sz="2400" dirty="0"/>
              <a:t>Supongamos que cada </a:t>
            </a:r>
            <a:r>
              <a:rPr lang="es-ES" altLang="es-MX" sz="2400" b="1" dirty="0"/>
              <a:t>unidad de tela se produce utilizando intensivamente el trabajo </a:t>
            </a:r>
            <a:r>
              <a:rPr lang="es-ES" altLang="es-MX" sz="2400" dirty="0"/>
              <a:t>y que cada unidad de alimento se produce utilizando intensivamente la tierra: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MX" sz="2000" i="1" dirty="0" err="1"/>
              <a:t>a</a:t>
            </a:r>
            <a:r>
              <a:rPr lang="es-ES" altLang="es-MX" sz="2000" i="1" baseline="-25000" dirty="0" err="1"/>
              <a:t>LT</a:t>
            </a:r>
            <a:r>
              <a:rPr lang="es-ES" altLang="es-MX" sz="2000" i="1" baseline="-25000" dirty="0"/>
              <a:t> </a:t>
            </a:r>
            <a:r>
              <a:rPr lang="es-ES" altLang="es-MX" sz="2000" i="1" dirty="0"/>
              <a:t>/</a:t>
            </a:r>
            <a:r>
              <a:rPr lang="es-ES" altLang="es-MX" sz="2000" i="1" dirty="0" err="1"/>
              <a:t>a</a:t>
            </a:r>
            <a:r>
              <a:rPr lang="es-ES" altLang="es-MX" sz="2000" i="1" baseline="-25000" dirty="0" err="1"/>
              <a:t>TT</a:t>
            </a:r>
            <a:r>
              <a:rPr lang="es-ES" altLang="es-MX" sz="2000" i="1" dirty="0"/>
              <a:t> &gt; </a:t>
            </a:r>
            <a:r>
              <a:rPr lang="es-ES" altLang="es-MX" sz="2000" i="1" dirty="0" err="1"/>
              <a:t>a</a:t>
            </a:r>
            <a:r>
              <a:rPr lang="es-ES" altLang="es-MX" sz="2000" i="1" baseline="-25000" dirty="0" err="1"/>
              <a:t>LA</a:t>
            </a:r>
            <a:r>
              <a:rPr lang="es-ES" altLang="es-MX" sz="2000" i="1" dirty="0"/>
              <a:t>/</a:t>
            </a:r>
            <a:r>
              <a:rPr lang="es-ES" altLang="es-MX" sz="2000" i="1" dirty="0" err="1"/>
              <a:t>a</a:t>
            </a:r>
            <a:r>
              <a:rPr lang="es-ES" altLang="es-MX" sz="2000" i="1" baseline="-25000" dirty="0" err="1"/>
              <a:t>TA</a:t>
            </a:r>
            <a:endParaRPr lang="es-ES" altLang="es-MX" sz="2000" i="1" baseline="-25000" dirty="0"/>
          </a:p>
          <a:p>
            <a:pPr lvl="1" algn="just" eaLnBrk="1" hangingPunct="1">
              <a:lnSpc>
                <a:spcPct val="80000"/>
              </a:lnSpc>
            </a:pPr>
            <a:r>
              <a:rPr lang="es-ES" altLang="es-MX" sz="2000" i="1" dirty="0" err="1"/>
              <a:t>a</a:t>
            </a:r>
            <a:r>
              <a:rPr lang="es-ES" altLang="es-MX" sz="2000" i="1" baseline="-25000" dirty="0" err="1"/>
              <a:t>LT</a:t>
            </a:r>
            <a:r>
              <a:rPr lang="es-ES" altLang="es-MX" sz="2000" i="1" baseline="-25000" dirty="0"/>
              <a:t> </a:t>
            </a:r>
            <a:r>
              <a:rPr lang="es-ES" altLang="es-MX" sz="2000" i="1" dirty="0"/>
              <a:t>/</a:t>
            </a:r>
            <a:r>
              <a:rPr lang="es-ES" altLang="es-MX" sz="2000" i="1" dirty="0" err="1"/>
              <a:t>a</a:t>
            </a:r>
            <a:r>
              <a:rPr lang="es-ES" altLang="es-MX" sz="2000" i="1" baseline="-25000" dirty="0" err="1"/>
              <a:t>LA</a:t>
            </a:r>
            <a:r>
              <a:rPr lang="es-ES" altLang="es-MX" sz="2000" i="1" dirty="0"/>
              <a:t>&gt; </a:t>
            </a:r>
            <a:r>
              <a:rPr lang="es-ES" altLang="es-MX" sz="2000" i="1" dirty="0" err="1"/>
              <a:t>a</a:t>
            </a:r>
            <a:r>
              <a:rPr lang="es-ES" altLang="es-MX" sz="2000" i="1" baseline="-25000" dirty="0" err="1"/>
              <a:t>TT</a:t>
            </a:r>
            <a:r>
              <a:rPr lang="es-ES" altLang="es-MX" sz="2000" i="1" baseline="-25000" dirty="0"/>
              <a:t> </a:t>
            </a:r>
            <a:r>
              <a:rPr lang="es-ES" altLang="es-MX" sz="2000" i="1" dirty="0"/>
              <a:t>/</a:t>
            </a:r>
            <a:r>
              <a:rPr lang="es-ES" altLang="es-MX" sz="2000" i="1" dirty="0" err="1"/>
              <a:t>a</a:t>
            </a:r>
            <a:r>
              <a:rPr lang="es-ES" altLang="es-MX" sz="2000" i="1" baseline="-25000" dirty="0" err="1"/>
              <a:t>TA</a:t>
            </a:r>
            <a:endParaRPr lang="es-ES" altLang="es-MX" sz="2000" i="1" baseline="-25000" dirty="0"/>
          </a:p>
          <a:p>
            <a:pPr lvl="1" algn="just" eaLnBrk="1" hangingPunct="1">
              <a:lnSpc>
                <a:spcPct val="80000"/>
              </a:lnSpc>
            </a:pPr>
            <a:r>
              <a:rPr lang="es-ES" altLang="es-MX" sz="2000" dirty="0"/>
              <a:t>O, consideramos que el </a:t>
            </a:r>
            <a:r>
              <a:rPr lang="es-ES" altLang="es-MX" sz="2000" i="1" dirty="0"/>
              <a:t>total </a:t>
            </a:r>
            <a:r>
              <a:rPr lang="es-ES" altLang="es-MX" sz="2000" dirty="0"/>
              <a:t>de recursos usados en cada industria y se dice que la producción </a:t>
            </a:r>
            <a:r>
              <a:rPr lang="es-ES" altLang="es-MX" sz="2000" b="1" dirty="0"/>
              <a:t>de tela es intensiva en trabajo</a:t>
            </a:r>
            <a:r>
              <a:rPr lang="es-ES" altLang="es-MX" sz="2000" dirty="0"/>
              <a:t> 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MX" sz="2400" dirty="0"/>
              <a:t>Este supuesto da forma a la frontera de posibilidades de la producción.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Marcador de pie de página 2">
            <a:extLst>
              <a:ext uri="{FF2B5EF4-FFF2-40B4-BE49-F238E27FC236}">
                <a16:creationId xmlns:a16="http://schemas.microsoft.com/office/drawing/2014/main" id="{590442F8-716E-C12B-1916-97023B9186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900"/>
              <a:t>Copyright © 2006 Pearson Addison-Wesley. All rights reserved.</a:t>
            </a:r>
            <a:endParaRPr lang="en-CA" altLang="es-MX" sz="900"/>
          </a:p>
        </p:txBody>
      </p:sp>
      <p:sp>
        <p:nvSpPr>
          <p:cNvPr id="21506" name="Marcador de número de diapositiva 3">
            <a:extLst>
              <a:ext uri="{FF2B5EF4-FFF2-40B4-BE49-F238E27FC236}">
                <a16:creationId xmlns:a16="http://schemas.microsoft.com/office/drawing/2014/main" id="{1A3EA4C4-DB12-B7C0-BED2-06A028A4F9E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chemeClr val="tx1"/>
              </a:buClr>
              <a:buSzPct val="80000"/>
              <a:buFont typeface="Symbol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s-MX" sz="1200"/>
              <a:t>4-</a:t>
            </a:r>
            <a:fld id="{F79D5A1D-BB01-2048-944E-9E2A7D041502}" type="slidenum">
              <a:rPr lang="en-US" altLang="es-MX" sz="1200" smtClean="0"/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CA" altLang="es-MX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C3C8221-573D-0674-9DEB-29AF25A1B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/>
              <a:t>Posibilidades de producción (cont.)</a:t>
            </a:r>
          </a:p>
        </p:txBody>
      </p:sp>
      <p:pic>
        <p:nvPicPr>
          <p:cNvPr id="21508" name="Imagen 1">
            <a:extLst>
              <a:ext uri="{FF2B5EF4-FFF2-40B4-BE49-F238E27FC236}">
                <a16:creationId xmlns:a16="http://schemas.microsoft.com/office/drawing/2014/main" id="{68CD7937-F92F-60F1-669F-6DFEDA9264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308100"/>
            <a:ext cx="8059737" cy="52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66B111C8-2D04-C669-A4B8-7BE97569D7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9390" y="1460500"/>
                <a:ext cx="4596063" cy="446405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Font typeface="Times" charset="0"/>
                  <a:buNone/>
                  <a:defRPr/>
                </a:pPr>
                <a:r>
                  <a:rPr lang="es-MX" sz="1350" dirty="0"/>
                  <a:t>Requerimiento de factores </a:t>
                </a:r>
              </a:p>
              <a:p>
                <a:pPr marL="0" indent="0">
                  <a:buFont typeface="Times" charset="0"/>
                  <a:buNone/>
                  <a:defRPr/>
                </a:pPr>
                <a:r>
                  <a:rPr lang="es-MX" sz="1350" dirty="0"/>
                  <a:t>Tela</a:t>
                </a:r>
              </a:p>
              <a:p>
                <a:pPr marL="0" indent="0">
                  <a:buFont typeface="Times" charset="0"/>
                  <a:buNone/>
                  <a:defRPr/>
                </a:pPr>
                <a:r>
                  <a:rPr lang="es-MX" sz="1350" dirty="0"/>
                  <a:t>a </a:t>
                </a:r>
                <a:r>
                  <a:rPr lang="es-MX" sz="1350" baseline="-25000" dirty="0"/>
                  <a:t>KT</a:t>
                </a:r>
                <a:r>
                  <a:rPr lang="es-MX" sz="1350" dirty="0"/>
                  <a:t> = 2</a:t>
                </a:r>
              </a:p>
              <a:p>
                <a:pPr marL="0" indent="0">
                  <a:buFont typeface="Times" charset="0"/>
                  <a:buNone/>
                  <a:defRPr/>
                </a:pPr>
                <a:r>
                  <a:rPr lang="es-MX" sz="1350" dirty="0"/>
                  <a:t>a</a:t>
                </a:r>
                <a:r>
                  <a:rPr lang="es-MX" sz="1350" baseline="-25000" dirty="0"/>
                  <a:t> LT </a:t>
                </a:r>
                <a:r>
                  <a:rPr lang="es-MX" sz="1350" dirty="0"/>
                  <a:t>= 2</a:t>
                </a:r>
              </a:p>
              <a:p>
                <a:pPr marL="0" indent="0">
                  <a:buFont typeface="Times" charset="0"/>
                  <a:buNone/>
                  <a:defRPr/>
                </a:pPr>
                <a:r>
                  <a:rPr lang="es-MX" sz="1350" dirty="0"/>
                  <a:t>Alimentos </a:t>
                </a:r>
              </a:p>
              <a:p>
                <a:pPr marL="0" indent="0">
                  <a:buFont typeface="Times" charset="0"/>
                  <a:buNone/>
                  <a:defRPr/>
                </a:pPr>
                <a:r>
                  <a:rPr lang="es-MX" sz="1350" dirty="0"/>
                  <a:t>a </a:t>
                </a:r>
                <a:r>
                  <a:rPr lang="es-MX" sz="1350" baseline="-25000" dirty="0"/>
                  <a:t>KA</a:t>
                </a:r>
                <a:r>
                  <a:rPr lang="es-MX" sz="1350" dirty="0"/>
                  <a:t> = 3</a:t>
                </a:r>
              </a:p>
              <a:p>
                <a:pPr marL="0" indent="0">
                  <a:buFont typeface="Times" charset="0"/>
                  <a:buNone/>
                  <a:defRPr/>
                </a:pPr>
                <a:r>
                  <a:rPr lang="es-MX" sz="1350" dirty="0"/>
                  <a:t>a </a:t>
                </a:r>
                <a:r>
                  <a:rPr lang="es-MX" sz="1350" baseline="-25000" dirty="0"/>
                  <a:t>LA</a:t>
                </a:r>
                <a:r>
                  <a:rPr lang="es-MX" sz="1350" dirty="0"/>
                  <a:t> = 1</a:t>
                </a:r>
              </a:p>
              <a:p>
                <a:pPr marL="0" indent="0">
                  <a:buNone/>
                  <a:defRPr/>
                </a:pPr>
                <a:r>
                  <a:rPr lang="es-MX" sz="1350" dirty="0"/>
                  <a:t>Dotación de factores </a:t>
                </a:r>
              </a:p>
              <a:p>
                <a:pPr marL="0" indent="0">
                  <a:buNone/>
                  <a:defRPr/>
                </a:pPr>
                <a:r>
                  <a:rPr lang="es-MX" sz="1350" dirty="0"/>
                  <a:t>a </a:t>
                </a:r>
                <a:r>
                  <a:rPr lang="es-MX" sz="1350" baseline="-25000" dirty="0"/>
                  <a:t>KT</a:t>
                </a:r>
                <a:r>
                  <a:rPr lang="es-MX" sz="1350" dirty="0"/>
                  <a:t> * Q </a:t>
                </a:r>
                <a:r>
                  <a:rPr lang="es-MX" sz="1350" baseline="-25000" dirty="0"/>
                  <a:t>T</a:t>
                </a:r>
                <a:r>
                  <a:rPr lang="es-MX" sz="1350" dirty="0"/>
                  <a:t> + a </a:t>
                </a:r>
                <a:r>
                  <a:rPr lang="es-MX" sz="1350" baseline="-25000" dirty="0"/>
                  <a:t>KA</a:t>
                </a:r>
                <a:r>
                  <a:rPr lang="es-MX" sz="1350" dirty="0"/>
                  <a:t> * Q </a:t>
                </a:r>
                <a:r>
                  <a:rPr lang="es-MX" sz="1350" baseline="-25000" dirty="0"/>
                  <a:t>A</a:t>
                </a:r>
                <a:r>
                  <a:rPr lang="es-MX" sz="1350" dirty="0"/>
                  <a:t> </a:t>
                </a:r>
                <a14:m>
                  <m:oMath xmlns:m="http://schemas.openxmlformats.org/officeDocument/2006/math">
                    <m:r>
                      <a:rPr lang="es-MX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s-MX" sz="1350" dirty="0"/>
                  <a:t> K  ó 3 *Q </a:t>
                </a:r>
                <a:r>
                  <a:rPr lang="es-MX" sz="1350" baseline="-25000" dirty="0"/>
                  <a:t>T </a:t>
                </a:r>
                <a:r>
                  <a:rPr lang="es-MX" sz="1350" dirty="0"/>
                  <a:t>+ 2* Q </a:t>
                </a:r>
                <a:r>
                  <a:rPr lang="es-MX" sz="1350" baseline="-25000" dirty="0"/>
                  <a:t>A</a:t>
                </a:r>
                <a:r>
                  <a:rPr lang="es-MX" sz="1350" dirty="0"/>
                  <a:t> = 3,000</a:t>
                </a:r>
              </a:p>
              <a:p>
                <a:pPr marL="0" indent="0">
                  <a:buNone/>
                  <a:defRPr/>
                </a:pPr>
                <a:r>
                  <a:rPr lang="es-MX" sz="1350" dirty="0"/>
                  <a:t>a </a:t>
                </a:r>
                <a:r>
                  <a:rPr lang="es-MX" sz="1350" baseline="-25000" dirty="0"/>
                  <a:t>LT</a:t>
                </a:r>
                <a:r>
                  <a:rPr lang="es-MX" sz="1350" dirty="0"/>
                  <a:t> * Q </a:t>
                </a:r>
                <a:r>
                  <a:rPr lang="es-MX" sz="1350" baseline="-25000" dirty="0"/>
                  <a:t>T</a:t>
                </a:r>
                <a:r>
                  <a:rPr lang="es-MX" sz="1350" dirty="0"/>
                  <a:t> + a </a:t>
                </a:r>
                <a:r>
                  <a:rPr lang="es-MX" sz="1350" baseline="-25000" dirty="0"/>
                  <a:t>LA</a:t>
                </a:r>
                <a:r>
                  <a:rPr lang="es-MX" sz="1350" dirty="0"/>
                  <a:t> * Q </a:t>
                </a:r>
                <a:r>
                  <a:rPr lang="es-MX" sz="1350" baseline="-25000" dirty="0"/>
                  <a:t>A</a:t>
                </a:r>
                <a:r>
                  <a:rPr lang="es-MX" sz="1350" dirty="0"/>
                  <a:t> </a:t>
                </a:r>
                <a14:m>
                  <m:oMath xmlns:m="http://schemas.openxmlformats.org/officeDocument/2006/math">
                    <m:r>
                      <a:rPr lang="es-MX" sz="135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s-MX" sz="1350" dirty="0"/>
                  <a:t> K  ó 2 *Q </a:t>
                </a:r>
                <a:r>
                  <a:rPr lang="es-MX" sz="1350" baseline="-25000" dirty="0"/>
                  <a:t>T </a:t>
                </a:r>
                <a:r>
                  <a:rPr lang="es-MX" sz="1350" dirty="0"/>
                  <a:t>+ 1* Q </a:t>
                </a:r>
                <a:r>
                  <a:rPr lang="es-MX" sz="1350" baseline="-25000" dirty="0"/>
                  <a:t>A</a:t>
                </a:r>
                <a:r>
                  <a:rPr lang="es-MX" sz="1350" dirty="0"/>
                  <a:t> = 2,000</a:t>
                </a:r>
              </a:p>
              <a:p>
                <a:pPr marL="0" indent="0">
                  <a:buFont typeface="Times" charset="0"/>
                  <a:buNone/>
                  <a:defRPr/>
                </a:pPr>
                <a:r>
                  <a:rPr lang="es-MX" sz="1350" dirty="0"/>
                  <a:t>Unidades personas  hr 2,000</a:t>
                </a:r>
              </a:p>
              <a:p>
                <a:pPr marL="0" indent="0">
                  <a:buFont typeface="Times" charset="0"/>
                  <a:buNone/>
                  <a:defRPr/>
                </a:pPr>
                <a:r>
                  <a:rPr lang="es-MX" sz="1350" dirty="0"/>
                  <a:t>Q </a:t>
                </a:r>
                <a:r>
                  <a:rPr lang="es-MX" sz="1350" baseline="-25000" dirty="0"/>
                  <a:t>A</a:t>
                </a:r>
                <a:r>
                  <a:rPr lang="es-MX" sz="1350" dirty="0"/>
                  <a:t> = 2000/ 1 = 2,000</a:t>
                </a:r>
              </a:p>
              <a:p>
                <a:pPr marL="0" indent="0">
                  <a:buFont typeface="Times" charset="0"/>
                  <a:buNone/>
                  <a:defRPr/>
                </a:pPr>
                <a:r>
                  <a:rPr lang="es-MX" sz="1350" dirty="0"/>
                  <a:t>Q </a:t>
                </a:r>
                <a:r>
                  <a:rPr lang="es-MX" sz="1350" baseline="-25000" dirty="0"/>
                  <a:t>T</a:t>
                </a:r>
                <a:r>
                  <a:rPr lang="es-MX" sz="1350" dirty="0"/>
                  <a:t> = 2000/ 2 = 1,000</a:t>
                </a:r>
              </a:p>
              <a:p>
                <a:pPr marL="0" indent="0">
                  <a:buFont typeface="Times" charset="0"/>
                  <a:buNone/>
                  <a:defRPr/>
                </a:pPr>
                <a:r>
                  <a:rPr lang="es-MX" sz="1350" dirty="0"/>
                  <a:t>Ó</a:t>
                </a:r>
              </a:p>
              <a:p>
                <a:pPr marL="0" indent="0">
                  <a:buFont typeface="Times" charset="0"/>
                  <a:buNone/>
                  <a:defRPr/>
                </a:pPr>
                <a:r>
                  <a:rPr lang="es-MX" sz="1350" dirty="0"/>
                  <a:t>Unidades hr  maquina 3,000</a:t>
                </a:r>
              </a:p>
              <a:p>
                <a:pPr marL="0" indent="0">
                  <a:buFont typeface="Times" charset="0"/>
                  <a:buNone/>
                  <a:defRPr/>
                </a:pPr>
                <a:r>
                  <a:rPr lang="es-MX" sz="1350" dirty="0"/>
                  <a:t>Q </a:t>
                </a:r>
                <a:r>
                  <a:rPr lang="es-MX" sz="1350" baseline="-25000" dirty="0"/>
                  <a:t>A</a:t>
                </a:r>
                <a:r>
                  <a:rPr lang="es-MX" sz="1350" dirty="0"/>
                  <a:t> = 3000/ 3 = 1,000</a:t>
                </a:r>
              </a:p>
              <a:p>
                <a:pPr marL="0" indent="0">
                  <a:buFont typeface="Times" charset="0"/>
                  <a:buNone/>
                  <a:defRPr/>
                </a:pPr>
                <a:r>
                  <a:rPr lang="es-MX" sz="1350" dirty="0"/>
                  <a:t>Q </a:t>
                </a:r>
                <a:r>
                  <a:rPr lang="es-MX" sz="1350" baseline="-25000" dirty="0"/>
                  <a:t>T</a:t>
                </a:r>
                <a:r>
                  <a:rPr lang="es-MX" sz="1350" dirty="0"/>
                  <a:t> = 3000/ 2 = 1,500</a:t>
                </a:r>
              </a:p>
              <a:p>
                <a:pPr marL="0" indent="0">
                  <a:buNone/>
                  <a:defRPr/>
                </a:pPr>
                <a:r>
                  <a:rPr lang="es-MX" sz="1350" dirty="0"/>
                  <a:t>U hr Maq</a:t>
                </a:r>
                <a:r>
                  <a:rPr lang="es-MX" sz="1350" baseline="-25000" dirty="0"/>
                  <a:t> </a:t>
                </a:r>
                <a:r>
                  <a:rPr lang="es-MX" sz="1350" dirty="0"/>
                  <a:t>Q</a:t>
                </a:r>
                <a:r>
                  <a:rPr lang="es-MX" sz="1350" baseline="-25000" dirty="0"/>
                  <a:t>3 </a:t>
                </a:r>
                <a:r>
                  <a:rPr lang="es-MX" sz="1350" dirty="0"/>
                  <a:t>= 500* 3 + 750 *2 = 3,000</a:t>
                </a:r>
              </a:p>
              <a:p>
                <a:pPr marL="0" indent="0">
                  <a:buFont typeface="Times" charset="0"/>
                  <a:buNone/>
                  <a:defRPr/>
                </a:pPr>
                <a:r>
                  <a:rPr lang="es-MX" sz="1350" dirty="0"/>
                  <a:t>U  hr per Q</a:t>
                </a:r>
                <a:r>
                  <a:rPr lang="es-MX" sz="1350" baseline="-25000" dirty="0"/>
                  <a:t>3 </a:t>
                </a:r>
                <a:r>
                  <a:rPr lang="es-MX" sz="1350" dirty="0"/>
                  <a:t>= 750*2 + 500*1 =  2,000</a:t>
                </a:r>
                <a:endParaRPr lang="es-MX" sz="1350" baseline="-25000" dirty="0"/>
              </a:p>
              <a:p>
                <a:pPr marL="0" indent="0">
                  <a:buFont typeface="Times" charset="0"/>
                  <a:buNone/>
                  <a:defRPr/>
                </a:pPr>
                <a:endParaRPr lang="es-MX" sz="1350" dirty="0"/>
              </a:p>
              <a:p>
                <a:pPr marL="0" indent="0">
                  <a:buFont typeface="Times" charset="0"/>
                  <a:buNone/>
                  <a:defRPr/>
                </a:pPr>
                <a:endParaRPr lang="es-MX" sz="1350" dirty="0"/>
              </a:p>
              <a:p>
                <a:pPr marL="0" indent="0">
                  <a:buFont typeface="Times" charset="0"/>
                  <a:buNone/>
                  <a:defRPr/>
                </a:pPr>
                <a:endParaRPr lang="es-MX" sz="1350" dirty="0"/>
              </a:p>
              <a:p>
                <a:pPr marL="0" indent="0">
                  <a:buFont typeface="Times" charset="0"/>
                  <a:buNone/>
                  <a:defRPr/>
                </a:pPr>
                <a:endParaRPr lang="es-MX" sz="1350" dirty="0"/>
              </a:p>
              <a:p>
                <a:pPr marL="0" indent="0">
                  <a:buFont typeface="Times" charset="0"/>
                  <a:buNone/>
                  <a:defRPr/>
                </a:pPr>
                <a:endParaRPr lang="es-MX" sz="1350" dirty="0"/>
              </a:p>
              <a:p>
                <a:pPr marL="0" indent="0">
                  <a:buFont typeface="Times" charset="0"/>
                  <a:buNone/>
                  <a:defRPr/>
                </a:pPr>
                <a:endParaRPr lang="es-MX" sz="1350" dirty="0"/>
              </a:p>
              <a:p>
                <a:pPr marL="0" indent="0">
                  <a:buFont typeface="Times" charset="0"/>
                  <a:buNone/>
                  <a:defRPr/>
                </a:pPr>
                <a:endParaRPr lang="es-MX" sz="1350" dirty="0"/>
              </a:p>
              <a:p>
                <a:pPr marL="0" indent="0">
                  <a:buFont typeface="Times" charset="0"/>
                  <a:buNone/>
                  <a:defRPr/>
                </a:pPr>
                <a:endParaRPr lang="es-MX" sz="135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66B111C8-2D04-C669-A4B8-7BE97569D7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9390" y="1460500"/>
                <a:ext cx="4596063" cy="4464050"/>
              </a:xfrm>
              <a:blipFill>
                <a:blip r:embed="rId2"/>
                <a:stretch>
                  <a:fillRect t="-852"/>
                </a:stretch>
              </a:blipFill>
            </p:spPr>
            <p:txBody>
              <a:bodyPr/>
              <a:lstStyle/>
              <a:p>
                <a:r>
                  <a:rPr lang="es-ES_trad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530" name="Imagen 3">
            <a:extLst>
              <a:ext uri="{FF2B5EF4-FFF2-40B4-BE49-F238E27FC236}">
                <a16:creationId xmlns:a16="http://schemas.microsoft.com/office/drawing/2014/main" id="{004F5790-882B-C68C-0AAE-D4047E194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79" y="1460500"/>
            <a:ext cx="4897521" cy="409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>
            <a:extLst>
              <a:ext uri="{FF2B5EF4-FFF2-40B4-BE49-F238E27FC236}">
                <a16:creationId xmlns:a16="http://schemas.microsoft.com/office/drawing/2014/main" id="{A3214644-0D20-49B3-8287-2329D4E4B1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altLang="es-MX"/>
              <a:t>Posibilidades de producción (cont.)</a:t>
            </a:r>
          </a:p>
        </p:txBody>
      </p:sp>
    </p:spTree>
  </p:cSld>
  <p:clrMapOvr>
    <a:masterClrMapping/>
  </p:clrMapOvr>
  <p:transition spd="med">
    <p:pull dir="r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Krugman_template2">
  <a:themeElements>
    <a:clrScheme name="Krugman_template2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Krugman_template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Krugman_template2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gman_template2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ugman_template2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ugman_template2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rugman_template2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ugman_template2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rugman_template2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mr_smarty_pants:Users:marktemelko:dayjob:Oh_Type_Documents:Krugman:mt_krugman:Krugman_template:Krugman_template2.pot</Template>
  <TotalTime>6190</TotalTime>
  <Words>4930</Words>
  <Application>Microsoft Macintosh PowerPoint</Application>
  <PresentationFormat>Presentación en pantalla (4:3)</PresentationFormat>
  <Paragraphs>399</Paragraphs>
  <Slides>60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60</vt:i4>
      </vt:variant>
    </vt:vector>
  </HeadingPairs>
  <TitlesOfParts>
    <vt:vector size="65" baseType="lpstr">
      <vt:lpstr>Arial</vt:lpstr>
      <vt:lpstr>Cambria Math</vt:lpstr>
      <vt:lpstr>Symbol</vt:lpstr>
      <vt:lpstr>Times</vt:lpstr>
      <vt:lpstr>Krugman_template2</vt:lpstr>
      <vt:lpstr>Capítulo 4</vt:lpstr>
      <vt:lpstr>Contenido</vt:lpstr>
      <vt:lpstr>Introducción</vt:lpstr>
      <vt:lpstr>El modelo Heckscher-Ohlin de dos factores </vt:lpstr>
      <vt:lpstr>Posibilidades de producción</vt:lpstr>
      <vt:lpstr>Posibilidades de producción (cont.)</vt:lpstr>
      <vt:lpstr>Posibilidades de producción (cont.)</vt:lpstr>
      <vt:lpstr>Posibilidades de producción (cont.)</vt:lpstr>
      <vt:lpstr>Posibilidades de producción (cont.)</vt:lpstr>
      <vt:lpstr>Posibilidades de producción (cont.)</vt:lpstr>
      <vt:lpstr>Posibilidades de producción (cont.)</vt:lpstr>
      <vt:lpstr>Posibilidades de producción (cont.)</vt:lpstr>
      <vt:lpstr>Producción y precios </vt:lpstr>
      <vt:lpstr>Producción y precios (cont.)</vt:lpstr>
      <vt:lpstr>Producción y precios (cont.)</vt:lpstr>
      <vt:lpstr>Posibilidades de factores productivos en alimentos</vt:lpstr>
      <vt:lpstr>Producción y precios (cont.)</vt:lpstr>
      <vt:lpstr>Precios de los factores, precios de los bienes y elección de factores</vt:lpstr>
      <vt:lpstr>Precios de los factores, precios de los bienes y elección de factores (cont.)</vt:lpstr>
      <vt:lpstr>Precios de los factores, precios de los bienes y elección de factores (cont.)</vt:lpstr>
      <vt:lpstr>Precios de los factores, precios de los bienes y elección de factores (cont.)</vt:lpstr>
      <vt:lpstr>Precios de los factores, precios de los bienes y elección de factores (cont.)</vt:lpstr>
      <vt:lpstr>Precios de los factores, precios de los bienes y elección de factores (cont.)</vt:lpstr>
      <vt:lpstr>Precios de los factores, precios de los bienes y elección de factores (cont.)</vt:lpstr>
      <vt:lpstr>Precio de los factores, precio de los bienes, elección de factores y los niveles de producción</vt:lpstr>
      <vt:lpstr>Precio de los factores, precio de los bienes, elección de factores y los niveles de producción (cont.)</vt:lpstr>
      <vt:lpstr>Precio de los factores, precio de los bienes, elección de factores y los niveles de producción (cont.)</vt:lpstr>
      <vt:lpstr>Precio de los factores, precio de los bienes, elección de factores y los niveles de producción </vt:lpstr>
      <vt:lpstr>Precio de los factores, precio de los bienes, elección de factores y los niveles de producción </vt:lpstr>
      <vt:lpstr>Precio de los factores, precio de los bienes, elección de factores y los niveles de producción</vt:lpstr>
      <vt:lpstr>Precio de los factores, precio de los bienes, elección de factores y los niveles de producción</vt:lpstr>
      <vt:lpstr>Comercio en el modelo Heckscher-Ohlin</vt:lpstr>
      <vt:lpstr>Comercio en el modelo Heckscher-Ohlin</vt:lpstr>
      <vt:lpstr>Comercio en el modelo Heckscher-Ohlin</vt:lpstr>
      <vt:lpstr>Comercio en el modelo Heckscher-Ohlin</vt:lpstr>
      <vt:lpstr>Comercio en el modelo Heckscher-Ohlin</vt:lpstr>
      <vt:lpstr>Comercio en el modelo Heckscher-Ohlin</vt:lpstr>
      <vt:lpstr>Comercio en el modelo Heckscher-Ohlin</vt:lpstr>
      <vt:lpstr>Comercio en el modelo Heckscher-Ohlin</vt:lpstr>
      <vt:lpstr>Comercio en el modelo Heckscher-Ohlin (cont.)</vt:lpstr>
      <vt:lpstr>Comercio en el modelo Heckscher-Ohlin (cont.)</vt:lpstr>
      <vt:lpstr>Comercio en el modelo Heckscher-Ohlin (cont.)</vt:lpstr>
      <vt:lpstr>Comercio en el modelo Heckscher-Ohlin (cont.)</vt:lpstr>
      <vt:lpstr>Igualación del precio de los factores</vt:lpstr>
      <vt:lpstr>Igualación del precio de los factores (cont.)</vt:lpstr>
      <vt:lpstr>Igualación del precio de los factores (cont.)</vt:lpstr>
      <vt:lpstr>¿El comercio aumenta la desigualdad del ingreso? (cont.)</vt:lpstr>
      <vt:lpstr>¿El comercio aumenta la desigualdad del ingreso? (cont.)</vt:lpstr>
      <vt:lpstr>El comercio y la distribución de la renta</vt:lpstr>
      <vt:lpstr>El comercio y la distribución de la renta (cont.)</vt:lpstr>
      <vt:lpstr>Evidencia empírica del modelo Heckscher-Ohlin</vt:lpstr>
      <vt:lpstr>Evidencia empírica del modelo Heckscher-Ohlin (cont.)</vt:lpstr>
      <vt:lpstr>Evidencia empírica del modelo Heckscher-Ohlin (cont.)</vt:lpstr>
      <vt:lpstr>Evidencia empírica del modelo Heckscher-Ohlin (cont.)</vt:lpstr>
      <vt:lpstr>Evidencia empírica del modelo Heckscher-Ohlin(cont.)</vt:lpstr>
      <vt:lpstr>Evidencia empírica del modelo Heckscher-Ohlin (cont.)</vt:lpstr>
      <vt:lpstr>Resumen</vt:lpstr>
      <vt:lpstr>Resumen (cont.)</vt:lpstr>
      <vt:lpstr>Resumen (cont.)</vt:lpstr>
      <vt:lpstr>Resumen (cont.)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Resources and Trade: The Heckscher-Ohlin Model</dc:title>
  <dc:creator>Thomas Bishop</dc:creator>
  <cp:lastModifiedBy> </cp:lastModifiedBy>
  <cp:revision>280</cp:revision>
  <dcterms:created xsi:type="dcterms:W3CDTF">2005-06-13T16:33:01Z</dcterms:created>
  <dcterms:modified xsi:type="dcterms:W3CDTF">2024-03-13T19:50:43Z</dcterms:modified>
</cp:coreProperties>
</file>