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8" r:id="rId4"/>
    <p:sldId id="267" r:id="rId5"/>
    <p:sldId id="269" r:id="rId6"/>
    <p:sldId id="270" r:id="rId7"/>
    <p:sldId id="257" r:id="rId8"/>
    <p:sldId id="258" r:id="rId9"/>
    <p:sldId id="259" r:id="rId10"/>
    <p:sldId id="260" r:id="rId11"/>
    <p:sldId id="261" r:id="rId12"/>
    <p:sldId id="266" r:id="rId13"/>
    <p:sldId id="263" r:id="rId14"/>
    <p:sldId id="271" r:id="rId15"/>
    <p:sldId id="264" r:id="rId16"/>
    <p:sldId id="275" r:id="rId17"/>
    <p:sldId id="274" r:id="rId18"/>
    <p:sldId id="265"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31" autoAdjust="0"/>
    <p:restoredTop sz="94663"/>
  </p:normalViewPr>
  <p:slideViewPr>
    <p:cSldViewPr snapToGrid="0">
      <p:cViewPr varScale="1">
        <p:scale>
          <a:sx n="117" d="100"/>
          <a:sy n="117" d="100"/>
        </p:scale>
        <p:origin x="81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3482CE38-5A50-4787-8DC1-E1DCBC3A6C78}" type="datetimeFigureOut">
              <a:rPr lang="es-MX" smtClean="0"/>
              <a:t>24/06/21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161CB16-E337-4182-9842-4509783B2D1E}" type="slidenum">
              <a:rPr lang="es-MX" smtClean="0"/>
              <a:t>‹Nº›</a:t>
            </a:fld>
            <a:endParaRPr lang="es-MX"/>
          </a:p>
        </p:txBody>
      </p:sp>
    </p:spTree>
    <p:extLst>
      <p:ext uri="{BB962C8B-B14F-4D97-AF65-F5344CB8AC3E}">
        <p14:creationId xmlns:p14="http://schemas.microsoft.com/office/powerpoint/2010/main" val="105005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482CE38-5A50-4787-8DC1-E1DCBC3A6C78}" type="datetimeFigureOut">
              <a:rPr lang="es-MX" smtClean="0"/>
              <a:t>24/06/21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161CB16-E337-4182-9842-4509783B2D1E}" type="slidenum">
              <a:rPr lang="es-MX" smtClean="0"/>
              <a:t>‹Nº›</a:t>
            </a:fld>
            <a:endParaRPr lang="es-MX"/>
          </a:p>
        </p:txBody>
      </p:sp>
    </p:spTree>
    <p:extLst>
      <p:ext uri="{BB962C8B-B14F-4D97-AF65-F5344CB8AC3E}">
        <p14:creationId xmlns:p14="http://schemas.microsoft.com/office/powerpoint/2010/main" val="301767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482CE38-5A50-4787-8DC1-E1DCBC3A6C78}" type="datetimeFigureOut">
              <a:rPr lang="es-MX" smtClean="0"/>
              <a:t>24/06/21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161CB16-E337-4182-9842-4509783B2D1E}" type="slidenum">
              <a:rPr lang="es-MX" smtClean="0"/>
              <a:t>‹Nº›</a:t>
            </a:fld>
            <a:endParaRPr lang="es-MX"/>
          </a:p>
        </p:txBody>
      </p:sp>
    </p:spTree>
    <p:extLst>
      <p:ext uri="{BB962C8B-B14F-4D97-AF65-F5344CB8AC3E}">
        <p14:creationId xmlns:p14="http://schemas.microsoft.com/office/powerpoint/2010/main" val="10725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482CE38-5A50-4787-8DC1-E1DCBC3A6C78}" type="datetimeFigureOut">
              <a:rPr lang="es-MX" smtClean="0"/>
              <a:t>24/06/21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161CB16-E337-4182-9842-4509783B2D1E}" type="slidenum">
              <a:rPr lang="es-MX" smtClean="0"/>
              <a:t>‹Nº›</a:t>
            </a:fld>
            <a:endParaRPr lang="es-MX"/>
          </a:p>
        </p:txBody>
      </p:sp>
    </p:spTree>
    <p:extLst>
      <p:ext uri="{BB962C8B-B14F-4D97-AF65-F5344CB8AC3E}">
        <p14:creationId xmlns:p14="http://schemas.microsoft.com/office/powerpoint/2010/main" val="257347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482CE38-5A50-4787-8DC1-E1DCBC3A6C78}" type="datetimeFigureOut">
              <a:rPr lang="es-MX" smtClean="0"/>
              <a:t>24/06/21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161CB16-E337-4182-9842-4509783B2D1E}" type="slidenum">
              <a:rPr lang="es-MX" smtClean="0"/>
              <a:t>‹Nº›</a:t>
            </a:fld>
            <a:endParaRPr lang="es-MX"/>
          </a:p>
        </p:txBody>
      </p:sp>
    </p:spTree>
    <p:extLst>
      <p:ext uri="{BB962C8B-B14F-4D97-AF65-F5344CB8AC3E}">
        <p14:creationId xmlns:p14="http://schemas.microsoft.com/office/powerpoint/2010/main" val="318288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3482CE38-5A50-4787-8DC1-E1DCBC3A6C78}" type="datetimeFigureOut">
              <a:rPr lang="es-MX" smtClean="0"/>
              <a:t>24/06/21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161CB16-E337-4182-9842-4509783B2D1E}" type="slidenum">
              <a:rPr lang="es-MX" smtClean="0"/>
              <a:t>‹Nº›</a:t>
            </a:fld>
            <a:endParaRPr lang="es-MX"/>
          </a:p>
        </p:txBody>
      </p:sp>
    </p:spTree>
    <p:extLst>
      <p:ext uri="{BB962C8B-B14F-4D97-AF65-F5344CB8AC3E}">
        <p14:creationId xmlns:p14="http://schemas.microsoft.com/office/powerpoint/2010/main" val="16350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3482CE38-5A50-4787-8DC1-E1DCBC3A6C78}" type="datetimeFigureOut">
              <a:rPr lang="es-MX" smtClean="0"/>
              <a:t>24/06/21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161CB16-E337-4182-9842-4509783B2D1E}" type="slidenum">
              <a:rPr lang="es-MX" smtClean="0"/>
              <a:t>‹Nº›</a:t>
            </a:fld>
            <a:endParaRPr lang="es-MX"/>
          </a:p>
        </p:txBody>
      </p:sp>
    </p:spTree>
    <p:extLst>
      <p:ext uri="{BB962C8B-B14F-4D97-AF65-F5344CB8AC3E}">
        <p14:creationId xmlns:p14="http://schemas.microsoft.com/office/powerpoint/2010/main" val="134086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482CE38-5A50-4787-8DC1-E1DCBC3A6C78}" type="datetimeFigureOut">
              <a:rPr lang="es-MX" smtClean="0"/>
              <a:t>24/06/21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161CB16-E337-4182-9842-4509783B2D1E}" type="slidenum">
              <a:rPr lang="es-MX" smtClean="0"/>
              <a:t>‹Nº›</a:t>
            </a:fld>
            <a:endParaRPr lang="es-MX"/>
          </a:p>
        </p:txBody>
      </p:sp>
    </p:spTree>
    <p:extLst>
      <p:ext uri="{BB962C8B-B14F-4D97-AF65-F5344CB8AC3E}">
        <p14:creationId xmlns:p14="http://schemas.microsoft.com/office/powerpoint/2010/main" val="391711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482CE38-5A50-4787-8DC1-E1DCBC3A6C78}" type="datetimeFigureOut">
              <a:rPr lang="es-MX" smtClean="0"/>
              <a:t>24/06/21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161CB16-E337-4182-9842-4509783B2D1E}" type="slidenum">
              <a:rPr lang="es-MX" smtClean="0"/>
              <a:t>‹Nº›</a:t>
            </a:fld>
            <a:endParaRPr lang="es-MX"/>
          </a:p>
        </p:txBody>
      </p:sp>
    </p:spTree>
    <p:extLst>
      <p:ext uri="{BB962C8B-B14F-4D97-AF65-F5344CB8AC3E}">
        <p14:creationId xmlns:p14="http://schemas.microsoft.com/office/powerpoint/2010/main" val="375414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82CE38-5A50-4787-8DC1-E1DCBC3A6C78}" type="datetimeFigureOut">
              <a:rPr lang="es-MX" smtClean="0"/>
              <a:t>24/06/21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161CB16-E337-4182-9842-4509783B2D1E}" type="slidenum">
              <a:rPr lang="es-MX" smtClean="0"/>
              <a:t>‹Nº›</a:t>
            </a:fld>
            <a:endParaRPr lang="es-MX"/>
          </a:p>
        </p:txBody>
      </p:sp>
    </p:spTree>
    <p:extLst>
      <p:ext uri="{BB962C8B-B14F-4D97-AF65-F5344CB8AC3E}">
        <p14:creationId xmlns:p14="http://schemas.microsoft.com/office/powerpoint/2010/main" val="126068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82CE38-5A50-4787-8DC1-E1DCBC3A6C78}" type="datetimeFigureOut">
              <a:rPr lang="es-MX" smtClean="0"/>
              <a:t>24/06/21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161CB16-E337-4182-9842-4509783B2D1E}" type="slidenum">
              <a:rPr lang="es-MX" smtClean="0"/>
              <a:t>‹Nº›</a:t>
            </a:fld>
            <a:endParaRPr lang="es-MX"/>
          </a:p>
        </p:txBody>
      </p:sp>
    </p:spTree>
    <p:extLst>
      <p:ext uri="{BB962C8B-B14F-4D97-AF65-F5344CB8AC3E}">
        <p14:creationId xmlns:p14="http://schemas.microsoft.com/office/powerpoint/2010/main" val="312019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2CE38-5A50-4787-8DC1-E1DCBC3A6C78}" type="datetimeFigureOut">
              <a:rPr lang="es-MX" smtClean="0"/>
              <a:t>24/06/21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1CB16-E337-4182-9842-4509783B2D1E}" type="slidenum">
              <a:rPr lang="es-MX" smtClean="0"/>
              <a:t>‹Nº›</a:t>
            </a:fld>
            <a:endParaRPr lang="es-MX"/>
          </a:p>
        </p:txBody>
      </p:sp>
    </p:spTree>
    <p:extLst>
      <p:ext uri="{BB962C8B-B14F-4D97-AF65-F5344CB8AC3E}">
        <p14:creationId xmlns:p14="http://schemas.microsoft.com/office/powerpoint/2010/main" val="3525767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Resumen ajustes de balanza de pagos</a:t>
            </a:r>
          </a:p>
        </p:txBody>
      </p:sp>
      <p:sp>
        <p:nvSpPr>
          <p:cNvPr id="3" name="Subtítulo 2"/>
          <p:cNvSpPr>
            <a:spLocks noGrp="1"/>
          </p:cNvSpPr>
          <p:nvPr>
            <p:ph type="subTitle" idx="1"/>
          </p:nvPr>
        </p:nvSpPr>
        <p:spPr/>
        <p:txBody>
          <a:bodyPr/>
          <a:lstStyle/>
          <a:p>
            <a:r>
              <a:rPr lang="es-MX" dirty="0"/>
              <a:t>Con base a Economía Internacional, Robert J. </a:t>
            </a:r>
            <a:r>
              <a:rPr lang="es-MX" dirty="0" err="1"/>
              <a:t>Carbaugh</a:t>
            </a:r>
            <a:r>
              <a:rPr lang="es-MX" dirty="0"/>
              <a:t>. </a:t>
            </a:r>
          </a:p>
          <a:p>
            <a:r>
              <a:rPr lang="es-MX" dirty="0"/>
              <a:t>Capítulos 13 y 14</a:t>
            </a:r>
          </a:p>
        </p:txBody>
      </p:sp>
    </p:spTree>
    <p:extLst>
      <p:ext uri="{BB962C8B-B14F-4D97-AF65-F5344CB8AC3E}">
        <p14:creationId xmlns:p14="http://schemas.microsoft.com/office/powerpoint/2010/main" val="254660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96455" y="2714357"/>
            <a:ext cx="1805941" cy="5268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de ingresos</a:t>
            </a:r>
          </a:p>
        </p:txBody>
      </p:sp>
      <p:sp>
        <p:nvSpPr>
          <p:cNvPr id="6" name="Rectángulo 5"/>
          <p:cNvSpPr/>
          <p:nvPr/>
        </p:nvSpPr>
        <p:spPr>
          <a:xfrm>
            <a:off x="226420" y="3096989"/>
            <a:ext cx="2006826"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rPr>
              <a:t>Tipo de cambio fijo</a:t>
            </a:r>
          </a:p>
        </p:txBody>
      </p:sp>
      <p:sp>
        <p:nvSpPr>
          <p:cNvPr id="9" name="Rectángulo 8"/>
          <p:cNvSpPr/>
          <p:nvPr/>
        </p:nvSpPr>
        <p:spPr>
          <a:xfrm>
            <a:off x="8115301" y="244929"/>
            <a:ext cx="3856530" cy="4236723"/>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b="1" dirty="0">
                <a:solidFill>
                  <a:srgbClr val="002060"/>
                </a:solidFill>
              </a:rPr>
              <a:t>Desventajas de los mecanismos de ajuste automáticos: </a:t>
            </a:r>
            <a:r>
              <a:rPr lang="es-MX" sz="1400" dirty="0">
                <a:solidFill>
                  <a:schemeClr val="tx1"/>
                </a:solidFill>
              </a:rPr>
              <a:t>El mecanismo de ajuste automático de la balanza de pagos tiene varias desventajas. Las naciones deben estar dispuestas a aceptar los cambios negativos en la economía del país cuando sea necesario para conseguir el ajuste de la balanza de pagos. Quienes diseñan las políticas deben sacrificar la posibilidad de utilizar discrecionalmente la política económica para propiciar el equilibrio interno.</a:t>
            </a:r>
          </a:p>
          <a:p>
            <a:pPr algn="just"/>
            <a:r>
              <a:rPr lang="es-MX" sz="1400" b="1" dirty="0">
                <a:solidFill>
                  <a:schemeClr val="tx1"/>
                </a:solidFill>
              </a:rPr>
              <a:t>En la practica,  las naciones modernas son reacias a hacer sacrificios internos significativos para alcanzar el equilibrio externo, lo cual provoca que recurrir a un proceso de ajuste automático de pagos no sea una política aceptable</a:t>
            </a:r>
            <a:r>
              <a:rPr lang="es-MX" sz="1400" dirty="0">
                <a:solidFill>
                  <a:schemeClr val="tx1"/>
                </a:solidFill>
              </a:rPr>
              <a:t>. </a:t>
            </a:r>
          </a:p>
        </p:txBody>
      </p:sp>
      <p:sp>
        <p:nvSpPr>
          <p:cNvPr id="11" name="Rectángulo 10"/>
          <p:cNvSpPr/>
          <p:nvPr/>
        </p:nvSpPr>
        <p:spPr>
          <a:xfrm>
            <a:off x="3313609" y="1849350"/>
            <a:ext cx="1805941" cy="64380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de tasas de interés</a:t>
            </a:r>
          </a:p>
        </p:txBody>
      </p:sp>
      <p:sp>
        <p:nvSpPr>
          <p:cNvPr id="12" name="Rectángulo 11"/>
          <p:cNvSpPr/>
          <p:nvPr/>
        </p:nvSpPr>
        <p:spPr>
          <a:xfrm>
            <a:off x="3317963" y="880659"/>
            <a:ext cx="1792880" cy="76852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de los precios</a:t>
            </a:r>
          </a:p>
        </p:txBody>
      </p:sp>
      <p:sp>
        <p:nvSpPr>
          <p:cNvPr id="13" name="Rectángulo 12"/>
          <p:cNvSpPr/>
          <p:nvPr/>
        </p:nvSpPr>
        <p:spPr>
          <a:xfrm>
            <a:off x="3296455" y="5601791"/>
            <a:ext cx="1805941" cy="526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monetarios</a:t>
            </a:r>
          </a:p>
        </p:txBody>
      </p:sp>
      <p:sp>
        <p:nvSpPr>
          <p:cNvPr id="29" name="Abrir llave 28"/>
          <p:cNvSpPr/>
          <p:nvPr/>
        </p:nvSpPr>
        <p:spPr>
          <a:xfrm>
            <a:off x="2623453" y="880659"/>
            <a:ext cx="446587" cy="56562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400"/>
          </a:p>
        </p:txBody>
      </p:sp>
      <p:sp>
        <p:nvSpPr>
          <p:cNvPr id="14" name="Rectángulo 13"/>
          <p:cNvSpPr/>
          <p:nvPr/>
        </p:nvSpPr>
        <p:spPr>
          <a:xfrm>
            <a:off x="5430879" y="1835335"/>
            <a:ext cx="2090057" cy="527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Flujos financieros diferenciales de las tasas de interés</a:t>
            </a:r>
          </a:p>
        </p:txBody>
      </p:sp>
      <p:sp>
        <p:nvSpPr>
          <p:cNvPr id="15" name="Rectángulo 14"/>
          <p:cNvSpPr/>
          <p:nvPr/>
        </p:nvSpPr>
        <p:spPr>
          <a:xfrm>
            <a:off x="5446121" y="962301"/>
            <a:ext cx="1140822" cy="196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Patrón oro</a:t>
            </a:r>
          </a:p>
        </p:txBody>
      </p:sp>
      <p:sp>
        <p:nvSpPr>
          <p:cNvPr id="16" name="Rectángulo 15"/>
          <p:cNvSpPr/>
          <p:nvPr/>
        </p:nvSpPr>
        <p:spPr>
          <a:xfrm>
            <a:off x="5439588" y="1258383"/>
            <a:ext cx="2081347" cy="204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Teoría cuantitativa del dinero</a:t>
            </a:r>
          </a:p>
        </p:txBody>
      </p:sp>
      <p:sp>
        <p:nvSpPr>
          <p:cNvPr id="17" name="Cerrar llave 16"/>
          <p:cNvSpPr/>
          <p:nvPr/>
        </p:nvSpPr>
        <p:spPr>
          <a:xfrm>
            <a:off x="7520936" y="962301"/>
            <a:ext cx="365760" cy="21597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8" name="Abrir llave 17"/>
          <p:cNvSpPr/>
          <p:nvPr/>
        </p:nvSpPr>
        <p:spPr>
          <a:xfrm>
            <a:off x="5231669" y="962301"/>
            <a:ext cx="266700" cy="5138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226176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96455" y="2714357"/>
            <a:ext cx="1805941" cy="526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de ingresos</a:t>
            </a:r>
          </a:p>
        </p:txBody>
      </p:sp>
      <p:sp>
        <p:nvSpPr>
          <p:cNvPr id="6" name="Rectángulo 5"/>
          <p:cNvSpPr/>
          <p:nvPr/>
        </p:nvSpPr>
        <p:spPr>
          <a:xfrm>
            <a:off x="226420" y="3096989"/>
            <a:ext cx="2006826"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rPr>
              <a:t>Tipo de cambio fijo</a:t>
            </a:r>
          </a:p>
        </p:txBody>
      </p:sp>
      <p:sp>
        <p:nvSpPr>
          <p:cNvPr id="11" name="Rectángulo 10"/>
          <p:cNvSpPr/>
          <p:nvPr/>
        </p:nvSpPr>
        <p:spPr>
          <a:xfrm>
            <a:off x="3313609" y="1849350"/>
            <a:ext cx="1805941" cy="643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de tasas de interés</a:t>
            </a:r>
          </a:p>
        </p:txBody>
      </p:sp>
      <p:sp>
        <p:nvSpPr>
          <p:cNvPr id="12" name="Rectángulo 11"/>
          <p:cNvSpPr/>
          <p:nvPr/>
        </p:nvSpPr>
        <p:spPr>
          <a:xfrm>
            <a:off x="3317963" y="880659"/>
            <a:ext cx="1792880" cy="7685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de los precios</a:t>
            </a:r>
          </a:p>
        </p:txBody>
      </p:sp>
      <p:sp>
        <p:nvSpPr>
          <p:cNvPr id="13" name="Rectángulo 12"/>
          <p:cNvSpPr/>
          <p:nvPr/>
        </p:nvSpPr>
        <p:spPr>
          <a:xfrm>
            <a:off x="3296455" y="5601791"/>
            <a:ext cx="1805941" cy="52686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monetarios</a:t>
            </a:r>
          </a:p>
        </p:txBody>
      </p:sp>
      <p:sp>
        <p:nvSpPr>
          <p:cNvPr id="29" name="Abrir llave 28"/>
          <p:cNvSpPr/>
          <p:nvPr/>
        </p:nvSpPr>
        <p:spPr>
          <a:xfrm>
            <a:off x="2623453" y="880659"/>
            <a:ext cx="446587" cy="56562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400"/>
          </a:p>
        </p:txBody>
      </p:sp>
      <p:sp>
        <p:nvSpPr>
          <p:cNvPr id="14" name="Rectángulo 13"/>
          <p:cNvSpPr/>
          <p:nvPr/>
        </p:nvSpPr>
        <p:spPr>
          <a:xfrm>
            <a:off x="5430879" y="1737361"/>
            <a:ext cx="2090057" cy="527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Flujos financieros diferenciales de las tasas de interés</a:t>
            </a:r>
          </a:p>
        </p:txBody>
      </p:sp>
      <p:sp>
        <p:nvSpPr>
          <p:cNvPr id="15" name="Rectángulo 14"/>
          <p:cNvSpPr/>
          <p:nvPr/>
        </p:nvSpPr>
        <p:spPr>
          <a:xfrm>
            <a:off x="5446121" y="962301"/>
            <a:ext cx="1140822" cy="196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Patrón oro</a:t>
            </a:r>
          </a:p>
        </p:txBody>
      </p:sp>
      <p:sp>
        <p:nvSpPr>
          <p:cNvPr id="16" name="Rectángulo 15"/>
          <p:cNvSpPr/>
          <p:nvPr/>
        </p:nvSpPr>
        <p:spPr>
          <a:xfrm>
            <a:off x="5439588" y="1258383"/>
            <a:ext cx="2081347" cy="204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Teoría cuantitativa del dinero</a:t>
            </a:r>
          </a:p>
        </p:txBody>
      </p:sp>
      <p:sp>
        <p:nvSpPr>
          <p:cNvPr id="17" name="Cerrar llave 16"/>
          <p:cNvSpPr/>
          <p:nvPr/>
        </p:nvSpPr>
        <p:spPr>
          <a:xfrm>
            <a:off x="7520936" y="962301"/>
            <a:ext cx="365760" cy="21597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8" name="Abrir llave 17"/>
          <p:cNvSpPr/>
          <p:nvPr/>
        </p:nvSpPr>
        <p:spPr>
          <a:xfrm>
            <a:off x="5231669" y="962301"/>
            <a:ext cx="266700" cy="5138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 name="Rectángulo 1"/>
          <p:cNvSpPr/>
          <p:nvPr/>
        </p:nvSpPr>
        <p:spPr>
          <a:xfrm>
            <a:off x="5430880" y="3441948"/>
            <a:ext cx="6540950" cy="3293209"/>
          </a:xfrm>
          <a:prstGeom prst="rect">
            <a:avLst/>
          </a:prstGeom>
          <a:ln w="9525">
            <a:solidFill>
              <a:schemeClr val="tx1"/>
            </a:solidFill>
          </a:ln>
        </p:spPr>
        <p:txBody>
          <a:bodyPr wrap="square">
            <a:spAutoFit/>
          </a:bodyPr>
          <a:lstStyle/>
          <a:p>
            <a:pPr algn="just"/>
            <a:r>
              <a:rPr lang="es-MX" sz="1600" dirty="0"/>
              <a:t>El enfoque monetarista dice que todos los déficits en la cuenta corriente son resultado de una oferta excesiva de dinero en el país de origen. Con un sistema de tipos de cambio fijos, la oferta excesiva de dinero provoca que las reservas de divisas fluyan al exterior y, por tanto, una reducción en la oferta interna de dinero.</a:t>
            </a:r>
          </a:p>
          <a:p>
            <a:pPr algn="just"/>
            <a:r>
              <a:rPr lang="es-MX" sz="1600" dirty="0"/>
              <a:t>Por otra parte, el exceso de demanda de dinero en el país, conduce a un superávit en cuenta corriente que provoca que entren divisas de las reservas de otros países y un incremento de la oferta monetaria interna.</a:t>
            </a:r>
          </a:p>
          <a:p>
            <a:pPr algn="just"/>
            <a:r>
              <a:rPr lang="es-MX" sz="1600" b="1" dirty="0"/>
              <a:t>El enfoque monetarista dirigido a la balanza de pagos se presenta como una alternativa de las teorías tradicionales del ajuste. Éste dice que, a largo plazo, los desequilibrios de los pagos tienen su origen en la relación entre la demanda y la oferta de dinero. </a:t>
            </a:r>
            <a:r>
              <a:rPr lang="es-MX" sz="1600" dirty="0"/>
              <a:t>Considera que el ajuste de la balanza de pagos es un proceso automático.</a:t>
            </a:r>
          </a:p>
        </p:txBody>
      </p:sp>
      <p:sp>
        <p:nvSpPr>
          <p:cNvPr id="19" name="Cerrar llave 18"/>
          <p:cNvSpPr/>
          <p:nvPr/>
        </p:nvSpPr>
        <p:spPr>
          <a:xfrm>
            <a:off x="5119550" y="4481652"/>
            <a:ext cx="365760" cy="21597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288044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90905" y="1902822"/>
            <a:ext cx="2090056" cy="526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Ajustes de ingresos</a:t>
            </a:r>
          </a:p>
        </p:txBody>
      </p:sp>
      <p:sp>
        <p:nvSpPr>
          <p:cNvPr id="5" name="Rectángulo 4"/>
          <p:cNvSpPr/>
          <p:nvPr/>
        </p:nvSpPr>
        <p:spPr>
          <a:xfrm>
            <a:off x="139335" y="3352800"/>
            <a:ext cx="1463040"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Ajustes a la balanza de pagos</a:t>
            </a:r>
          </a:p>
        </p:txBody>
      </p:sp>
      <p:sp>
        <p:nvSpPr>
          <p:cNvPr id="6" name="Rectángulo 5"/>
          <p:cNvSpPr/>
          <p:nvPr/>
        </p:nvSpPr>
        <p:spPr>
          <a:xfrm>
            <a:off x="2512423" y="1284512"/>
            <a:ext cx="1463040"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Tipo de cambio fijo</a:t>
            </a:r>
          </a:p>
        </p:txBody>
      </p:sp>
      <p:sp>
        <p:nvSpPr>
          <p:cNvPr id="7" name="Rectángulo 6"/>
          <p:cNvSpPr/>
          <p:nvPr/>
        </p:nvSpPr>
        <p:spPr>
          <a:xfrm>
            <a:off x="2512423" y="5295445"/>
            <a:ext cx="1463040"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Tipo de cambio flexible</a:t>
            </a:r>
          </a:p>
        </p:txBody>
      </p:sp>
      <p:sp>
        <p:nvSpPr>
          <p:cNvPr id="9" name="Rectángulo 8"/>
          <p:cNvSpPr/>
          <p:nvPr/>
        </p:nvSpPr>
        <p:spPr>
          <a:xfrm>
            <a:off x="10384973" y="762319"/>
            <a:ext cx="1476103" cy="12188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rPr>
              <a:t>Desventajas de los mecanismos de ajuste automáticos</a:t>
            </a:r>
          </a:p>
        </p:txBody>
      </p:sp>
      <p:sp>
        <p:nvSpPr>
          <p:cNvPr id="10" name="Rectángulo 9"/>
          <p:cNvSpPr/>
          <p:nvPr/>
        </p:nvSpPr>
        <p:spPr>
          <a:xfrm>
            <a:off x="7929155" y="1149529"/>
            <a:ext cx="2090057" cy="527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Flujos financieros diferenciales de las tasas de interés</a:t>
            </a:r>
          </a:p>
        </p:txBody>
      </p:sp>
      <p:sp>
        <p:nvSpPr>
          <p:cNvPr id="11" name="Rectángulo 10"/>
          <p:cNvSpPr/>
          <p:nvPr/>
        </p:nvSpPr>
        <p:spPr>
          <a:xfrm>
            <a:off x="5590905" y="1054373"/>
            <a:ext cx="2090056" cy="643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Ajustes de tasas de interés</a:t>
            </a:r>
          </a:p>
        </p:txBody>
      </p:sp>
      <p:sp>
        <p:nvSpPr>
          <p:cNvPr id="12" name="Rectángulo 11"/>
          <p:cNvSpPr/>
          <p:nvPr/>
        </p:nvSpPr>
        <p:spPr>
          <a:xfrm>
            <a:off x="5603967" y="374469"/>
            <a:ext cx="2076994" cy="513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Ajustes de los precios</a:t>
            </a:r>
          </a:p>
        </p:txBody>
      </p:sp>
      <p:sp>
        <p:nvSpPr>
          <p:cNvPr id="13" name="Rectángulo 12"/>
          <p:cNvSpPr/>
          <p:nvPr/>
        </p:nvSpPr>
        <p:spPr>
          <a:xfrm>
            <a:off x="5599612" y="2629988"/>
            <a:ext cx="2090056" cy="526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Ajustes monetarios</a:t>
            </a:r>
          </a:p>
        </p:txBody>
      </p:sp>
      <p:sp>
        <p:nvSpPr>
          <p:cNvPr id="14" name="Rectángulo 13"/>
          <p:cNvSpPr/>
          <p:nvPr/>
        </p:nvSpPr>
        <p:spPr>
          <a:xfrm>
            <a:off x="5677990" y="6143902"/>
            <a:ext cx="2267516" cy="6749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El enfoque monetarista para la depreciación de una moneda</a:t>
            </a:r>
          </a:p>
        </p:txBody>
      </p:sp>
      <p:sp>
        <p:nvSpPr>
          <p:cNvPr id="15" name="Rectángulo 14"/>
          <p:cNvSpPr/>
          <p:nvPr/>
        </p:nvSpPr>
        <p:spPr>
          <a:xfrm>
            <a:off x="2865119" y="3622769"/>
            <a:ext cx="2090057" cy="99277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Efectos de las variaciones del tipo de cambio en los costos y los precios</a:t>
            </a:r>
          </a:p>
        </p:txBody>
      </p:sp>
      <p:sp>
        <p:nvSpPr>
          <p:cNvPr id="16" name="Rectángulo 15"/>
          <p:cNvSpPr/>
          <p:nvPr/>
        </p:nvSpPr>
        <p:spPr>
          <a:xfrm>
            <a:off x="5677990" y="5707839"/>
            <a:ext cx="2267516" cy="3489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Enfoque de la absorción</a:t>
            </a:r>
          </a:p>
        </p:txBody>
      </p:sp>
      <p:sp>
        <p:nvSpPr>
          <p:cNvPr id="17" name="Rectángulo 16"/>
          <p:cNvSpPr/>
          <p:nvPr/>
        </p:nvSpPr>
        <p:spPr>
          <a:xfrm>
            <a:off x="5691051" y="5347062"/>
            <a:ext cx="2253345" cy="291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El enfoque de la elasticidad</a:t>
            </a:r>
          </a:p>
        </p:txBody>
      </p:sp>
      <p:sp>
        <p:nvSpPr>
          <p:cNvPr id="18" name="Rectángulo 17"/>
          <p:cNvSpPr/>
          <p:nvPr/>
        </p:nvSpPr>
        <p:spPr>
          <a:xfrm>
            <a:off x="8273142" y="5042263"/>
            <a:ext cx="1746069" cy="370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Curva J: senda temporal de la depreciación</a:t>
            </a:r>
          </a:p>
        </p:txBody>
      </p:sp>
      <p:sp>
        <p:nvSpPr>
          <p:cNvPr id="19" name="Rectángulo 18"/>
          <p:cNvSpPr/>
          <p:nvPr/>
        </p:nvSpPr>
        <p:spPr>
          <a:xfrm>
            <a:off x="8273143" y="5503815"/>
            <a:ext cx="1746068" cy="395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Repercusión del traslado cambiario</a:t>
            </a:r>
          </a:p>
        </p:txBody>
      </p:sp>
      <p:sp>
        <p:nvSpPr>
          <p:cNvPr id="20" name="Rectángulo 19"/>
          <p:cNvSpPr/>
          <p:nvPr/>
        </p:nvSpPr>
        <p:spPr>
          <a:xfrm>
            <a:off x="7944397" y="374469"/>
            <a:ext cx="1140822" cy="196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Patrón oro</a:t>
            </a:r>
          </a:p>
        </p:txBody>
      </p:sp>
      <p:sp>
        <p:nvSpPr>
          <p:cNvPr id="21" name="Rectángulo 20"/>
          <p:cNvSpPr/>
          <p:nvPr/>
        </p:nvSpPr>
        <p:spPr>
          <a:xfrm>
            <a:off x="7937864" y="670551"/>
            <a:ext cx="2081347" cy="204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Teoría cuantitativa del dinero</a:t>
            </a:r>
          </a:p>
        </p:txBody>
      </p:sp>
      <p:sp>
        <p:nvSpPr>
          <p:cNvPr id="23" name="Cerrar llave 22"/>
          <p:cNvSpPr/>
          <p:nvPr/>
        </p:nvSpPr>
        <p:spPr>
          <a:xfrm>
            <a:off x="10019212" y="374469"/>
            <a:ext cx="365760" cy="21597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4" name="Rectángulo 23"/>
          <p:cNvSpPr/>
          <p:nvPr/>
        </p:nvSpPr>
        <p:spPr>
          <a:xfrm>
            <a:off x="10442669" y="5417360"/>
            <a:ext cx="892629" cy="243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Total</a:t>
            </a:r>
          </a:p>
        </p:txBody>
      </p:sp>
      <p:sp>
        <p:nvSpPr>
          <p:cNvPr id="27" name="Rectángulo 26"/>
          <p:cNvSpPr/>
          <p:nvPr/>
        </p:nvSpPr>
        <p:spPr>
          <a:xfrm>
            <a:off x="10464439" y="5700390"/>
            <a:ext cx="892629" cy="243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Parcial</a:t>
            </a:r>
          </a:p>
        </p:txBody>
      </p:sp>
      <p:sp>
        <p:nvSpPr>
          <p:cNvPr id="28" name="Abrir llave 27"/>
          <p:cNvSpPr/>
          <p:nvPr/>
        </p:nvSpPr>
        <p:spPr>
          <a:xfrm>
            <a:off x="1802674" y="1284512"/>
            <a:ext cx="343989" cy="5395596"/>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9" name="Abrir llave 28"/>
          <p:cNvSpPr/>
          <p:nvPr/>
        </p:nvSpPr>
        <p:spPr>
          <a:xfrm>
            <a:off x="4909456" y="374469"/>
            <a:ext cx="324396" cy="26822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1" name="Abrir llave 30"/>
          <p:cNvSpPr/>
          <p:nvPr/>
        </p:nvSpPr>
        <p:spPr>
          <a:xfrm>
            <a:off x="5061856" y="5295445"/>
            <a:ext cx="398418" cy="14275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2" name="Abrir llave 31"/>
          <p:cNvSpPr/>
          <p:nvPr/>
        </p:nvSpPr>
        <p:spPr>
          <a:xfrm>
            <a:off x="8003202" y="4574188"/>
            <a:ext cx="212243" cy="1369413"/>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3" name="Abrir llave 32"/>
          <p:cNvSpPr/>
          <p:nvPr/>
        </p:nvSpPr>
        <p:spPr>
          <a:xfrm>
            <a:off x="7729945" y="374469"/>
            <a:ext cx="266700" cy="5138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4" name="Abrir llave 33"/>
          <p:cNvSpPr/>
          <p:nvPr/>
        </p:nvSpPr>
        <p:spPr>
          <a:xfrm>
            <a:off x="10118272" y="5421721"/>
            <a:ext cx="266700" cy="5138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5" name="Rectángulo 34"/>
          <p:cNvSpPr/>
          <p:nvPr/>
        </p:nvSpPr>
        <p:spPr>
          <a:xfrm>
            <a:off x="5404757" y="3622769"/>
            <a:ext cx="2090057" cy="99277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ESTRATEGIAS DE LOS FABRICANTES PARA ABATIR COSTOS ANTE LA APRECIACIÓN DE SU MONEDA </a:t>
            </a:r>
          </a:p>
        </p:txBody>
      </p:sp>
      <p:sp>
        <p:nvSpPr>
          <p:cNvPr id="36" name="Abrir llave 35"/>
          <p:cNvSpPr/>
          <p:nvPr/>
        </p:nvSpPr>
        <p:spPr>
          <a:xfrm>
            <a:off x="5004163" y="3654964"/>
            <a:ext cx="278676" cy="8789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7" name="Rectángulo 36"/>
          <p:cNvSpPr/>
          <p:nvPr/>
        </p:nvSpPr>
        <p:spPr>
          <a:xfrm>
            <a:off x="8262252" y="4574188"/>
            <a:ext cx="1746069" cy="370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Condición Marshall-Lerner</a:t>
            </a:r>
          </a:p>
        </p:txBody>
      </p:sp>
    </p:spTree>
    <p:extLst>
      <p:ext uri="{BB962C8B-B14F-4D97-AF65-F5344CB8AC3E}">
        <p14:creationId xmlns:p14="http://schemas.microsoft.com/office/powerpoint/2010/main" val="30885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9335" y="3352800"/>
            <a:ext cx="1463040"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Ajustes a la balanza de pagos</a:t>
            </a:r>
          </a:p>
        </p:txBody>
      </p:sp>
      <p:sp>
        <p:nvSpPr>
          <p:cNvPr id="15" name="Rectángulo 14"/>
          <p:cNvSpPr/>
          <p:nvPr/>
        </p:nvSpPr>
        <p:spPr>
          <a:xfrm>
            <a:off x="2346962" y="1469569"/>
            <a:ext cx="4690651" cy="52730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solidFill>
                  <a:schemeClr val="tx1"/>
                </a:solidFill>
              </a:rPr>
              <a:t>Efectos de las variaciones del tipo de cambio en los costos y los precios: </a:t>
            </a:r>
            <a:r>
              <a:rPr lang="es-MX" sz="1600" dirty="0">
                <a:solidFill>
                  <a:schemeClr val="tx1"/>
                </a:solidFill>
              </a:rPr>
              <a:t>La depreciación (devaluación) de una moneda puede afectar la posición comercial de una nación debido a su efecto en los precios relativos, los ingresos y el poder adquisitivo de los saldos monetarios.</a:t>
            </a:r>
          </a:p>
          <a:p>
            <a:pPr algn="just"/>
            <a:r>
              <a:rPr lang="es-MX" sz="1600" b="1" dirty="0">
                <a:solidFill>
                  <a:srgbClr val="000000"/>
                </a:solidFill>
              </a:rPr>
              <a:t>Cuando todos los insumos de una empresa son adquiridos internamente y sus costos están nominados en la moneda del país, una apreciación del valor de cambio de la moneda nacional tiende a incrementar los costos de la empresa en igual proporción, en términos de la divisa</a:t>
            </a:r>
            <a:r>
              <a:rPr lang="es-MX" sz="1600" dirty="0">
                <a:solidFill>
                  <a:srgbClr val="000000"/>
                </a:solidFill>
              </a:rPr>
              <a:t>. Por otra parte, una depreciación del valor de cambio de la moneda del país tiende a reducir los costos de la empresa en igual proporción, en términos de la divisa.</a:t>
            </a:r>
          </a:p>
        </p:txBody>
      </p:sp>
      <p:sp>
        <p:nvSpPr>
          <p:cNvPr id="28" name="Abrir llave 27"/>
          <p:cNvSpPr/>
          <p:nvPr/>
        </p:nvSpPr>
        <p:spPr>
          <a:xfrm>
            <a:off x="1802674" y="1284512"/>
            <a:ext cx="343989" cy="5395596"/>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5" name="Rectángulo 34"/>
          <p:cNvSpPr/>
          <p:nvPr/>
        </p:nvSpPr>
        <p:spPr>
          <a:xfrm>
            <a:off x="7673339" y="1632857"/>
            <a:ext cx="4279175" cy="4637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solidFill>
                  <a:srgbClr val="000000"/>
                </a:solidFill>
              </a:rPr>
              <a:t>ESTRATEGIAS DE LOS FABRICANTES PARA ABATIR COSTOS ANTE LA APRECIACIÓN DE SU MONEDA: Los fabricantes a menudo obtienen sus insumos en el exterior (abasto extranjero) que tienen costos nominados en términos de una moneda extranjera. </a:t>
            </a:r>
          </a:p>
          <a:p>
            <a:pPr algn="just"/>
            <a:r>
              <a:rPr lang="es-MX" sz="1600" dirty="0">
                <a:solidFill>
                  <a:srgbClr val="000000"/>
                </a:solidFill>
              </a:rPr>
              <a:t>Una apreciación de la moneda incrementa los costos relativos de la producción y tiende a aumentar los precios de las exportaciones en términos de una divisa, lo cual provoca una disminución de la cantidad de bienes vendidos en el exterior; asimismo, una apreciación tiende a aumentar el volumen de importaciones. </a:t>
            </a:r>
          </a:p>
          <a:p>
            <a:pPr algn="just"/>
            <a:r>
              <a:rPr lang="es-MX" sz="1600" b="1" dirty="0">
                <a:solidFill>
                  <a:srgbClr val="000000"/>
                </a:solidFill>
              </a:rPr>
              <a:t>Estrategias de reducción de costos ante la apreciación de una divisa</a:t>
            </a:r>
          </a:p>
          <a:p>
            <a:pPr algn="just"/>
            <a:r>
              <a:rPr lang="es-MX" sz="1600" b="1" dirty="0">
                <a:solidFill>
                  <a:srgbClr val="000000"/>
                </a:solidFill>
              </a:rPr>
              <a:t>       Incremento de importaciones.</a:t>
            </a:r>
          </a:p>
          <a:p>
            <a:pPr algn="just"/>
            <a:r>
              <a:rPr lang="es-MX" sz="1600" b="1" dirty="0">
                <a:solidFill>
                  <a:srgbClr val="000000"/>
                </a:solidFill>
              </a:rPr>
              <a:t>       Sucursales extranjeras.</a:t>
            </a:r>
          </a:p>
          <a:p>
            <a:pPr algn="just"/>
            <a:r>
              <a:rPr lang="es-MX" sz="1600" b="1" dirty="0">
                <a:solidFill>
                  <a:srgbClr val="000000"/>
                </a:solidFill>
              </a:rPr>
              <a:t>       Reducción margen de utilidad</a:t>
            </a:r>
            <a:r>
              <a:rPr lang="es-MX" sz="1600" dirty="0">
                <a:solidFill>
                  <a:srgbClr val="000000"/>
                </a:solidFill>
              </a:rPr>
              <a:t>.</a:t>
            </a:r>
          </a:p>
        </p:txBody>
      </p:sp>
      <p:sp>
        <p:nvSpPr>
          <p:cNvPr id="36" name="Abrir llave 35"/>
          <p:cNvSpPr/>
          <p:nvPr/>
        </p:nvSpPr>
        <p:spPr>
          <a:xfrm>
            <a:off x="7216138" y="3352800"/>
            <a:ext cx="278676" cy="8789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158720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6336" y="372936"/>
            <a:ext cx="10845456" cy="2559844"/>
          </a:xfrm>
        </p:spPr>
        <p:txBody>
          <a:bodyPr>
            <a:noAutofit/>
          </a:bodyPr>
          <a:lstStyle/>
          <a:p>
            <a:pPr algn="just"/>
            <a:r>
              <a:rPr lang="es-MX" sz="1200" b="1" dirty="0">
                <a:solidFill>
                  <a:srgbClr val="000000"/>
                </a:solidFill>
              </a:rPr>
              <a:t>Ej. Producción de Cerveza</a:t>
            </a:r>
          </a:p>
          <a:p>
            <a:pPr algn="just"/>
            <a:r>
              <a:rPr lang="es-MX" sz="1100" dirty="0">
                <a:solidFill>
                  <a:srgbClr val="000000"/>
                </a:solidFill>
              </a:rPr>
              <a:t>Costos prod. = Costos fijos + Costos variables</a:t>
            </a:r>
          </a:p>
          <a:p>
            <a:pPr algn="just"/>
            <a:r>
              <a:rPr lang="es-MX" sz="1100" dirty="0">
                <a:solidFill>
                  <a:srgbClr val="000000"/>
                </a:solidFill>
              </a:rPr>
              <a:t>Precio = Costos de prod + Distribución + utilidad</a:t>
            </a:r>
          </a:p>
          <a:p>
            <a:pPr algn="just"/>
            <a:r>
              <a:rPr lang="es-MX" sz="1100" dirty="0">
                <a:solidFill>
                  <a:srgbClr val="000000"/>
                </a:solidFill>
              </a:rPr>
              <a:t>Costos fijos = rentas, electricidad, capacidad instalada (maq. Y mobiliario), etc. </a:t>
            </a:r>
          </a:p>
          <a:p>
            <a:pPr algn="just"/>
            <a:r>
              <a:rPr lang="es-MX" sz="1100" dirty="0">
                <a:solidFill>
                  <a:srgbClr val="000000"/>
                </a:solidFill>
              </a:rPr>
              <a:t>Costos variables = insumos (cebada, agua, salarios, etc.)</a:t>
            </a:r>
          </a:p>
          <a:p>
            <a:pPr algn="just"/>
            <a:r>
              <a:rPr lang="es-ES_tradnl" sz="1100" dirty="0"/>
              <a:t>Depreciación del peso </a:t>
            </a:r>
            <a:r>
              <a:rPr lang="es-ES_tradnl" sz="1100" b="1" dirty="0">
                <a:solidFill>
                  <a:srgbClr val="0000FF"/>
                </a:solidFill>
              </a:rPr>
              <a:t>en 25 %</a:t>
            </a:r>
            <a:r>
              <a:rPr lang="es-ES_tradnl" sz="1100" dirty="0"/>
              <a:t>. Tipo de cambio: 1 USD equivale a 25 MXN. Precios $20/ $25 = 0.80 USD  (Los extranjeros requerirán .80 USD para adquirir una cerveza </a:t>
            </a:r>
            <a:r>
              <a:rPr lang="es-ES_tradnl" sz="1100" dirty="0" err="1"/>
              <a:t>nac</a:t>
            </a:r>
            <a:r>
              <a:rPr lang="es-ES_tradnl" sz="1100" dirty="0"/>
              <a:t>. )</a:t>
            </a:r>
            <a:endParaRPr lang="es-MX" sz="1100" dirty="0">
              <a:solidFill>
                <a:srgbClr val="000000"/>
              </a:solidFill>
            </a:endParaRPr>
          </a:p>
          <a:p>
            <a:pPr lvl="1"/>
            <a:r>
              <a:rPr lang="es-ES_tradnl" sz="800" dirty="0"/>
              <a:t>Mejora la competitividad de las empresas nacionales y se reduce la competitividad de las empresas extranjeras</a:t>
            </a:r>
          </a:p>
          <a:p>
            <a:pPr lvl="2"/>
            <a:r>
              <a:rPr lang="es-ES_tradnl" sz="500" dirty="0"/>
              <a:t>Se incrementa la producción, las exportaciones nacionales y se genera un superávit comercial.</a:t>
            </a:r>
          </a:p>
          <a:p>
            <a:r>
              <a:rPr lang="es-ES_tradnl" sz="1100" dirty="0"/>
              <a:t>Apreciación del peso </a:t>
            </a:r>
            <a:r>
              <a:rPr lang="es-ES_tradnl" sz="1100" b="1" dirty="0">
                <a:solidFill>
                  <a:srgbClr val="0000FF"/>
                </a:solidFill>
              </a:rPr>
              <a:t>en 25 %</a:t>
            </a:r>
            <a:r>
              <a:rPr lang="es-ES_tradnl" sz="1100" dirty="0"/>
              <a:t>. Tipo de cambio: 1 USD equivale a 15 MXN. Precios $20/ $15 = 1.33 USD  (Los extranjeros requerirán 1.33 USD para adquirir una cerveza </a:t>
            </a:r>
            <a:r>
              <a:rPr lang="es-ES_tradnl" sz="1100" dirty="0" err="1"/>
              <a:t>nac</a:t>
            </a:r>
            <a:r>
              <a:rPr lang="es-ES_tradnl" sz="1100" dirty="0"/>
              <a:t>. )</a:t>
            </a:r>
          </a:p>
          <a:p>
            <a:pPr lvl="1"/>
            <a:r>
              <a:rPr lang="es-ES_tradnl" sz="800" dirty="0"/>
              <a:t>Reduce la competitividad de las empresas nacionales y se mejora la competitividad de las empresas extranjeras</a:t>
            </a:r>
          </a:p>
          <a:p>
            <a:pPr lvl="2"/>
            <a:r>
              <a:rPr lang="es-ES_tradnl" sz="500" dirty="0"/>
              <a:t>Se reduce la producción nacional, se incrementan las importaciones y se generándose  déficit en la cuenta comercial. </a:t>
            </a:r>
            <a:endParaRPr lang="es-ES_tradnl" sz="1100" dirty="0"/>
          </a:p>
          <a:p>
            <a:endParaRPr lang="es-MX" sz="1100" dirty="0">
              <a:solidFill>
                <a:srgbClr val="000000"/>
              </a:solidFill>
            </a:endParaRPr>
          </a:p>
          <a:p>
            <a:endParaRPr lang="es-ES_tradnl" sz="1100" dirty="0"/>
          </a:p>
          <a:p>
            <a:endParaRPr lang="es-ES_tradnl" sz="1100" dirty="0"/>
          </a:p>
          <a:p>
            <a:endParaRPr lang="es-ES" sz="1100" dirty="0"/>
          </a:p>
        </p:txBody>
      </p:sp>
      <p:pic>
        <p:nvPicPr>
          <p:cNvPr id="6" name="Imagen 5"/>
          <p:cNvPicPr>
            <a:picLocks noChangeAspect="1"/>
          </p:cNvPicPr>
          <p:nvPr/>
        </p:nvPicPr>
        <p:blipFill>
          <a:blip r:embed="rId2"/>
          <a:stretch>
            <a:fillRect/>
          </a:stretch>
        </p:blipFill>
        <p:spPr>
          <a:xfrm>
            <a:off x="557348" y="3069826"/>
            <a:ext cx="11146971" cy="3266596"/>
          </a:xfrm>
          <a:prstGeom prst="rect">
            <a:avLst/>
          </a:prstGeom>
        </p:spPr>
      </p:pic>
    </p:spTree>
    <p:extLst>
      <p:ext uri="{BB962C8B-B14F-4D97-AF65-F5344CB8AC3E}">
        <p14:creationId xmlns:p14="http://schemas.microsoft.com/office/powerpoint/2010/main" val="264068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9335" y="3352800"/>
            <a:ext cx="1463040"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Ajustes a la balanza de pagos</a:t>
            </a:r>
          </a:p>
        </p:txBody>
      </p:sp>
      <p:sp>
        <p:nvSpPr>
          <p:cNvPr id="7" name="Rectángulo 6"/>
          <p:cNvSpPr/>
          <p:nvPr/>
        </p:nvSpPr>
        <p:spPr>
          <a:xfrm>
            <a:off x="2512423" y="3156410"/>
            <a:ext cx="1463040"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Tipo de cambio flexible</a:t>
            </a:r>
          </a:p>
        </p:txBody>
      </p:sp>
      <p:sp>
        <p:nvSpPr>
          <p:cNvPr id="14" name="Rectángulo 13"/>
          <p:cNvSpPr/>
          <p:nvPr/>
        </p:nvSpPr>
        <p:spPr>
          <a:xfrm>
            <a:off x="4632961" y="5654053"/>
            <a:ext cx="2267516" cy="6749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El enfoque monetarista para la depreciación de una moneda</a:t>
            </a:r>
          </a:p>
        </p:txBody>
      </p:sp>
      <p:sp>
        <p:nvSpPr>
          <p:cNvPr id="16" name="Rectángulo 15"/>
          <p:cNvSpPr/>
          <p:nvPr/>
        </p:nvSpPr>
        <p:spPr>
          <a:xfrm>
            <a:off x="4632961" y="5022046"/>
            <a:ext cx="2267516" cy="3489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Enfoque de la absorción</a:t>
            </a:r>
          </a:p>
        </p:txBody>
      </p:sp>
      <p:sp>
        <p:nvSpPr>
          <p:cNvPr id="17" name="Rectángulo 16"/>
          <p:cNvSpPr/>
          <p:nvPr/>
        </p:nvSpPr>
        <p:spPr>
          <a:xfrm>
            <a:off x="4632961" y="660769"/>
            <a:ext cx="2253345" cy="208243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b="1" dirty="0">
                <a:solidFill>
                  <a:srgbClr val="002060"/>
                </a:solidFill>
              </a:rPr>
              <a:t>El enfoque de la elasticidad</a:t>
            </a:r>
            <a:r>
              <a:rPr lang="es-MX" sz="1400" dirty="0">
                <a:solidFill>
                  <a:srgbClr val="002060"/>
                </a:solidFill>
              </a:rPr>
              <a:t>:</a:t>
            </a:r>
          </a:p>
          <a:p>
            <a:pPr algn="just"/>
            <a:r>
              <a:rPr lang="es-MX" sz="1400" dirty="0">
                <a:solidFill>
                  <a:srgbClr val="002060"/>
                </a:solidFill>
              </a:rPr>
              <a:t>Según el enfoque de las elasticidades, la depreciación de una moneda mejora más la posición comercial de un país cuando las elasticidades de la demanda son altas. </a:t>
            </a:r>
          </a:p>
        </p:txBody>
      </p:sp>
      <p:sp>
        <p:nvSpPr>
          <p:cNvPr id="18" name="Rectángulo 17"/>
          <p:cNvSpPr/>
          <p:nvPr/>
        </p:nvSpPr>
        <p:spPr>
          <a:xfrm>
            <a:off x="7241167" y="2149266"/>
            <a:ext cx="4711345" cy="13489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solidFill>
                  <a:srgbClr val="002060"/>
                </a:solidFill>
              </a:rPr>
              <a:t>Curva J: senda temporal de la depreciación: </a:t>
            </a:r>
          </a:p>
          <a:p>
            <a:pPr algn="just"/>
            <a:r>
              <a:rPr lang="es-MX" sz="1400" dirty="0">
                <a:solidFill>
                  <a:srgbClr val="002060"/>
                </a:solidFill>
              </a:rPr>
              <a:t>La senda temporal que sigue la depreciación de una moneda se explica en términos del efecto de la curva J. La respuesta que presentan los flujos del comercio ante los cambios de los precios relativos aumenta con el transcurso del tiempo. </a:t>
            </a:r>
          </a:p>
        </p:txBody>
      </p:sp>
      <p:sp>
        <p:nvSpPr>
          <p:cNvPr id="19" name="Rectángulo 18"/>
          <p:cNvSpPr/>
          <p:nvPr/>
        </p:nvSpPr>
        <p:spPr>
          <a:xfrm>
            <a:off x="7241169" y="4270634"/>
            <a:ext cx="1230087" cy="75141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Repercusión del traslado cambiario</a:t>
            </a:r>
          </a:p>
        </p:txBody>
      </p:sp>
      <p:sp>
        <p:nvSpPr>
          <p:cNvPr id="28" name="Abrir llave 27"/>
          <p:cNvSpPr/>
          <p:nvPr/>
        </p:nvSpPr>
        <p:spPr>
          <a:xfrm>
            <a:off x="1802674" y="1284512"/>
            <a:ext cx="343989" cy="5395596"/>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1" name="Abrir llave 30"/>
          <p:cNvSpPr/>
          <p:nvPr/>
        </p:nvSpPr>
        <p:spPr>
          <a:xfrm>
            <a:off x="4016827" y="660771"/>
            <a:ext cx="378830" cy="54951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2" name="Abrir llave 31"/>
          <p:cNvSpPr/>
          <p:nvPr/>
        </p:nvSpPr>
        <p:spPr>
          <a:xfrm flipH="1">
            <a:off x="6912452" y="660771"/>
            <a:ext cx="249249" cy="3880302"/>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4" name="Abrir llave 33"/>
          <p:cNvSpPr/>
          <p:nvPr/>
        </p:nvSpPr>
        <p:spPr>
          <a:xfrm>
            <a:off x="8567050" y="3498205"/>
            <a:ext cx="327701" cy="24315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7" name="Rectángulo 36"/>
          <p:cNvSpPr/>
          <p:nvPr/>
        </p:nvSpPr>
        <p:spPr>
          <a:xfrm>
            <a:off x="7241168" y="65316"/>
            <a:ext cx="4711345" cy="2024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solidFill>
                  <a:srgbClr val="002060"/>
                </a:solidFill>
              </a:rPr>
              <a:t>Condición Marshall-Lerner </a:t>
            </a:r>
            <a:r>
              <a:rPr lang="es-MX" sz="1400" dirty="0">
                <a:solidFill>
                  <a:srgbClr val="002060"/>
                </a:solidFill>
              </a:rPr>
              <a:t>dice: 1) La depreciación mejorará la balanza comercial si la elasticidad de la demanda de importaciones de la nación que deprecia la moneda y la elasticidad de la demanda externa de las exportaciones de esta nación suman más de 1*. </a:t>
            </a:r>
          </a:p>
          <a:p>
            <a:pPr algn="just"/>
            <a:r>
              <a:rPr lang="es-MX" sz="1400" dirty="0">
                <a:solidFill>
                  <a:srgbClr val="002060"/>
                </a:solidFill>
              </a:rPr>
              <a:t>2) Si las elasticidades de la demanda suman menos de 1, entonces la depreciación empeorará la balanza comercial. </a:t>
            </a:r>
          </a:p>
          <a:p>
            <a:pPr algn="just"/>
            <a:r>
              <a:rPr lang="es-MX" sz="1400" dirty="0">
                <a:solidFill>
                  <a:srgbClr val="002060"/>
                </a:solidFill>
              </a:rPr>
              <a:t>3) La balanza comercial no se verá afectada ni beneficiada si las elasticidades de la demanda suman 1.</a:t>
            </a:r>
          </a:p>
        </p:txBody>
      </p:sp>
      <p:sp>
        <p:nvSpPr>
          <p:cNvPr id="2" name="Rectángulo 1"/>
          <p:cNvSpPr/>
          <p:nvPr/>
        </p:nvSpPr>
        <p:spPr>
          <a:xfrm>
            <a:off x="8782651" y="3622728"/>
            <a:ext cx="3169863" cy="2554545"/>
          </a:xfrm>
          <a:prstGeom prst="rect">
            <a:avLst/>
          </a:prstGeom>
          <a:ln w="9525">
            <a:solidFill>
              <a:schemeClr val="tx1"/>
            </a:solidFill>
          </a:ln>
        </p:spPr>
        <p:txBody>
          <a:bodyPr wrap="square">
            <a:spAutoFit/>
          </a:bodyPr>
          <a:lstStyle/>
          <a:p>
            <a:pPr algn="just"/>
            <a:r>
              <a:rPr lang="es-MX" sz="1600" dirty="0"/>
              <a:t>La repercusión </a:t>
            </a:r>
            <a:r>
              <a:rPr lang="es-MX" sz="1600" b="1" dirty="0">
                <a:solidFill>
                  <a:srgbClr val="002060"/>
                </a:solidFill>
              </a:rPr>
              <a:t>completa (parcial) </a:t>
            </a:r>
            <a:r>
              <a:rPr lang="es-MX" sz="1600" dirty="0"/>
              <a:t>se presenta cuando la fluctuación del tipo de cambio produce un cambio proporcional (o de proporción menor) en los precios de las importaciones y las exportaciones. La evidencia empírica indica que la repercusión del traslado suele ser más bien parcial que completa.</a:t>
            </a:r>
          </a:p>
        </p:txBody>
      </p:sp>
      <p:sp>
        <p:nvSpPr>
          <p:cNvPr id="3" name="Rectángulo 2">
            <a:extLst>
              <a:ext uri="{FF2B5EF4-FFF2-40B4-BE49-F238E27FC236}">
                <a16:creationId xmlns:a16="http://schemas.microsoft.com/office/drawing/2014/main" id="{A007F18A-5006-B348-AF9C-48F9F80E9C42}"/>
              </a:ext>
            </a:extLst>
          </p:cNvPr>
          <p:cNvSpPr/>
          <p:nvPr/>
        </p:nvSpPr>
        <p:spPr>
          <a:xfrm>
            <a:off x="0" y="6611779"/>
            <a:ext cx="10552603" cy="246221"/>
          </a:xfrm>
          <a:prstGeom prst="rect">
            <a:avLst/>
          </a:prstGeom>
        </p:spPr>
        <p:txBody>
          <a:bodyPr wrap="square">
            <a:spAutoFit/>
          </a:bodyPr>
          <a:lstStyle/>
          <a:p>
            <a:r>
              <a:rPr lang="es-MX" sz="1000" dirty="0">
                <a:solidFill>
                  <a:srgbClr val="202122"/>
                </a:solidFill>
                <a:latin typeface="Arial" panose="020B0604020202020204" pitchFamily="34" charset="0"/>
              </a:rPr>
              <a:t>* Cuando la reducción del precio (P) hace que la cantidad demandada (Q) aumente tanto que la multiplicación de (P * Q) sea mayor a la original, se presenta una demanda elástica. E&gt;1</a:t>
            </a:r>
            <a:endParaRPr lang="es-ES_tradnl" sz="1000" dirty="0"/>
          </a:p>
        </p:txBody>
      </p:sp>
    </p:spTree>
    <p:extLst>
      <p:ext uri="{BB962C8B-B14F-4D97-AF65-F5344CB8AC3E}">
        <p14:creationId xmlns:p14="http://schemas.microsoft.com/office/powerpoint/2010/main" val="94286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1F98946-1846-A14E-85F0-AEDEDCFD7FC9}"/>
              </a:ext>
            </a:extLst>
          </p:cNvPr>
          <p:cNvSpPr>
            <a:spLocks noGrp="1"/>
          </p:cNvSpPr>
          <p:nvPr>
            <p:ph idx="1"/>
          </p:nvPr>
        </p:nvSpPr>
        <p:spPr>
          <a:xfrm>
            <a:off x="304800" y="762000"/>
            <a:ext cx="4680857" cy="5414963"/>
          </a:xfrm>
        </p:spPr>
        <p:txBody>
          <a:bodyPr/>
          <a:lstStyle/>
          <a:p>
            <a:pPr marL="0" indent="0">
              <a:buNone/>
            </a:pPr>
            <a:r>
              <a:rPr lang="es-ES_tradnl" dirty="0" err="1"/>
              <a:t>Bza</a:t>
            </a:r>
            <a:r>
              <a:rPr lang="es-ES_tradnl" dirty="0"/>
              <a:t> </a:t>
            </a:r>
            <a:r>
              <a:rPr lang="es-ES_tradnl" dirty="0" err="1"/>
              <a:t>cta</a:t>
            </a:r>
            <a:r>
              <a:rPr lang="es-ES_tradnl" dirty="0"/>
              <a:t> corriente</a:t>
            </a:r>
            <a:r>
              <a:rPr lang="es-ES_tradnl" baseline="-25000" dirty="0"/>
              <a:t>t0</a:t>
            </a:r>
            <a:r>
              <a:rPr lang="es-ES_tradnl" dirty="0"/>
              <a:t> = </a:t>
            </a:r>
            <a:r>
              <a:rPr lang="es-ES_tradnl" dirty="0" err="1"/>
              <a:t>X</a:t>
            </a:r>
            <a:r>
              <a:rPr lang="es-ES_tradnl" baseline="-25000" dirty="0" err="1"/>
              <a:t>bys</a:t>
            </a:r>
            <a:r>
              <a:rPr lang="es-ES_tradnl" dirty="0"/>
              <a:t> - </a:t>
            </a:r>
            <a:r>
              <a:rPr lang="es-ES_tradnl" dirty="0" err="1"/>
              <a:t>M</a:t>
            </a:r>
            <a:r>
              <a:rPr lang="es-ES_tradnl" baseline="-25000" dirty="0" err="1"/>
              <a:t>bys</a:t>
            </a:r>
            <a:endParaRPr lang="es-ES_tradnl" dirty="0"/>
          </a:p>
          <a:p>
            <a:r>
              <a:rPr lang="es-ES_tradnl" dirty="0"/>
              <a:t>X = </a:t>
            </a:r>
            <a:r>
              <a:rPr lang="es-ES_tradnl" dirty="0" err="1"/>
              <a:t>P</a:t>
            </a:r>
            <a:r>
              <a:rPr lang="es-ES_tradnl" baseline="-25000" dirty="0" err="1"/>
              <a:t>nac</a:t>
            </a:r>
            <a:r>
              <a:rPr lang="es-ES_tradnl" baseline="-25000" dirty="0"/>
              <a:t>. </a:t>
            </a:r>
            <a:r>
              <a:rPr lang="es-ES_tradnl" dirty="0"/>
              <a:t>* Q </a:t>
            </a:r>
            <a:r>
              <a:rPr lang="es-ES_tradnl" baseline="-25000" dirty="0" err="1"/>
              <a:t>nac</a:t>
            </a:r>
            <a:r>
              <a:rPr lang="es-ES_tradnl" baseline="-25000" dirty="0"/>
              <a:t>.  </a:t>
            </a:r>
          </a:p>
          <a:p>
            <a:r>
              <a:rPr lang="es-ES_tradnl" dirty="0"/>
              <a:t> </a:t>
            </a:r>
            <a:r>
              <a:rPr lang="es-ES_tradnl" dirty="0" err="1"/>
              <a:t>P</a:t>
            </a:r>
            <a:r>
              <a:rPr lang="es-ES_tradnl" baseline="-25000" dirty="0" err="1"/>
              <a:t>nac</a:t>
            </a:r>
            <a:r>
              <a:rPr lang="es-ES_tradnl" baseline="-25000" dirty="0"/>
              <a:t>. </a:t>
            </a:r>
            <a:r>
              <a:rPr lang="es-ES_tradnl" dirty="0"/>
              <a:t>20     </a:t>
            </a:r>
            <a:r>
              <a:rPr lang="es-ES_tradnl" dirty="0" err="1"/>
              <a:t>Q</a:t>
            </a:r>
            <a:r>
              <a:rPr lang="es-ES_tradnl" baseline="-25000" dirty="0" err="1"/>
              <a:t>nac</a:t>
            </a:r>
            <a:r>
              <a:rPr lang="es-ES_tradnl" dirty="0"/>
              <a:t> = 1,000</a:t>
            </a:r>
          </a:p>
          <a:p>
            <a:r>
              <a:rPr lang="es-ES_tradnl" dirty="0"/>
              <a:t>M = </a:t>
            </a:r>
            <a:r>
              <a:rPr lang="es-ES_tradnl" dirty="0" err="1"/>
              <a:t>P</a:t>
            </a:r>
            <a:r>
              <a:rPr lang="es-ES_tradnl" baseline="-25000" dirty="0" err="1"/>
              <a:t>ext</a:t>
            </a:r>
            <a:r>
              <a:rPr lang="es-ES_tradnl" baseline="-25000" dirty="0"/>
              <a:t>. </a:t>
            </a:r>
            <a:r>
              <a:rPr lang="es-ES_tradnl" dirty="0"/>
              <a:t>* Q </a:t>
            </a:r>
            <a:r>
              <a:rPr lang="es-ES_tradnl" baseline="-25000" dirty="0"/>
              <a:t>ext.</a:t>
            </a:r>
          </a:p>
          <a:p>
            <a:r>
              <a:rPr lang="es-ES_tradnl" dirty="0" err="1"/>
              <a:t>P</a:t>
            </a:r>
            <a:r>
              <a:rPr lang="es-ES_tradnl" baseline="-25000" dirty="0" err="1"/>
              <a:t>ext</a:t>
            </a:r>
            <a:r>
              <a:rPr lang="es-ES_tradnl" baseline="-25000" dirty="0"/>
              <a:t>. </a:t>
            </a:r>
            <a:r>
              <a:rPr lang="es-ES_tradnl" dirty="0"/>
              <a:t>$ 1.00     </a:t>
            </a:r>
            <a:r>
              <a:rPr lang="es-ES_tradnl" dirty="0" err="1"/>
              <a:t>Q</a:t>
            </a:r>
            <a:r>
              <a:rPr lang="es-ES_tradnl" baseline="-25000" dirty="0" err="1"/>
              <a:t>ext</a:t>
            </a:r>
            <a:r>
              <a:rPr lang="es-ES_tradnl" baseline="-25000" dirty="0"/>
              <a:t>. </a:t>
            </a:r>
            <a:r>
              <a:rPr lang="es-ES_tradnl" dirty="0"/>
              <a:t>= 1,000</a:t>
            </a:r>
          </a:p>
          <a:p>
            <a:r>
              <a:rPr lang="es-ES_tradnl" dirty="0"/>
              <a:t>T.C. </a:t>
            </a:r>
            <a:r>
              <a:rPr lang="es-ES_tradnl" b="1" dirty="0">
                <a:solidFill>
                  <a:schemeClr val="accent5">
                    <a:lumMod val="75000"/>
                  </a:schemeClr>
                </a:solidFill>
              </a:rPr>
              <a:t>20</a:t>
            </a:r>
            <a:r>
              <a:rPr lang="es-ES_tradnl" dirty="0"/>
              <a:t> pesos por dólar</a:t>
            </a:r>
          </a:p>
          <a:p>
            <a:r>
              <a:rPr lang="es-ES_tradnl" dirty="0"/>
              <a:t>Bcc</a:t>
            </a:r>
            <a:r>
              <a:rPr lang="es-ES_tradnl" baseline="-25000" dirty="0"/>
              <a:t>0</a:t>
            </a:r>
            <a:r>
              <a:rPr lang="es-ES_tradnl" dirty="0"/>
              <a:t> = (20 * 1,000)/</a:t>
            </a:r>
            <a:r>
              <a:rPr lang="es-ES_tradnl" dirty="0">
                <a:solidFill>
                  <a:schemeClr val="accent5">
                    <a:lumMod val="75000"/>
                  </a:schemeClr>
                </a:solidFill>
              </a:rPr>
              <a:t>20</a:t>
            </a:r>
            <a:r>
              <a:rPr lang="es-ES_tradnl" dirty="0"/>
              <a:t> – (1 * 1,000) = 0</a:t>
            </a:r>
          </a:p>
          <a:p>
            <a:endParaRPr lang="es-ES_tradnl" dirty="0"/>
          </a:p>
          <a:p>
            <a:endParaRPr lang="es-ES_tradnl" dirty="0"/>
          </a:p>
          <a:p>
            <a:endParaRPr lang="es-ES_tradnl" dirty="0"/>
          </a:p>
        </p:txBody>
      </p:sp>
      <p:sp>
        <p:nvSpPr>
          <p:cNvPr id="4" name="Marcador de contenido 2">
            <a:extLst>
              <a:ext uri="{FF2B5EF4-FFF2-40B4-BE49-F238E27FC236}">
                <a16:creationId xmlns:a16="http://schemas.microsoft.com/office/drawing/2014/main" id="{D0056F41-D191-0445-AF80-C9A9A3EAE6F0}"/>
              </a:ext>
            </a:extLst>
          </p:cNvPr>
          <p:cNvSpPr txBox="1">
            <a:spLocks/>
          </p:cNvSpPr>
          <p:nvPr/>
        </p:nvSpPr>
        <p:spPr>
          <a:xfrm>
            <a:off x="5606143" y="323509"/>
            <a:ext cx="6422571" cy="591876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dirty="0" err="1"/>
              <a:t>Bza</a:t>
            </a:r>
            <a:r>
              <a:rPr lang="es-ES_tradnl" dirty="0"/>
              <a:t> </a:t>
            </a:r>
            <a:r>
              <a:rPr lang="es-ES_tradnl" dirty="0" err="1"/>
              <a:t>cta</a:t>
            </a:r>
            <a:r>
              <a:rPr lang="es-ES_tradnl" dirty="0"/>
              <a:t> corriente</a:t>
            </a:r>
            <a:r>
              <a:rPr lang="es-ES_tradnl" baseline="-25000" dirty="0"/>
              <a:t>t1</a:t>
            </a:r>
            <a:r>
              <a:rPr lang="es-ES_tradnl" dirty="0"/>
              <a:t> = </a:t>
            </a:r>
            <a:r>
              <a:rPr lang="es-ES_tradnl" dirty="0" err="1"/>
              <a:t>X</a:t>
            </a:r>
            <a:r>
              <a:rPr lang="es-ES_tradnl" baseline="-25000" dirty="0" err="1"/>
              <a:t>bys</a:t>
            </a:r>
            <a:r>
              <a:rPr lang="es-ES_tradnl" dirty="0"/>
              <a:t> – </a:t>
            </a:r>
            <a:r>
              <a:rPr lang="es-ES_tradnl" dirty="0" err="1"/>
              <a:t>M</a:t>
            </a:r>
            <a:r>
              <a:rPr lang="es-ES_tradnl" baseline="-25000" dirty="0" err="1"/>
              <a:t>bys</a:t>
            </a:r>
            <a:endParaRPr lang="es-ES_tradnl" baseline="-25000" dirty="0"/>
          </a:p>
          <a:p>
            <a:pPr marL="0" indent="0">
              <a:buNone/>
            </a:pPr>
            <a:r>
              <a:rPr lang="es-ES_tradnl" dirty="0"/>
              <a:t>T.C. </a:t>
            </a:r>
            <a:r>
              <a:rPr lang="es-ES_tradnl" b="1" dirty="0">
                <a:solidFill>
                  <a:schemeClr val="accent5">
                    <a:lumMod val="75000"/>
                  </a:schemeClr>
                </a:solidFill>
              </a:rPr>
              <a:t>25</a:t>
            </a:r>
            <a:r>
              <a:rPr lang="es-ES_tradnl" dirty="0"/>
              <a:t> pesos por dólar</a:t>
            </a:r>
          </a:p>
          <a:p>
            <a:r>
              <a:rPr lang="es-ES_tradnl" dirty="0"/>
              <a:t>X = </a:t>
            </a:r>
            <a:r>
              <a:rPr lang="es-ES_tradnl" dirty="0" err="1"/>
              <a:t>P</a:t>
            </a:r>
            <a:r>
              <a:rPr lang="es-ES_tradnl" baseline="-25000" dirty="0" err="1"/>
              <a:t>nac</a:t>
            </a:r>
            <a:r>
              <a:rPr lang="es-ES_tradnl" baseline="-25000" dirty="0"/>
              <a:t>. </a:t>
            </a:r>
            <a:r>
              <a:rPr lang="es-ES_tradnl" dirty="0"/>
              <a:t>* Q </a:t>
            </a:r>
            <a:r>
              <a:rPr lang="es-ES_tradnl" baseline="-25000" dirty="0" err="1"/>
              <a:t>nac</a:t>
            </a:r>
            <a:r>
              <a:rPr lang="es-ES_tradnl" baseline="-25000" dirty="0"/>
              <a:t>.  </a:t>
            </a:r>
          </a:p>
          <a:p>
            <a:r>
              <a:rPr lang="es-ES_tradnl" dirty="0"/>
              <a:t> </a:t>
            </a:r>
            <a:r>
              <a:rPr lang="es-ES_tradnl" dirty="0" err="1"/>
              <a:t>P</a:t>
            </a:r>
            <a:r>
              <a:rPr lang="es-ES_tradnl" baseline="-25000" dirty="0" err="1"/>
              <a:t>nac</a:t>
            </a:r>
            <a:r>
              <a:rPr lang="es-ES_tradnl" baseline="-25000" dirty="0"/>
              <a:t>. </a:t>
            </a:r>
            <a:r>
              <a:rPr lang="es-ES_tradnl" dirty="0"/>
              <a:t>20     </a:t>
            </a:r>
            <a:r>
              <a:rPr lang="es-ES_tradnl" dirty="0" err="1"/>
              <a:t>Q</a:t>
            </a:r>
            <a:r>
              <a:rPr lang="es-ES_tradnl" baseline="-25000" dirty="0" err="1"/>
              <a:t>nac</a:t>
            </a:r>
            <a:r>
              <a:rPr lang="es-ES_tradnl" dirty="0"/>
              <a:t> = 1,000</a:t>
            </a:r>
          </a:p>
          <a:p>
            <a:r>
              <a:rPr lang="es-ES_tradnl" dirty="0"/>
              <a:t>M = </a:t>
            </a:r>
            <a:r>
              <a:rPr lang="es-ES_tradnl" dirty="0" err="1"/>
              <a:t>P</a:t>
            </a:r>
            <a:r>
              <a:rPr lang="es-ES_tradnl" baseline="-25000" dirty="0" err="1"/>
              <a:t>ext</a:t>
            </a:r>
            <a:r>
              <a:rPr lang="es-ES_tradnl" baseline="-25000" dirty="0"/>
              <a:t>. </a:t>
            </a:r>
            <a:r>
              <a:rPr lang="es-ES_tradnl" dirty="0"/>
              <a:t>* Q </a:t>
            </a:r>
            <a:r>
              <a:rPr lang="es-ES_tradnl" baseline="-25000" dirty="0"/>
              <a:t>ext.</a:t>
            </a:r>
          </a:p>
          <a:p>
            <a:r>
              <a:rPr lang="es-ES_tradnl" dirty="0" err="1"/>
              <a:t>P</a:t>
            </a:r>
            <a:r>
              <a:rPr lang="es-ES_tradnl" baseline="-25000" dirty="0" err="1"/>
              <a:t>ext</a:t>
            </a:r>
            <a:r>
              <a:rPr lang="es-ES_tradnl" baseline="-25000" dirty="0"/>
              <a:t>. </a:t>
            </a:r>
            <a:r>
              <a:rPr lang="es-ES_tradnl" dirty="0"/>
              <a:t>$ 1.00     </a:t>
            </a:r>
            <a:r>
              <a:rPr lang="es-ES_tradnl" dirty="0" err="1"/>
              <a:t>Q</a:t>
            </a:r>
            <a:r>
              <a:rPr lang="es-ES_tradnl" baseline="-25000" dirty="0" err="1"/>
              <a:t>ext</a:t>
            </a:r>
            <a:r>
              <a:rPr lang="es-ES_tradnl" baseline="-25000" dirty="0"/>
              <a:t>. </a:t>
            </a:r>
            <a:r>
              <a:rPr lang="es-ES_tradnl" dirty="0"/>
              <a:t>= 1,000</a:t>
            </a:r>
          </a:p>
          <a:p>
            <a:r>
              <a:rPr lang="es-ES_tradnl" u="sng" dirty="0"/>
              <a:t>(</a:t>
            </a:r>
            <a:r>
              <a:rPr lang="es-ES_tradnl" u="sng" dirty="0" err="1"/>
              <a:t>Elast</a:t>
            </a:r>
            <a:r>
              <a:rPr lang="es-ES_tradnl" u="sng" dirty="0"/>
              <a:t>. &lt;1 Demanda inelástica) )</a:t>
            </a:r>
            <a:r>
              <a:rPr lang="es-ES_tradnl" dirty="0"/>
              <a:t> </a:t>
            </a:r>
          </a:p>
          <a:p>
            <a:r>
              <a:rPr lang="es-ES_tradnl" dirty="0"/>
              <a:t>Bcc</a:t>
            </a:r>
            <a:r>
              <a:rPr lang="es-ES_tradnl" baseline="-25000" dirty="0"/>
              <a:t>0</a:t>
            </a:r>
            <a:r>
              <a:rPr lang="es-ES_tradnl" dirty="0"/>
              <a:t> = (20 * 1,000)/</a:t>
            </a:r>
            <a:r>
              <a:rPr lang="es-ES_tradnl" b="1" dirty="0">
                <a:solidFill>
                  <a:schemeClr val="accent5">
                    <a:lumMod val="75000"/>
                  </a:schemeClr>
                </a:solidFill>
              </a:rPr>
              <a:t>25</a:t>
            </a:r>
            <a:r>
              <a:rPr lang="es-ES_tradnl" dirty="0"/>
              <a:t> – (1 * 1,000) = -200</a:t>
            </a:r>
          </a:p>
          <a:p>
            <a:r>
              <a:rPr lang="es-ES_tradnl" u="sng" dirty="0"/>
              <a:t>(</a:t>
            </a:r>
            <a:r>
              <a:rPr lang="es-ES_tradnl" u="sng" dirty="0" err="1"/>
              <a:t>Elast</a:t>
            </a:r>
            <a:r>
              <a:rPr lang="es-ES_tradnl" u="sng" dirty="0"/>
              <a:t>. = 1 Demanda normal)</a:t>
            </a:r>
            <a:endParaRPr lang="es-ES_tradnl" dirty="0"/>
          </a:p>
          <a:p>
            <a:r>
              <a:rPr lang="es-ES_tradnl" dirty="0"/>
              <a:t>Bcc</a:t>
            </a:r>
            <a:r>
              <a:rPr lang="es-ES_tradnl" baseline="-25000" dirty="0"/>
              <a:t>0</a:t>
            </a:r>
            <a:r>
              <a:rPr lang="es-ES_tradnl" dirty="0"/>
              <a:t> = (20 * </a:t>
            </a:r>
            <a:r>
              <a:rPr lang="es-ES_tradnl" b="1" dirty="0">
                <a:solidFill>
                  <a:schemeClr val="accent5">
                    <a:lumMod val="75000"/>
                  </a:schemeClr>
                </a:solidFill>
              </a:rPr>
              <a:t>1,250</a:t>
            </a:r>
            <a:r>
              <a:rPr lang="es-ES_tradnl" dirty="0"/>
              <a:t>)/</a:t>
            </a:r>
            <a:r>
              <a:rPr lang="es-ES_tradnl" b="1" dirty="0">
                <a:solidFill>
                  <a:schemeClr val="accent5">
                    <a:lumMod val="75000"/>
                  </a:schemeClr>
                </a:solidFill>
              </a:rPr>
              <a:t>25</a:t>
            </a:r>
            <a:r>
              <a:rPr lang="es-ES_tradnl" dirty="0"/>
              <a:t> – (1 * 1,000) = 0</a:t>
            </a:r>
          </a:p>
          <a:p>
            <a:r>
              <a:rPr lang="es-ES_tradnl" u="sng" dirty="0"/>
              <a:t>(</a:t>
            </a:r>
            <a:r>
              <a:rPr lang="es-ES_tradnl" u="sng" dirty="0" err="1"/>
              <a:t>Elast</a:t>
            </a:r>
            <a:r>
              <a:rPr lang="es-ES_tradnl" u="sng" dirty="0"/>
              <a:t>.&gt; 1 Demanda elástica) </a:t>
            </a:r>
          </a:p>
          <a:p>
            <a:r>
              <a:rPr lang="es-ES_tradnl" dirty="0"/>
              <a:t>Bcc</a:t>
            </a:r>
            <a:r>
              <a:rPr lang="es-ES_tradnl" baseline="-25000" dirty="0"/>
              <a:t>0</a:t>
            </a:r>
            <a:r>
              <a:rPr lang="es-ES_tradnl" dirty="0"/>
              <a:t> = (20 * </a:t>
            </a:r>
            <a:r>
              <a:rPr lang="es-ES_tradnl" b="1" dirty="0">
                <a:solidFill>
                  <a:schemeClr val="accent5">
                    <a:lumMod val="75000"/>
                  </a:schemeClr>
                </a:solidFill>
              </a:rPr>
              <a:t>1,400</a:t>
            </a:r>
            <a:r>
              <a:rPr lang="es-ES_tradnl" dirty="0"/>
              <a:t>)/</a:t>
            </a:r>
            <a:r>
              <a:rPr lang="es-ES_tradnl" b="1" dirty="0">
                <a:solidFill>
                  <a:schemeClr val="accent5">
                    <a:lumMod val="75000"/>
                  </a:schemeClr>
                </a:solidFill>
              </a:rPr>
              <a:t>25</a:t>
            </a:r>
            <a:r>
              <a:rPr lang="es-ES_tradnl" dirty="0"/>
              <a:t> – (1 * 1,000) = 1,120</a:t>
            </a:r>
          </a:p>
          <a:p>
            <a:endParaRPr lang="es-ES_tradnl" dirty="0"/>
          </a:p>
          <a:p>
            <a:endParaRPr lang="es-ES_tradnl" dirty="0"/>
          </a:p>
          <a:p>
            <a:endParaRPr lang="es-ES_tradnl" dirty="0"/>
          </a:p>
          <a:p>
            <a:endParaRPr lang="es-ES_tradnl" dirty="0"/>
          </a:p>
        </p:txBody>
      </p:sp>
    </p:spTree>
    <p:extLst>
      <p:ext uri="{BB962C8B-B14F-4D97-AF65-F5344CB8AC3E}">
        <p14:creationId xmlns:p14="http://schemas.microsoft.com/office/powerpoint/2010/main" val="2408994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CA5A284E-E264-BE4B-8EDF-0A097D7D17D1}"/>
              </a:ext>
            </a:extLst>
          </p:cNvPr>
          <p:cNvPicPr>
            <a:picLocks noChangeAspect="1"/>
          </p:cNvPicPr>
          <p:nvPr/>
        </p:nvPicPr>
        <p:blipFill>
          <a:blip r:embed="rId2"/>
          <a:stretch>
            <a:fillRect/>
          </a:stretch>
        </p:blipFill>
        <p:spPr>
          <a:xfrm>
            <a:off x="632919" y="1261762"/>
            <a:ext cx="7394511" cy="4872083"/>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5F0DE716-C303-1743-A477-EB60AD798F0F}"/>
              </a:ext>
            </a:extLst>
          </p:cNvPr>
          <p:cNvSpPr/>
          <p:nvPr/>
        </p:nvSpPr>
        <p:spPr>
          <a:xfrm>
            <a:off x="4271301" y="313923"/>
            <a:ext cx="3766677" cy="7514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Tipos de elasticidades</a:t>
            </a:r>
          </a:p>
        </p:txBody>
      </p:sp>
      <p:cxnSp>
        <p:nvCxnSpPr>
          <p:cNvPr id="6" name="Conector recto 5">
            <a:extLst>
              <a:ext uri="{FF2B5EF4-FFF2-40B4-BE49-F238E27FC236}">
                <a16:creationId xmlns:a16="http://schemas.microsoft.com/office/drawing/2014/main" id="{AFEC7537-9C68-C844-811C-F245087605BD}"/>
              </a:ext>
            </a:extLst>
          </p:cNvPr>
          <p:cNvCxnSpPr/>
          <p:nvPr/>
        </p:nvCxnSpPr>
        <p:spPr>
          <a:xfrm>
            <a:off x="8968636" y="2805830"/>
            <a:ext cx="0" cy="2642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E370603F-8564-D441-BFE9-9EB91F1C44F9}"/>
              </a:ext>
            </a:extLst>
          </p:cNvPr>
          <p:cNvCxnSpPr>
            <a:cxnSpLocks/>
          </p:cNvCxnSpPr>
          <p:nvPr/>
        </p:nvCxnSpPr>
        <p:spPr>
          <a:xfrm flipH="1">
            <a:off x="8968636" y="5448822"/>
            <a:ext cx="2578274"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B848DAC3-C0FB-494A-982E-D498399F7F4F}"/>
              </a:ext>
            </a:extLst>
          </p:cNvPr>
          <p:cNvSpPr/>
          <p:nvPr/>
        </p:nvSpPr>
        <p:spPr>
          <a:xfrm>
            <a:off x="8612486" y="1894835"/>
            <a:ext cx="3766677" cy="751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Tipos de elasticidad de las importaciones</a:t>
            </a:r>
          </a:p>
        </p:txBody>
      </p:sp>
      <p:cxnSp>
        <p:nvCxnSpPr>
          <p:cNvPr id="22" name="Conector recto 21">
            <a:extLst>
              <a:ext uri="{FF2B5EF4-FFF2-40B4-BE49-F238E27FC236}">
                <a16:creationId xmlns:a16="http://schemas.microsoft.com/office/drawing/2014/main" id="{8E2F4764-0A0E-174D-87BB-831CAAF80389}"/>
              </a:ext>
            </a:extLst>
          </p:cNvPr>
          <p:cNvCxnSpPr>
            <a:cxnSpLocks/>
          </p:cNvCxnSpPr>
          <p:nvPr/>
        </p:nvCxnSpPr>
        <p:spPr>
          <a:xfrm flipH="1">
            <a:off x="9354688" y="3970751"/>
            <a:ext cx="1955" cy="14780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8677EA72-0486-5D44-8498-3C5CCECF221D}"/>
              </a:ext>
            </a:extLst>
          </p:cNvPr>
          <p:cNvCxnSpPr>
            <a:cxnSpLocks/>
          </p:cNvCxnSpPr>
          <p:nvPr/>
        </p:nvCxnSpPr>
        <p:spPr>
          <a:xfrm rot="16200000" flipH="1">
            <a:off x="8927044" y="3635841"/>
            <a:ext cx="1675400" cy="986057"/>
          </a:xfrm>
          <a:prstGeom prst="curvedConnector3">
            <a:avLst>
              <a:gd name="adj1" fmla="val 6644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169891F0-3FE9-F648-8040-B1E250C84C48}"/>
              </a:ext>
            </a:extLst>
          </p:cNvPr>
          <p:cNvCxnSpPr>
            <a:cxnSpLocks/>
          </p:cNvCxnSpPr>
          <p:nvPr/>
        </p:nvCxnSpPr>
        <p:spPr>
          <a:xfrm>
            <a:off x="9611639" y="4346532"/>
            <a:ext cx="0" cy="11022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Rectángulo 62">
            <a:extLst>
              <a:ext uri="{FF2B5EF4-FFF2-40B4-BE49-F238E27FC236}">
                <a16:creationId xmlns:a16="http://schemas.microsoft.com/office/drawing/2014/main" id="{4EE6B63E-31DB-0045-9983-59FA70BDFBEF}"/>
              </a:ext>
            </a:extLst>
          </p:cNvPr>
          <p:cNvSpPr/>
          <p:nvPr/>
        </p:nvSpPr>
        <p:spPr>
          <a:xfrm>
            <a:off x="9150880" y="5453166"/>
            <a:ext cx="385794" cy="313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Q</a:t>
            </a:r>
            <a:r>
              <a:rPr lang="es-MX" sz="1200" b="1" baseline="-25000" dirty="0">
                <a:solidFill>
                  <a:schemeClr val="tx1"/>
                </a:solidFill>
              </a:rPr>
              <a:t>2</a:t>
            </a:r>
          </a:p>
        </p:txBody>
      </p:sp>
      <p:sp>
        <p:nvSpPr>
          <p:cNvPr id="64" name="Rectángulo 63">
            <a:extLst>
              <a:ext uri="{FF2B5EF4-FFF2-40B4-BE49-F238E27FC236}">
                <a16:creationId xmlns:a16="http://schemas.microsoft.com/office/drawing/2014/main" id="{76472736-1387-E946-81B1-200FD9065B36}"/>
              </a:ext>
            </a:extLst>
          </p:cNvPr>
          <p:cNvSpPr/>
          <p:nvPr/>
        </p:nvSpPr>
        <p:spPr>
          <a:xfrm>
            <a:off x="9465361" y="5468917"/>
            <a:ext cx="385794" cy="313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Q</a:t>
            </a:r>
            <a:r>
              <a:rPr lang="es-MX" sz="1200" b="1" baseline="-25000" dirty="0">
                <a:solidFill>
                  <a:schemeClr val="tx1"/>
                </a:solidFill>
              </a:rPr>
              <a:t>1</a:t>
            </a:r>
          </a:p>
        </p:txBody>
      </p:sp>
      <p:cxnSp>
        <p:nvCxnSpPr>
          <p:cNvPr id="66" name="Conector recto 65">
            <a:extLst>
              <a:ext uri="{FF2B5EF4-FFF2-40B4-BE49-F238E27FC236}">
                <a16:creationId xmlns:a16="http://schemas.microsoft.com/office/drawing/2014/main" id="{18B48D79-004F-C341-9F1E-6B18E601C233}"/>
              </a:ext>
            </a:extLst>
          </p:cNvPr>
          <p:cNvCxnSpPr>
            <a:cxnSpLocks/>
          </p:cNvCxnSpPr>
          <p:nvPr/>
        </p:nvCxnSpPr>
        <p:spPr>
          <a:xfrm flipH="1">
            <a:off x="8970849" y="4346532"/>
            <a:ext cx="63981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FBC982FD-338F-D044-BE97-984311D72609}"/>
              </a:ext>
            </a:extLst>
          </p:cNvPr>
          <p:cNvCxnSpPr>
            <a:cxnSpLocks/>
          </p:cNvCxnSpPr>
          <p:nvPr/>
        </p:nvCxnSpPr>
        <p:spPr>
          <a:xfrm flipH="1" flipV="1">
            <a:off x="8968636" y="3970751"/>
            <a:ext cx="394778" cy="20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 name="Rectángulo 70">
            <a:extLst>
              <a:ext uri="{FF2B5EF4-FFF2-40B4-BE49-F238E27FC236}">
                <a16:creationId xmlns:a16="http://schemas.microsoft.com/office/drawing/2014/main" id="{452E3774-82F6-DF4C-8D54-3B52C787C954}"/>
              </a:ext>
            </a:extLst>
          </p:cNvPr>
          <p:cNvSpPr/>
          <p:nvPr/>
        </p:nvSpPr>
        <p:spPr>
          <a:xfrm>
            <a:off x="8553498" y="4227838"/>
            <a:ext cx="385794" cy="313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P</a:t>
            </a:r>
            <a:r>
              <a:rPr lang="es-MX" sz="1200" b="1" baseline="-25000" dirty="0">
                <a:solidFill>
                  <a:schemeClr val="tx1"/>
                </a:solidFill>
              </a:rPr>
              <a:t>1</a:t>
            </a:r>
          </a:p>
        </p:txBody>
      </p:sp>
      <p:sp>
        <p:nvSpPr>
          <p:cNvPr id="73" name="Rectángulo 72">
            <a:extLst>
              <a:ext uri="{FF2B5EF4-FFF2-40B4-BE49-F238E27FC236}">
                <a16:creationId xmlns:a16="http://schemas.microsoft.com/office/drawing/2014/main" id="{FA8DD8B7-D42A-504A-B6E3-0D1729C14832}"/>
              </a:ext>
            </a:extLst>
          </p:cNvPr>
          <p:cNvSpPr/>
          <p:nvPr/>
        </p:nvSpPr>
        <p:spPr>
          <a:xfrm>
            <a:off x="8572941" y="3815625"/>
            <a:ext cx="385794" cy="313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P</a:t>
            </a:r>
            <a:r>
              <a:rPr lang="es-MX" sz="1200" b="1" baseline="-25000" dirty="0">
                <a:solidFill>
                  <a:schemeClr val="tx1"/>
                </a:solidFill>
              </a:rPr>
              <a:t>2</a:t>
            </a:r>
          </a:p>
        </p:txBody>
      </p:sp>
    </p:spTree>
    <p:extLst>
      <p:ext uri="{BB962C8B-B14F-4D97-AF65-F5344CB8AC3E}">
        <p14:creationId xmlns:p14="http://schemas.microsoft.com/office/powerpoint/2010/main" val="194688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9335" y="3352800"/>
            <a:ext cx="1463040"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Ajustes a la balanza de pagos</a:t>
            </a:r>
          </a:p>
        </p:txBody>
      </p:sp>
      <p:sp>
        <p:nvSpPr>
          <p:cNvPr id="7" name="Rectángulo 6"/>
          <p:cNvSpPr/>
          <p:nvPr/>
        </p:nvSpPr>
        <p:spPr>
          <a:xfrm>
            <a:off x="2328451" y="3189525"/>
            <a:ext cx="1463040"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Tipo de cambio flexible</a:t>
            </a:r>
          </a:p>
        </p:txBody>
      </p:sp>
      <p:sp>
        <p:nvSpPr>
          <p:cNvPr id="14" name="Rectángulo 13"/>
          <p:cNvSpPr/>
          <p:nvPr/>
        </p:nvSpPr>
        <p:spPr>
          <a:xfrm>
            <a:off x="5170692" y="4975009"/>
            <a:ext cx="6814477" cy="14118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solidFill>
                  <a:srgbClr val="002060"/>
                </a:solidFill>
              </a:rPr>
              <a:t>El enfoque monetarista para la depreciación de una moneda</a:t>
            </a:r>
            <a:r>
              <a:rPr lang="es-MX" sz="1400" dirty="0">
                <a:solidFill>
                  <a:srgbClr val="002060"/>
                </a:solidFill>
              </a:rPr>
              <a:t>: El enfoque monetarista para la depreciación subraya el efecto que la depreciación tiene en el poder adquisitivo de los saldos monetarios y el consecuente efecto en el gasto interno y los niveles de las importaciones. </a:t>
            </a:r>
            <a:r>
              <a:rPr lang="es-MX" sz="1400" b="1" dirty="0">
                <a:solidFill>
                  <a:srgbClr val="002060"/>
                </a:solidFill>
              </a:rPr>
              <a:t>Según el enfoque monetarista, una depreciación monetaria sólo producirá una influencia temporal en el producto real, pues, a largo plazo, la depreciación simplemente aumenta el nivel de los precios internos.</a:t>
            </a:r>
          </a:p>
        </p:txBody>
      </p:sp>
      <p:sp>
        <p:nvSpPr>
          <p:cNvPr id="16" name="Rectángulo 15"/>
          <p:cNvSpPr/>
          <p:nvPr/>
        </p:nvSpPr>
        <p:spPr>
          <a:xfrm>
            <a:off x="5168545" y="2952751"/>
            <a:ext cx="6770941" cy="1749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solidFill>
                  <a:srgbClr val="002060"/>
                </a:solidFill>
              </a:rPr>
              <a:t>Enfoque de la absorción: </a:t>
            </a:r>
            <a:r>
              <a:rPr lang="es-MX" sz="1400" dirty="0">
                <a:solidFill>
                  <a:srgbClr val="002060"/>
                </a:solidFill>
              </a:rPr>
              <a:t>El enfoque de la absorción se centra en los efectos de la depreciación de la moneda en el ingreso. Según esta posición, la depreciación inicialmente estimularía las exportaciones de una nación y la producción de bienes que compiten con las importaciones. Sin embargo, esto alentará un gasto interno excesivo, a no ser que la nación consiga aumentar el producto real o disminuir la absorción externa. El resultado sería, de nueva cuenta, un déficit de pagos.</a:t>
            </a:r>
          </a:p>
        </p:txBody>
      </p:sp>
      <p:sp>
        <p:nvSpPr>
          <p:cNvPr id="17" name="Rectángulo 16"/>
          <p:cNvSpPr/>
          <p:nvPr/>
        </p:nvSpPr>
        <p:spPr>
          <a:xfrm>
            <a:off x="5184864" y="1509827"/>
            <a:ext cx="2253345" cy="291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El enfoque de la elasticidad</a:t>
            </a:r>
          </a:p>
        </p:txBody>
      </p:sp>
      <p:sp>
        <p:nvSpPr>
          <p:cNvPr id="18" name="Rectángulo 17"/>
          <p:cNvSpPr/>
          <p:nvPr/>
        </p:nvSpPr>
        <p:spPr>
          <a:xfrm>
            <a:off x="7766955" y="1205028"/>
            <a:ext cx="1746069" cy="370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Curva J: senda temporal de la depreciación</a:t>
            </a:r>
          </a:p>
        </p:txBody>
      </p:sp>
      <p:sp>
        <p:nvSpPr>
          <p:cNvPr id="19" name="Rectángulo 18"/>
          <p:cNvSpPr/>
          <p:nvPr/>
        </p:nvSpPr>
        <p:spPr>
          <a:xfrm>
            <a:off x="7766956" y="1666580"/>
            <a:ext cx="1746068" cy="395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Repercusión del traslado cambiario</a:t>
            </a:r>
          </a:p>
        </p:txBody>
      </p:sp>
      <p:sp>
        <p:nvSpPr>
          <p:cNvPr id="24" name="Rectángulo 23"/>
          <p:cNvSpPr/>
          <p:nvPr/>
        </p:nvSpPr>
        <p:spPr>
          <a:xfrm>
            <a:off x="9936482" y="1580125"/>
            <a:ext cx="892629" cy="243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Total</a:t>
            </a:r>
          </a:p>
        </p:txBody>
      </p:sp>
      <p:sp>
        <p:nvSpPr>
          <p:cNvPr id="27" name="Rectángulo 26"/>
          <p:cNvSpPr/>
          <p:nvPr/>
        </p:nvSpPr>
        <p:spPr>
          <a:xfrm>
            <a:off x="9958252" y="1863155"/>
            <a:ext cx="892629" cy="243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Parcial</a:t>
            </a:r>
          </a:p>
        </p:txBody>
      </p:sp>
      <p:sp>
        <p:nvSpPr>
          <p:cNvPr id="28" name="Abrir llave 27"/>
          <p:cNvSpPr/>
          <p:nvPr/>
        </p:nvSpPr>
        <p:spPr>
          <a:xfrm>
            <a:off x="1802674" y="1284512"/>
            <a:ext cx="343989" cy="5395596"/>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1" name="Abrir llave 30"/>
          <p:cNvSpPr/>
          <p:nvPr/>
        </p:nvSpPr>
        <p:spPr>
          <a:xfrm>
            <a:off x="4555668" y="736953"/>
            <a:ext cx="517073" cy="541237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2" name="Abrir llave 31"/>
          <p:cNvSpPr/>
          <p:nvPr/>
        </p:nvSpPr>
        <p:spPr>
          <a:xfrm>
            <a:off x="7497015" y="736953"/>
            <a:ext cx="212243" cy="1369413"/>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4" name="Abrir llave 33"/>
          <p:cNvSpPr/>
          <p:nvPr/>
        </p:nvSpPr>
        <p:spPr>
          <a:xfrm>
            <a:off x="9612085" y="1584486"/>
            <a:ext cx="266700" cy="5138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7" name="Rectángulo 36"/>
          <p:cNvSpPr/>
          <p:nvPr/>
        </p:nvSpPr>
        <p:spPr>
          <a:xfrm>
            <a:off x="7756065" y="736953"/>
            <a:ext cx="1746069" cy="370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Condición Marshall-Lerner</a:t>
            </a:r>
          </a:p>
        </p:txBody>
      </p:sp>
    </p:spTree>
    <p:extLst>
      <p:ext uri="{BB962C8B-B14F-4D97-AF65-F5344CB8AC3E}">
        <p14:creationId xmlns:p14="http://schemas.microsoft.com/office/powerpoint/2010/main" val="200660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6079" y="647699"/>
            <a:ext cx="8039193" cy="5859363"/>
          </a:xfrm>
          <a:prstGeom prst="rect">
            <a:avLst/>
          </a:prstGeom>
        </p:spPr>
      </p:pic>
      <p:sp>
        <p:nvSpPr>
          <p:cNvPr id="5" name="Subtítulo 2"/>
          <p:cNvSpPr txBox="1">
            <a:spLocks/>
          </p:cNvSpPr>
          <p:nvPr/>
        </p:nvSpPr>
        <p:spPr>
          <a:xfrm>
            <a:off x="1437894" y="43048"/>
            <a:ext cx="9144000" cy="731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dirty="0"/>
              <a:t>Balanza de pagos México</a:t>
            </a:r>
          </a:p>
        </p:txBody>
      </p:sp>
      <p:sp>
        <p:nvSpPr>
          <p:cNvPr id="6" name="Subtítulo 2"/>
          <p:cNvSpPr txBox="1">
            <a:spLocks/>
          </p:cNvSpPr>
          <p:nvPr/>
        </p:nvSpPr>
        <p:spPr>
          <a:xfrm>
            <a:off x="8801100" y="1215232"/>
            <a:ext cx="3122962" cy="4296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b="1" dirty="0"/>
              <a:t>Saldo en la balanza de pagos =</a:t>
            </a:r>
          </a:p>
          <a:p>
            <a:pPr marL="0" indent="0" algn="ctr">
              <a:buNone/>
            </a:pPr>
            <a:r>
              <a:rPr lang="es-MX" sz="2000" b="1" dirty="0"/>
              <a:t> Cuenta corriente + Cuenta de capitales </a:t>
            </a:r>
            <a:r>
              <a:rPr lang="mr-IN" sz="2000" b="1" dirty="0"/>
              <a:t>–</a:t>
            </a:r>
            <a:r>
              <a:rPr lang="es-MX" sz="2000" b="1" dirty="0"/>
              <a:t> Cuenta financiera +- Errores y omisiones = 0</a:t>
            </a:r>
          </a:p>
          <a:p>
            <a:pPr marL="0" indent="0" algn="ctr">
              <a:buNone/>
            </a:pPr>
            <a:endParaRPr lang="es-MX" sz="2000" b="1" dirty="0"/>
          </a:p>
          <a:p>
            <a:pPr marL="0" indent="0" algn="ctr">
              <a:buNone/>
            </a:pPr>
            <a:r>
              <a:rPr lang="es-MX" sz="2000" b="1" dirty="0"/>
              <a:t>Errores y omisiones = Cuenta corriente + Cuenta de capitales </a:t>
            </a:r>
            <a:r>
              <a:rPr lang="mr-IN" sz="2000" b="1" dirty="0"/>
              <a:t>–</a:t>
            </a:r>
            <a:r>
              <a:rPr lang="es-MX" sz="2000" b="1" dirty="0"/>
              <a:t> Cuenta financiera</a:t>
            </a:r>
          </a:p>
          <a:p>
            <a:pPr marL="0" indent="0" algn="ctr">
              <a:buNone/>
            </a:pPr>
            <a:r>
              <a:rPr lang="es-MX" sz="2000" b="1" dirty="0"/>
              <a:t>= -22,972 - 75 + 33,472 </a:t>
            </a:r>
          </a:p>
          <a:p>
            <a:pPr marL="0" indent="0" algn="ctr">
              <a:buNone/>
            </a:pPr>
            <a:r>
              <a:rPr lang="es-MX" sz="2000" b="1" dirty="0"/>
              <a:t>= 10,424</a:t>
            </a:r>
          </a:p>
        </p:txBody>
      </p:sp>
    </p:spTree>
    <p:extLst>
      <p:ext uri="{BB962C8B-B14F-4D97-AF65-F5344CB8AC3E}">
        <p14:creationId xmlns:p14="http://schemas.microsoft.com/office/powerpoint/2010/main" val="41434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925521"/>
            <a:ext cx="12192000" cy="5932479"/>
          </a:xfrm>
          <a:prstGeom prst="rect">
            <a:avLst/>
          </a:prstGeom>
        </p:spPr>
      </p:pic>
      <p:sp>
        <p:nvSpPr>
          <p:cNvPr id="5" name="Subtítulo 2"/>
          <p:cNvSpPr txBox="1">
            <a:spLocks/>
          </p:cNvSpPr>
          <p:nvPr/>
        </p:nvSpPr>
        <p:spPr>
          <a:xfrm>
            <a:off x="1437894" y="43048"/>
            <a:ext cx="9144000" cy="73180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dirty="0"/>
              <a:t>Saldo en la balanza de pagos 1995 - 2018, </a:t>
            </a:r>
          </a:p>
          <a:p>
            <a:pPr marL="0" indent="0" algn="ctr">
              <a:buNone/>
            </a:pPr>
            <a:r>
              <a:rPr lang="es-MX" b="1" dirty="0"/>
              <a:t>dólares </a:t>
            </a:r>
          </a:p>
        </p:txBody>
      </p:sp>
    </p:spTree>
    <p:extLst>
      <p:ext uri="{BB962C8B-B14F-4D97-AF65-F5344CB8AC3E}">
        <p14:creationId xmlns:p14="http://schemas.microsoft.com/office/powerpoint/2010/main" val="187481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88760"/>
            <a:ext cx="12192000" cy="6169240"/>
          </a:xfrm>
          <a:prstGeom prst="rect">
            <a:avLst/>
          </a:prstGeom>
        </p:spPr>
      </p:pic>
      <p:sp>
        <p:nvSpPr>
          <p:cNvPr id="5" name="Subtítulo 2"/>
          <p:cNvSpPr txBox="1">
            <a:spLocks/>
          </p:cNvSpPr>
          <p:nvPr/>
        </p:nvSpPr>
        <p:spPr>
          <a:xfrm>
            <a:off x="1459421" y="0"/>
            <a:ext cx="9144000" cy="73180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dirty="0"/>
              <a:t>Saldo en la balanza de pagos 1995 - 2018, </a:t>
            </a:r>
          </a:p>
          <a:p>
            <a:pPr marL="0" indent="0" algn="ctr">
              <a:buNone/>
            </a:pPr>
            <a:r>
              <a:rPr lang="es-MX" b="1" dirty="0"/>
              <a:t>% del PIB</a:t>
            </a:r>
          </a:p>
        </p:txBody>
      </p:sp>
    </p:spTree>
    <p:extLst>
      <p:ext uri="{BB962C8B-B14F-4D97-AF65-F5344CB8AC3E}">
        <p14:creationId xmlns:p14="http://schemas.microsoft.com/office/powerpoint/2010/main" val="226648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011616"/>
            <a:ext cx="12192000" cy="5488552"/>
          </a:xfrm>
          <a:prstGeom prst="rect">
            <a:avLst/>
          </a:prstGeom>
        </p:spPr>
      </p:pic>
      <p:sp>
        <p:nvSpPr>
          <p:cNvPr id="5" name="Subtítulo 2"/>
          <p:cNvSpPr txBox="1">
            <a:spLocks/>
          </p:cNvSpPr>
          <p:nvPr/>
        </p:nvSpPr>
        <p:spPr>
          <a:xfrm>
            <a:off x="430527" y="258285"/>
            <a:ext cx="11495084" cy="731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dirty="0"/>
              <a:t>Reservas internacional como meses de importaciones 1995 </a:t>
            </a:r>
            <a:r>
              <a:rPr lang="mr-IN" b="1" dirty="0"/>
              <a:t>–</a:t>
            </a:r>
            <a:r>
              <a:rPr lang="es-MX" b="1" dirty="0"/>
              <a:t> 2018</a:t>
            </a:r>
          </a:p>
        </p:txBody>
      </p:sp>
    </p:spTree>
    <p:extLst>
      <p:ext uri="{BB962C8B-B14F-4D97-AF65-F5344CB8AC3E}">
        <p14:creationId xmlns:p14="http://schemas.microsoft.com/office/powerpoint/2010/main" val="209202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2054" y="1807994"/>
            <a:ext cx="11301345" cy="4563032"/>
          </a:xfrm>
          <a:prstGeom prst="rect">
            <a:avLst/>
          </a:prstGeom>
        </p:spPr>
      </p:pic>
      <p:sp>
        <p:nvSpPr>
          <p:cNvPr id="5" name="Subtítulo 2"/>
          <p:cNvSpPr txBox="1">
            <a:spLocks noGrp="1"/>
          </p:cNvSpPr>
          <p:nvPr>
            <p:ph type="title"/>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dirty="0"/>
              <a:t>Reservas internacional como porcentaje de la deuda externa 1995 </a:t>
            </a:r>
            <a:r>
              <a:rPr lang="mr-IN" b="1" dirty="0"/>
              <a:t>–</a:t>
            </a:r>
            <a:r>
              <a:rPr lang="es-MX" b="1" dirty="0"/>
              <a:t> 2018</a:t>
            </a:r>
          </a:p>
        </p:txBody>
      </p:sp>
    </p:spTree>
    <p:extLst>
      <p:ext uri="{BB962C8B-B14F-4D97-AF65-F5344CB8AC3E}">
        <p14:creationId xmlns:p14="http://schemas.microsoft.com/office/powerpoint/2010/main" val="1442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90905" y="1902822"/>
            <a:ext cx="2090056" cy="526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Ajustes de ingresos</a:t>
            </a:r>
          </a:p>
        </p:txBody>
      </p:sp>
      <p:sp>
        <p:nvSpPr>
          <p:cNvPr id="5" name="Rectángulo 4"/>
          <p:cNvSpPr/>
          <p:nvPr/>
        </p:nvSpPr>
        <p:spPr>
          <a:xfrm>
            <a:off x="139335" y="3352800"/>
            <a:ext cx="1463040"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Ajustes a la balanza de pagos</a:t>
            </a:r>
          </a:p>
        </p:txBody>
      </p:sp>
      <p:sp>
        <p:nvSpPr>
          <p:cNvPr id="6" name="Rectángulo 5"/>
          <p:cNvSpPr/>
          <p:nvPr/>
        </p:nvSpPr>
        <p:spPr>
          <a:xfrm>
            <a:off x="2512423" y="1284512"/>
            <a:ext cx="1463040"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Tipo de cambio fijo</a:t>
            </a:r>
          </a:p>
        </p:txBody>
      </p:sp>
      <p:sp>
        <p:nvSpPr>
          <p:cNvPr id="7" name="Rectángulo 6"/>
          <p:cNvSpPr/>
          <p:nvPr/>
        </p:nvSpPr>
        <p:spPr>
          <a:xfrm>
            <a:off x="2512423" y="5295445"/>
            <a:ext cx="1463040"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Tipo de cambio flexible</a:t>
            </a:r>
          </a:p>
        </p:txBody>
      </p:sp>
      <p:sp>
        <p:nvSpPr>
          <p:cNvPr id="9" name="Rectángulo 8"/>
          <p:cNvSpPr/>
          <p:nvPr/>
        </p:nvSpPr>
        <p:spPr>
          <a:xfrm>
            <a:off x="10384973" y="762319"/>
            <a:ext cx="1476103" cy="12188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rPr>
              <a:t>Desventajas de los mecanismos de ajuste automáticos</a:t>
            </a:r>
          </a:p>
        </p:txBody>
      </p:sp>
      <p:sp>
        <p:nvSpPr>
          <p:cNvPr id="10" name="Rectángulo 9"/>
          <p:cNvSpPr/>
          <p:nvPr/>
        </p:nvSpPr>
        <p:spPr>
          <a:xfrm>
            <a:off x="7929155" y="1149529"/>
            <a:ext cx="2090057" cy="527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Flujos financieros diferenciales de las tasas de interés</a:t>
            </a:r>
          </a:p>
        </p:txBody>
      </p:sp>
      <p:sp>
        <p:nvSpPr>
          <p:cNvPr id="11" name="Rectángulo 10"/>
          <p:cNvSpPr/>
          <p:nvPr/>
        </p:nvSpPr>
        <p:spPr>
          <a:xfrm>
            <a:off x="5590905" y="1054373"/>
            <a:ext cx="2090056" cy="643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Ajustes de tasas de interés</a:t>
            </a:r>
          </a:p>
        </p:txBody>
      </p:sp>
      <p:sp>
        <p:nvSpPr>
          <p:cNvPr id="12" name="Rectángulo 11"/>
          <p:cNvSpPr/>
          <p:nvPr/>
        </p:nvSpPr>
        <p:spPr>
          <a:xfrm>
            <a:off x="5603967" y="374469"/>
            <a:ext cx="2076994" cy="513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Ajustes de los precios</a:t>
            </a:r>
          </a:p>
        </p:txBody>
      </p:sp>
      <p:sp>
        <p:nvSpPr>
          <p:cNvPr id="13" name="Rectángulo 12"/>
          <p:cNvSpPr/>
          <p:nvPr/>
        </p:nvSpPr>
        <p:spPr>
          <a:xfrm>
            <a:off x="5599612" y="2629988"/>
            <a:ext cx="2090056" cy="526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Ajustes monetarios</a:t>
            </a:r>
          </a:p>
        </p:txBody>
      </p:sp>
      <p:sp>
        <p:nvSpPr>
          <p:cNvPr id="14" name="Rectángulo 13"/>
          <p:cNvSpPr/>
          <p:nvPr/>
        </p:nvSpPr>
        <p:spPr>
          <a:xfrm>
            <a:off x="5677990" y="6143902"/>
            <a:ext cx="2267516" cy="6749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El enfoque monetarista para la depreciación de una moneda</a:t>
            </a:r>
          </a:p>
        </p:txBody>
      </p:sp>
      <p:sp>
        <p:nvSpPr>
          <p:cNvPr id="15" name="Rectángulo 14"/>
          <p:cNvSpPr/>
          <p:nvPr/>
        </p:nvSpPr>
        <p:spPr>
          <a:xfrm>
            <a:off x="2865119" y="3622769"/>
            <a:ext cx="2090057" cy="992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Efectos de las variaciones del tipo de cambio en los costos y los precios</a:t>
            </a:r>
          </a:p>
        </p:txBody>
      </p:sp>
      <p:sp>
        <p:nvSpPr>
          <p:cNvPr id="16" name="Rectángulo 15"/>
          <p:cNvSpPr/>
          <p:nvPr/>
        </p:nvSpPr>
        <p:spPr>
          <a:xfrm>
            <a:off x="5677990" y="5707839"/>
            <a:ext cx="2267516" cy="3489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Enfoque de la absorción</a:t>
            </a:r>
          </a:p>
        </p:txBody>
      </p:sp>
      <p:sp>
        <p:nvSpPr>
          <p:cNvPr id="17" name="Rectángulo 16"/>
          <p:cNvSpPr/>
          <p:nvPr/>
        </p:nvSpPr>
        <p:spPr>
          <a:xfrm>
            <a:off x="5691051" y="5347062"/>
            <a:ext cx="2253345" cy="291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El enfoque de la elasticidad</a:t>
            </a:r>
          </a:p>
        </p:txBody>
      </p:sp>
      <p:sp>
        <p:nvSpPr>
          <p:cNvPr id="18" name="Rectángulo 17"/>
          <p:cNvSpPr/>
          <p:nvPr/>
        </p:nvSpPr>
        <p:spPr>
          <a:xfrm>
            <a:off x="8273142" y="5042263"/>
            <a:ext cx="1746069" cy="370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Curva J: senda temporal de la depreciación</a:t>
            </a:r>
          </a:p>
        </p:txBody>
      </p:sp>
      <p:sp>
        <p:nvSpPr>
          <p:cNvPr id="19" name="Rectángulo 18"/>
          <p:cNvSpPr/>
          <p:nvPr/>
        </p:nvSpPr>
        <p:spPr>
          <a:xfrm>
            <a:off x="8273143" y="5503815"/>
            <a:ext cx="1746068" cy="395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Repercusión del traslado cambiario</a:t>
            </a:r>
          </a:p>
        </p:txBody>
      </p:sp>
      <p:sp>
        <p:nvSpPr>
          <p:cNvPr id="20" name="Rectángulo 19"/>
          <p:cNvSpPr/>
          <p:nvPr/>
        </p:nvSpPr>
        <p:spPr>
          <a:xfrm>
            <a:off x="7944397" y="374469"/>
            <a:ext cx="1140822" cy="196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Patrón oro</a:t>
            </a:r>
          </a:p>
        </p:txBody>
      </p:sp>
      <p:sp>
        <p:nvSpPr>
          <p:cNvPr id="21" name="Rectángulo 20"/>
          <p:cNvSpPr/>
          <p:nvPr/>
        </p:nvSpPr>
        <p:spPr>
          <a:xfrm>
            <a:off x="7937864" y="670551"/>
            <a:ext cx="2081347" cy="204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Teoría cuantitativa del dinero</a:t>
            </a:r>
          </a:p>
        </p:txBody>
      </p:sp>
      <p:sp>
        <p:nvSpPr>
          <p:cNvPr id="23" name="Cerrar llave 22"/>
          <p:cNvSpPr/>
          <p:nvPr/>
        </p:nvSpPr>
        <p:spPr>
          <a:xfrm>
            <a:off x="10019212" y="374469"/>
            <a:ext cx="365760" cy="21597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4" name="Rectángulo 23"/>
          <p:cNvSpPr/>
          <p:nvPr/>
        </p:nvSpPr>
        <p:spPr>
          <a:xfrm>
            <a:off x="10442669" y="5417360"/>
            <a:ext cx="892629" cy="243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Total</a:t>
            </a:r>
          </a:p>
        </p:txBody>
      </p:sp>
      <p:sp>
        <p:nvSpPr>
          <p:cNvPr id="27" name="Rectángulo 26"/>
          <p:cNvSpPr/>
          <p:nvPr/>
        </p:nvSpPr>
        <p:spPr>
          <a:xfrm>
            <a:off x="10464439" y="5700390"/>
            <a:ext cx="892629" cy="243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Parcial</a:t>
            </a:r>
          </a:p>
        </p:txBody>
      </p:sp>
      <p:sp>
        <p:nvSpPr>
          <p:cNvPr id="28" name="Abrir llave 27"/>
          <p:cNvSpPr/>
          <p:nvPr/>
        </p:nvSpPr>
        <p:spPr>
          <a:xfrm>
            <a:off x="1802674" y="1284512"/>
            <a:ext cx="343989" cy="5395596"/>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9" name="Abrir llave 28"/>
          <p:cNvSpPr/>
          <p:nvPr/>
        </p:nvSpPr>
        <p:spPr>
          <a:xfrm>
            <a:off x="4909456" y="374469"/>
            <a:ext cx="324396" cy="26822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1" name="Abrir llave 30"/>
          <p:cNvSpPr/>
          <p:nvPr/>
        </p:nvSpPr>
        <p:spPr>
          <a:xfrm>
            <a:off x="5061856" y="5295445"/>
            <a:ext cx="398418" cy="14275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2" name="Abrir llave 31"/>
          <p:cNvSpPr/>
          <p:nvPr/>
        </p:nvSpPr>
        <p:spPr>
          <a:xfrm>
            <a:off x="8003202" y="4574188"/>
            <a:ext cx="212243" cy="1369413"/>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3" name="Abrir llave 32"/>
          <p:cNvSpPr/>
          <p:nvPr/>
        </p:nvSpPr>
        <p:spPr>
          <a:xfrm>
            <a:off x="7729945" y="374469"/>
            <a:ext cx="266700" cy="5138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4" name="Abrir llave 33"/>
          <p:cNvSpPr/>
          <p:nvPr/>
        </p:nvSpPr>
        <p:spPr>
          <a:xfrm>
            <a:off x="10118272" y="5421721"/>
            <a:ext cx="266700" cy="5138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5" name="Rectángulo 34"/>
          <p:cNvSpPr/>
          <p:nvPr/>
        </p:nvSpPr>
        <p:spPr>
          <a:xfrm>
            <a:off x="5404757" y="3622769"/>
            <a:ext cx="2090057" cy="992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ESTRATEGIAS DE LOS FABRICANTES PARA ABATIR COSTOS ANTE LA APRECIACIÓN DE SU MONEDA </a:t>
            </a:r>
          </a:p>
        </p:txBody>
      </p:sp>
      <p:sp>
        <p:nvSpPr>
          <p:cNvPr id="36" name="Abrir llave 35"/>
          <p:cNvSpPr/>
          <p:nvPr/>
        </p:nvSpPr>
        <p:spPr>
          <a:xfrm>
            <a:off x="5004163" y="3654964"/>
            <a:ext cx="278676" cy="8789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7" name="Rectángulo 36"/>
          <p:cNvSpPr/>
          <p:nvPr/>
        </p:nvSpPr>
        <p:spPr>
          <a:xfrm>
            <a:off x="8262252" y="4574188"/>
            <a:ext cx="1746069" cy="370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Condición Marshall-Lerner</a:t>
            </a:r>
          </a:p>
        </p:txBody>
      </p:sp>
    </p:spTree>
    <p:extLst>
      <p:ext uri="{BB962C8B-B14F-4D97-AF65-F5344CB8AC3E}">
        <p14:creationId xmlns:p14="http://schemas.microsoft.com/office/powerpoint/2010/main" val="149807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04902" y="5282840"/>
            <a:ext cx="1805941" cy="526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de ingresos</a:t>
            </a:r>
          </a:p>
        </p:txBody>
      </p:sp>
      <p:sp>
        <p:nvSpPr>
          <p:cNvPr id="6" name="Rectángulo 5"/>
          <p:cNvSpPr/>
          <p:nvPr/>
        </p:nvSpPr>
        <p:spPr>
          <a:xfrm>
            <a:off x="226420" y="3096989"/>
            <a:ext cx="2006826"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rPr>
              <a:t>Tipo de cambio fijo</a:t>
            </a:r>
          </a:p>
        </p:txBody>
      </p:sp>
      <p:sp>
        <p:nvSpPr>
          <p:cNvPr id="9" name="Rectángulo 8"/>
          <p:cNvSpPr/>
          <p:nvPr/>
        </p:nvSpPr>
        <p:spPr>
          <a:xfrm>
            <a:off x="10570900" y="2574796"/>
            <a:ext cx="1479587" cy="12188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Desventajas de los mecanismos de ajuste automáticos</a:t>
            </a:r>
          </a:p>
        </p:txBody>
      </p:sp>
      <p:sp>
        <p:nvSpPr>
          <p:cNvPr id="10" name="Rectángulo 9"/>
          <p:cNvSpPr/>
          <p:nvPr/>
        </p:nvSpPr>
        <p:spPr>
          <a:xfrm>
            <a:off x="5728427" y="4091483"/>
            <a:ext cx="4372434" cy="25963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solidFill>
                  <a:schemeClr val="tx1"/>
                </a:solidFill>
              </a:rPr>
              <a:t>Flujos financieros diferenciales de las tasas de interés: </a:t>
            </a:r>
            <a:r>
              <a:rPr lang="es-MX" sz="1600" b="1" dirty="0">
                <a:solidFill>
                  <a:schemeClr val="tx1"/>
                </a:solidFill>
              </a:rPr>
              <a:t>Otro efecto monetario del superávit o el déficit de la balanza en cuenta corriente era su efecto en las tasas de interés a corto plazo y, por tanto, en los flujos de capital a corto plazo</a:t>
            </a:r>
            <a:r>
              <a:rPr lang="es-MX" sz="1600" dirty="0">
                <a:solidFill>
                  <a:schemeClr val="tx1"/>
                </a:solidFill>
              </a:rPr>
              <a:t>. Éstas dictaban que el banco central de la nación con el superávit expandiera el crédito, lo cual reducía las tasas de interés y genería salidas de capitales, en tanto que los bancos centrales de las naciones con déficit contraían el crédito presionando las tasas de interés a la alza.</a:t>
            </a:r>
          </a:p>
        </p:txBody>
      </p:sp>
      <p:sp>
        <p:nvSpPr>
          <p:cNvPr id="11" name="Rectángulo 10"/>
          <p:cNvSpPr/>
          <p:nvPr/>
        </p:nvSpPr>
        <p:spPr>
          <a:xfrm>
            <a:off x="3304902" y="4434391"/>
            <a:ext cx="1805941" cy="643801"/>
          </a:xfrm>
          <a:prstGeom prst="rect">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de tasas de interés</a:t>
            </a:r>
          </a:p>
        </p:txBody>
      </p:sp>
      <p:sp>
        <p:nvSpPr>
          <p:cNvPr id="12" name="Rectángulo 11"/>
          <p:cNvSpPr/>
          <p:nvPr/>
        </p:nvSpPr>
        <p:spPr>
          <a:xfrm>
            <a:off x="3317963" y="880659"/>
            <a:ext cx="1792880" cy="1694137"/>
          </a:xfrm>
          <a:prstGeom prst="rect">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Ajustes de los precios</a:t>
            </a:r>
          </a:p>
        </p:txBody>
      </p:sp>
      <p:sp>
        <p:nvSpPr>
          <p:cNvPr id="13" name="Rectángulo 12"/>
          <p:cNvSpPr/>
          <p:nvPr/>
        </p:nvSpPr>
        <p:spPr>
          <a:xfrm>
            <a:off x="3313609" y="6010006"/>
            <a:ext cx="1805941" cy="526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monetarios</a:t>
            </a:r>
          </a:p>
        </p:txBody>
      </p:sp>
      <p:sp>
        <p:nvSpPr>
          <p:cNvPr id="20" name="Rectángulo 19"/>
          <p:cNvSpPr/>
          <p:nvPr/>
        </p:nvSpPr>
        <p:spPr>
          <a:xfrm>
            <a:off x="5712403" y="195944"/>
            <a:ext cx="4388459" cy="290104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b="1" dirty="0">
                <a:solidFill>
                  <a:schemeClr val="tx1"/>
                </a:solidFill>
              </a:rPr>
              <a:t>Patrón oro: </a:t>
            </a:r>
            <a:r>
              <a:rPr lang="es-MX" sz="1400" dirty="0">
                <a:solidFill>
                  <a:schemeClr val="tx1"/>
                </a:solidFill>
              </a:rPr>
              <a:t>A partir de la condición del equilibrio de pagos, todo superávit o déficit sería eliminado automáticamente en razón de los cambios en los niveles internos de precios.</a:t>
            </a:r>
          </a:p>
          <a:p>
            <a:pPr algn="just"/>
            <a:r>
              <a:rPr lang="es-MX" sz="1400" dirty="0">
                <a:solidFill>
                  <a:schemeClr val="tx1"/>
                </a:solidFill>
              </a:rPr>
              <a:t>Según la teoría clásica, otra consecuencia importante de los movimientos internacionales del oro era su efecto en las tasas de interés a corto plazo. </a:t>
            </a:r>
          </a:p>
          <a:p>
            <a:pPr algn="just"/>
            <a:r>
              <a:rPr lang="es-MX" sz="1400" b="1" dirty="0">
                <a:solidFill>
                  <a:schemeClr val="tx1"/>
                </a:solidFill>
              </a:rPr>
              <a:t>La nación deficitaria que registrara pérdidas de oro afrontaría una reducción de la oferta monetaria, lo cual incrementaría las tasas de interés y provocaría el ingreso de capitales y el equilibrio de los pagos</a:t>
            </a:r>
            <a:r>
              <a:rPr lang="es-MX" sz="1400" dirty="0">
                <a:solidFill>
                  <a:schemeClr val="tx1"/>
                </a:solidFill>
              </a:rPr>
              <a:t>. Lo contrario sería válido para una nación superavitaria.</a:t>
            </a:r>
          </a:p>
        </p:txBody>
      </p:sp>
      <p:sp>
        <p:nvSpPr>
          <p:cNvPr id="21" name="Rectángulo 20"/>
          <p:cNvSpPr/>
          <p:nvPr/>
        </p:nvSpPr>
        <p:spPr>
          <a:xfrm>
            <a:off x="5728426" y="3242850"/>
            <a:ext cx="4372435" cy="751133"/>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solidFill>
                  <a:schemeClr val="tx1"/>
                </a:solidFill>
              </a:rPr>
              <a:t>Teoría cuantitativa del dinero: La teoría de </a:t>
            </a:r>
            <a:r>
              <a:rPr lang="es-MX" sz="1600" dirty="0" err="1">
                <a:solidFill>
                  <a:schemeClr val="tx1"/>
                </a:solidFill>
              </a:rPr>
              <a:t>Hume</a:t>
            </a:r>
            <a:r>
              <a:rPr lang="es-MX" sz="1600" dirty="0">
                <a:solidFill>
                  <a:schemeClr val="tx1"/>
                </a:solidFill>
              </a:rPr>
              <a:t> dependía notablemente de la teoría cuantitativa del dinero P = MV/Q</a:t>
            </a:r>
          </a:p>
        </p:txBody>
      </p:sp>
      <p:sp>
        <p:nvSpPr>
          <p:cNvPr id="23" name="Cerrar llave 22"/>
          <p:cNvSpPr/>
          <p:nvPr/>
        </p:nvSpPr>
        <p:spPr>
          <a:xfrm>
            <a:off x="10100862" y="880659"/>
            <a:ext cx="300438" cy="59773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400"/>
          </a:p>
        </p:txBody>
      </p:sp>
      <p:sp>
        <p:nvSpPr>
          <p:cNvPr id="29" name="Abrir llave 28"/>
          <p:cNvSpPr/>
          <p:nvPr/>
        </p:nvSpPr>
        <p:spPr>
          <a:xfrm>
            <a:off x="2623453" y="880659"/>
            <a:ext cx="446587" cy="56562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400"/>
          </a:p>
        </p:txBody>
      </p:sp>
      <p:sp>
        <p:nvSpPr>
          <p:cNvPr id="33" name="Abrir llave 32"/>
          <p:cNvSpPr/>
          <p:nvPr/>
        </p:nvSpPr>
        <p:spPr>
          <a:xfrm>
            <a:off x="5345965" y="195943"/>
            <a:ext cx="366437" cy="62984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400"/>
          </a:p>
        </p:txBody>
      </p:sp>
    </p:spTree>
    <p:extLst>
      <p:ext uri="{BB962C8B-B14F-4D97-AF65-F5344CB8AC3E}">
        <p14:creationId xmlns:p14="http://schemas.microsoft.com/office/powerpoint/2010/main" val="271970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13609" y="3342460"/>
            <a:ext cx="1805941" cy="52686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de ingresos</a:t>
            </a:r>
          </a:p>
        </p:txBody>
      </p:sp>
      <p:sp>
        <p:nvSpPr>
          <p:cNvPr id="6" name="Rectángulo 5"/>
          <p:cNvSpPr/>
          <p:nvPr/>
        </p:nvSpPr>
        <p:spPr>
          <a:xfrm>
            <a:off x="226420" y="3096989"/>
            <a:ext cx="2006826" cy="1384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rPr>
              <a:t>Tipo de cambio fijo</a:t>
            </a:r>
          </a:p>
        </p:txBody>
      </p:sp>
      <p:sp>
        <p:nvSpPr>
          <p:cNvPr id="9" name="Rectángulo 8"/>
          <p:cNvSpPr/>
          <p:nvPr/>
        </p:nvSpPr>
        <p:spPr>
          <a:xfrm>
            <a:off x="10570900" y="2574796"/>
            <a:ext cx="1479587" cy="12188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Desventajas de los mecanismos de ajuste automáticos</a:t>
            </a:r>
          </a:p>
        </p:txBody>
      </p:sp>
      <p:sp>
        <p:nvSpPr>
          <p:cNvPr id="10" name="Rectángulo 9"/>
          <p:cNvSpPr/>
          <p:nvPr/>
        </p:nvSpPr>
        <p:spPr>
          <a:xfrm>
            <a:off x="5728428" y="1779815"/>
            <a:ext cx="4372434" cy="382197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solidFill>
                  <a:schemeClr val="tx1"/>
                </a:solidFill>
              </a:rPr>
              <a:t>Con la llegada de la economía keynesiana, en la década de los treinta, se concedió mayor importancia a los efectos del comercio en el ingreso como explicación del ajuste. </a:t>
            </a:r>
          </a:p>
          <a:p>
            <a:pPr algn="just"/>
            <a:r>
              <a:rPr lang="es-MX" sz="1600" dirty="0">
                <a:solidFill>
                  <a:schemeClr val="tx1"/>
                </a:solidFill>
              </a:rPr>
              <a:t>El concepto de las repercusiones en el exterior se refiere a una situación donde el cambio de las variables macroeconómicas de una nación, en comparación con otras, provocará una reacción en cadena en las economías de las dos naciones.</a:t>
            </a:r>
          </a:p>
          <a:p>
            <a:pPr algn="just"/>
            <a:r>
              <a:rPr lang="es-MX" sz="1600" b="1" dirty="0">
                <a:solidFill>
                  <a:schemeClr val="tx1"/>
                </a:solidFill>
              </a:rPr>
              <a:t>Una nación con superávit aumentará su ingreso y aumentará su demanda interna y externa, en tanto que una nación con déficit reducirá su demanda tanto interna como externa lo cual contribuirá al equilibrio en la balanza de pagos. </a:t>
            </a:r>
          </a:p>
          <a:p>
            <a:pPr algn="just"/>
            <a:endParaRPr lang="es-MX" sz="1600" dirty="0">
              <a:solidFill>
                <a:schemeClr val="tx1"/>
              </a:solidFill>
            </a:endParaRPr>
          </a:p>
        </p:txBody>
      </p:sp>
      <p:sp>
        <p:nvSpPr>
          <p:cNvPr id="11" name="Rectángulo 10"/>
          <p:cNvSpPr/>
          <p:nvPr/>
        </p:nvSpPr>
        <p:spPr>
          <a:xfrm>
            <a:off x="3313609" y="1930995"/>
            <a:ext cx="1805941" cy="643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de tasas de interés</a:t>
            </a:r>
          </a:p>
        </p:txBody>
      </p:sp>
      <p:sp>
        <p:nvSpPr>
          <p:cNvPr id="12" name="Rectángulo 11"/>
          <p:cNvSpPr/>
          <p:nvPr/>
        </p:nvSpPr>
        <p:spPr>
          <a:xfrm>
            <a:off x="3317963" y="880659"/>
            <a:ext cx="1792880" cy="7685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Ajustes de los precios</a:t>
            </a:r>
          </a:p>
        </p:txBody>
      </p:sp>
      <p:sp>
        <p:nvSpPr>
          <p:cNvPr id="13" name="Rectángulo 12"/>
          <p:cNvSpPr/>
          <p:nvPr/>
        </p:nvSpPr>
        <p:spPr>
          <a:xfrm>
            <a:off x="3296455" y="5601791"/>
            <a:ext cx="1805941" cy="526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Ajustes monetarios</a:t>
            </a:r>
          </a:p>
        </p:txBody>
      </p:sp>
      <p:sp>
        <p:nvSpPr>
          <p:cNvPr id="23" name="Cerrar llave 22"/>
          <p:cNvSpPr/>
          <p:nvPr/>
        </p:nvSpPr>
        <p:spPr>
          <a:xfrm>
            <a:off x="10116887" y="880660"/>
            <a:ext cx="349733" cy="47211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400"/>
          </a:p>
        </p:txBody>
      </p:sp>
      <p:sp>
        <p:nvSpPr>
          <p:cNvPr id="29" name="Abrir llave 28"/>
          <p:cNvSpPr/>
          <p:nvPr/>
        </p:nvSpPr>
        <p:spPr>
          <a:xfrm>
            <a:off x="2623453" y="880659"/>
            <a:ext cx="446587" cy="56562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400"/>
          </a:p>
        </p:txBody>
      </p:sp>
      <p:sp>
        <p:nvSpPr>
          <p:cNvPr id="33" name="Abrir llave 32"/>
          <p:cNvSpPr/>
          <p:nvPr/>
        </p:nvSpPr>
        <p:spPr>
          <a:xfrm>
            <a:off x="5345965" y="880659"/>
            <a:ext cx="366438" cy="56137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400"/>
          </a:p>
        </p:txBody>
      </p:sp>
    </p:spTree>
    <p:extLst>
      <p:ext uri="{BB962C8B-B14F-4D97-AF65-F5344CB8AC3E}">
        <p14:creationId xmlns:p14="http://schemas.microsoft.com/office/powerpoint/2010/main" val="11581272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2209</Words>
  <Application>Microsoft Macintosh PowerPoint</Application>
  <PresentationFormat>Panorámica</PresentationFormat>
  <Paragraphs>173</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Calibri Light</vt:lpstr>
      <vt:lpstr>Tema de Office</vt:lpstr>
      <vt:lpstr>Resumen ajustes de balanza de pagos</vt:lpstr>
      <vt:lpstr>Presentación de PowerPoint</vt:lpstr>
      <vt:lpstr>Presentación de PowerPoint</vt:lpstr>
      <vt:lpstr>Presentación de PowerPoint</vt:lpstr>
      <vt:lpstr>Presentación de PowerPoint</vt:lpstr>
      <vt:lpstr>Reservas internacional como porcentaje de la deuda externa 1995 – 2018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Resumen ajustes de balanza de pagos</dc:title>
  <dc:creator>Jhon Romo</dc:creator>
  <cp:lastModifiedBy>Jhon Romo</cp:lastModifiedBy>
  <cp:revision>6</cp:revision>
  <dcterms:created xsi:type="dcterms:W3CDTF">2020-11-11T23:32:37Z</dcterms:created>
  <dcterms:modified xsi:type="dcterms:W3CDTF">2021-06-24T16:42:22Z</dcterms:modified>
</cp:coreProperties>
</file>